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tags/tag5.xml" ContentType="application/vnd.openxmlformats-officedocument.presentationml.tags+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6.xml" ContentType="application/vnd.openxmlformats-officedocument.presentationml.tags+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8.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9.xml" ContentType="application/vnd.openxmlformats-officedocument.drawingml.chartshapes+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0.xml" ContentType="application/vnd.openxmlformats-officedocument.drawingml.chartshapes+xml"/>
  <Override PartName="/ppt/notesSlides/notesSlide22.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1.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3.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4.xml" ContentType="application/vnd.openxmlformats-officedocument.drawingml.chartshapes+xml"/>
  <Override PartName="/ppt/notesSlides/notesSlide35.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5.xml" ContentType="application/vnd.openxmlformats-officedocument.drawingml.chartshapes+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6.xml" ContentType="application/vnd.openxmlformats-officedocument.drawingml.chartshapes+xml"/>
  <Override PartName="/ppt/notesSlides/notesSlide36.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7.xml" ContentType="application/vnd.openxmlformats-officedocument.drawingml.chartshapes+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ags/tag7.xml" ContentType="application/vnd.openxmlformats-officedocument.presentationml.tags+xml"/>
  <Override PartName="/ppt/notesSlides/notesSlide37.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18.xml" ContentType="application/vnd.openxmlformats-officedocument.drawingml.chartshapes+xml"/>
  <Override PartName="/ppt/tags/tag8.xml" ContentType="application/vnd.openxmlformats-officedocument.presentationml.tags+xml"/>
  <Override PartName="/ppt/notesSlides/notesSlide38.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9.xml" ContentType="application/vnd.openxmlformats-officedocument.drawingml.chartshapes+xml"/>
  <Override PartName="/ppt/tags/tag9.xml" ContentType="application/vnd.openxmlformats-officedocument.presentationml.tags+xml"/>
  <Override PartName="/ppt/notesSlides/notesSlide39.xml" ContentType="application/vnd.openxmlformats-officedocument.presentationml.notesSl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20.xml" ContentType="application/vnd.openxmlformats-officedocument.drawingml.chartshapes+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21.xml" ContentType="application/vnd.openxmlformats-officedocument.drawingml.chartshapes+xml"/>
  <Override PartName="/ppt/tags/tag10.xml" ContentType="application/vnd.openxmlformats-officedocument.presentationml.tags+xml"/>
  <Override PartName="/ppt/notesSlides/notesSlide40.xml" ContentType="application/vnd.openxmlformats-officedocument.presentationml.notesSlid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2.xml" ContentType="application/vnd.openxmlformats-officedocument.drawingml.chartshapes+xml"/>
  <Override PartName="/ppt/tags/tag11.xml" ContentType="application/vnd.openxmlformats-officedocument.presentationml.tags+xml"/>
  <Override PartName="/ppt/notesSlides/notesSlide41.xml" ContentType="application/vnd.openxmlformats-officedocument.presentationml.notesSlid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23.xml" ContentType="application/vnd.openxmlformats-officedocument.drawingml.chartshapes+xml"/>
  <Override PartName="/ppt/tags/tag12.xml" ContentType="application/vnd.openxmlformats-officedocument.presentationml.tags+xml"/>
  <Override PartName="/ppt/notesSlides/notesSlide42.xml" ContentType="application/vnd.openxmlformats-officedocument.presentationml.notesSlid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24.xml" ContentType="application/vnd.openxmlformats-officedocument.drawingml.chartshapes+xml"/>
  <Override PartName="/ppt/tags/tag13.xml" ContentType="application/vnd.openxmlformats-officedocument.presentationml.tags+xml"/>
  <Override PartName="/ppt/notesSlides/notesSlide43.xml" ContentType="application/vnd.openxmlformats-officedocument.presentationml.notesSlid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25.xml" ContentType="application/vnd.openxmlformats-officedocument.drawingml.chartshapes+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26.xml" ContentType="application/vnd.openxmlformats-officedocument.drawingml.chartshapes+xml"/>
  <Override PartName="/ppt/tags/tag14.xml" ContentType="application/vnd.openxmlformats-officedocument.presentationml.tags+xml"/>
  <Override PartName="/ppt/notesSlides/notesSlide44.xml" ContentType="application/vnd.openxmlformats-officedocument.presentationml.notesSlid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27.xml" ContentType="application/vnd.openxmlformats-officedocument.drawingml.chartshapes+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tags/tag15.xml" ContentType="application/vnd.openxmlformats-officedocument.presentationml.tags+xml"/>
  <Override PartName="/ppt/notesSlides/notesSlide45.xml" ContentType="application/vnd.openxmlformats-officedocument.presentationml.notesSlid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tags/tag16.xml" ContentType="application/vnd.openxmlformats-officedocument.presentationml.tags+xml"/>
  <Override PartName="/ppt/notesSlides/notesSlide46.xml" ContentType="application/vnd.openxmlformats-officedocument.presentationml.notesSlide+xml"/>
  <Override PartName="/ppt/tags/tag17.xml" ContentType="application/vnd.openxmlformats-officedocument.presentationml.tags+xml"/>
  <Override PartName="/ppt/notesSlides/notesSlide47.xml" ContentType="application/vnd.openxmlformats-officedocument.presentationml.notesSlid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tags/tag18.xml" ContentType="application/vnd.openxmlformats-officedocument.presentationml.tags+xml"/>
  <Override PartName="/ppt/notesSlides/notesSlide48.xml" ContentType="application/vnd.openxmlformats-officedocument.presentationml.notesSlide+xml"/>
  <Override PartName="/ppt/tags/tag19.xml" ContentType="application/vnd.openxmlformats-officedocument.presentationml.tags+xml"/>
  <Override PartName="/ppt/notesSlides/notesSlide49.xml" ContentType="application/vnd.openxmlformats-officedocument.presentationml.notesSlide+xml"/>
  <Override PartName="/ppt/tags/tag20.xml" ContentType="application/vnd.openxmlformats-officedocument.presentationml.tags+xml"/>
  <Override PartName="/ppt/notesSlides/notesSlide50.xml" ContentType="application/vnd.openxmlformats-officedocument.presentationml.notesSlid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28.xml" ContentType="application/vnd.openxmlformats-officedocument.drawingml.chartshapes+xml"/>
  <Override PartName="/ppt/tags/tag21.xml" ContentType="application/vnd.openxmlformats-officedocument.presentationml.tags+xml"/>
  <Override PartName="/ppt/notesSlides/notesSlide51.xml" ContentType="application/vnd.openxmlformats-officedocument.presentationml.notesSlid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29.xml" ContentType="application/vnd.openxmlformats-officedocument.drawingml.chartshapes+xml"/>
  <Override PartName="/ppt/tags/tag22.xml" ContentType="application/vnd.openxmlformats-officedocument.presentationml.tags+xml"/>
  <Override PartName="/ppt/notesSlides/notesSlide52.xml" ContentType="application/vnd.openxmlformats-officedocument.presentationml.notesSlid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tags/tag23.xml" ContentType="application/vnd.openxmlformats-officedocument.presentationml.tags+xml"/>
  <Override PartName="/ppt/notesSlides/notesSlide53.xml" ContentType="application/vnd.openxmlformats-officedocument.presentationml.notesSlide+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drawings/drawing30.xml" ContentType="application/vnd.openxmlformats-officedocument.drawingml.chartshapes+xml"/>
  <Override PartName="/ppt/tags/tag24.xml" ContentType="application/vnd.openxmlformats-officedocument.presentationml.tags+xml"/>
  <Override PartName="/ppt/notesSlides/notesSlide54.xml" ContentType="application/vnd.openxmlformats-officedocument.presentationml.notesSlid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31.xml" ContentType="application/vnd.openxmlformats-officedocument.drawingml.chartshapes+xml"/>
  <Override PartName="/ppt/tags/tag25.xml" ContentType="application/vnd.openxmlformats-officedocument.presentationml.tags+xml"/>
  <Override PartName="/ppt/notesSlides/notesSlide55.xml" ContentType="application/vnd.openxmlformats-officedocument.presentationml.notesSlid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drawings/drawing32.xml" ContentType="application/vnd.openxmlformats-officedocument.drawingml.chartshapes+xml"/>
  <Override PartName="/ppt/tags/tag26.xml" ContentType="application/vnd.openxmlformats-officedocument.presentationml.tags+xml"/>
  <Override PartName="/ppt/notesSlides/notesSlide56.xml" ContentType="application/vnd.openxmlformats-officedocument.presentationml.notesSlid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drawings/drawing33.xml" ContentType="application/vnd.openxmlformats-officedocument.drawingml.chartshapes+xml"/>
  <Override PartName="/ppt/tags/tag27.xml" ContentType="application/vnd.openxmlformats-officedocument.presentationml.tags+xml"/>
  <Override PartName="/ppt/notesSlides/notesSlide57.xml" ContentType="application/vnd.openxmlformats-officedocument.presentationml.notesSlid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34.xml" ContentType="application/vnd.openxmlformats-officedocument.drawingml.chartshapes+xml"/>
  <Override PartName="/ppt/tags/tag28.xml" ContentType="application/vnd.openxmlformats-officedocument.presentationml.tags+xml"/>
  <Override PartName="/ppt/notesSlides/notesSlide58.xml" ContentType="application/vnd.openxmlformats-officedocument.presentationml.notesSlide+xml"/>
  <Override PartName="/ppt/charts/chart59.xml" ContentType="application/vnd.openxmlformats-officedocument.drawingml.chart+xml"/>
  <Override PartName="/ppt/charts/style57.xml" ContentType="application/vnd.ms-office.chartstyle+xml"/>
  <Override PartName="/ppt/charts/colors57.xml" ContentType="application/vnd.ms-office.chartcolorstyle+xml"/>
  <Override PartName="/ppt/drawings/drawing35.xml" ContentType="application/vnd.openxmlformats-officedocument.drawingml.chartshapes+xml"/>
  <Override PartName="/ppt/notesSlides/notesSlide59.xml" ContentType="application/vnd.openxmlformats-officedocument.presentationml.notesSlide+xml"/>
  <Override PartName="/ppt/charts/chart60.xml" ContentType="application/vnd.openxmlformats-officedocument.drawingml.chart+xml"/>
  <Override PartName="/ppt/charts/style58.xml" ContentType="application/vnd.ms-office.chartstyle+xml"/>
  <Override PartName="/ppt/charts/colors58.xml" ContentType="application/vnd.ms-office.chartcolorstyle+xml"/>
  <Override PartName="/ppt/drawings/drawing36.xml" ContentType="application/vnd.openxmlformats-officedocument.drawingml.chartshapes+xml"/>
  <Override PartName="/ppt/charts/chart61.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60.xml" ContentType="application/vnd.openxmlformats-officedocument.presentationml.notesSlide+xml"/>
  <Override PartName="/ppt/charts/chart62.xml" ContentType="application/vnd.openxmlformats-officedocument.drawingml.chart+xml"/>
  <Override PartName="/ppt/charts/style60.xml" ContentType="application/vnd.ms-office.chartstyle+xml"/>
  <Override PartName="/ppt/charts/colors60.xml" ContentType="application/vnd.ms-office.chartcolorstyle+xml"/>
  <Override PartName="/ppt/drawings/drawing37.xml" ContentType="application/vnd.openxmlformats-officedocument.drawingml.chartshapes+xml"/>
  <Override PartName="/ppt/charts/chart63.xml" ContentType="application/vnd.openxmlformats-officedocument.drawingml.chart+xml"/>
  <Override PartName="/ppt/charts/style61.xml" ContentType="application/vnd.ms-office.chartstyle+xml"/>
  <Override PartName="/ppt/charts/colors61.xml" ContentType="application/vnd.ms-office.chartcolorstyle+xml"/>
  <Override PartName="/ppt/drawings/drawing38.xml" ContentType="application/vnd.openxmlformats-officedocument.drawingml.chartshapes+xml"/>
  <Override PartName="/ppt/tags/tag29.xml" ContentType="application/vnd.openxmlformats-officedocument.presentationml.tags+xml"/>
  <Override PartName="/ppt/notesSlides/notesSlide61.xml" ContentType="application/vnd.openxmlformats-officedocument.presentationml.notesSlide+xml"/>
  <Override PartName="/ppt/tags/tag30.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64.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39.xml" ContentType="application/vnd.openxmlformats-officedocument.drawingml.chartshapes+xml"/>
  <Override PartName="/ppt/notesSlides/notesSlide66.xml" ContentType="application/vnd.openxmlformats-officedocument.presentationml.notesSlide+xml"/>
  <Override PartName="/ppt/charts/chart65.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66.xml" ContentType="application/vnd.openxmlformats-officedocument.drawingml.chart+xml"/>
  <Override PartName="/ppt/charts/style64.xml" ContentType="application/vnd.ms-office.chartstyle+xml"/>
  <Override PartName="/ppt/charts/colors64.xml" ContentType="application/vnd.ms-office.chartcolorstyle+xml"/>
  <Override PartName="/ppt/drawings/drawing40.xml" ContentType="application/vnd.openxmlformats-officedocument.drawingml.chartshapes+xml"/>
  <Override PartName="/ppt/charts/chart67.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69.xml" ContentType="application/vnd.openxmlformats-officedocument.presentationml.notesSlide+xml"/>
  <Override PartName="/ppt/charts/chart68.xml" ContentType="application/vnd.openxmlformats-officedocument.drawingml.chart+xml"/>
  <Override PartName="/ppt/charts/style66.xml" ContentType="application/vnd.ms-office.chartstyle+xml"/>
  <Override PartName="/ppt/charts/colors66.xml" ContentType="application/vnd.ms-office.chartcolorstyle+xml"/>
  <Override PartName="/ppt/tags/tag31.xml" ContentType="application/vnd.openxmlformats-officedocument.presentationml.tags+xml"/>
  <Override PartName="/ppt/notesSlides/notesSlide70.xml" ContentType="application/vnd.openxmlformats-officedocument.presentationml.notesSlide+xml"/>
  <Override PartName="/ppt/tags/tag32.xml" ContentType="application/vnd.openxmlformats-officedocument.presentationml.tags+xml"/>
  <Override PartName="/ppt/notesSlides/notesSlide71.xml" ContentType="application/vnd.openxmlformats-officedocument.presentationml.notesSlide+xml"/>
  <Override PartName="/ppt/charts/chart69.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41.xml" ContentType="application/vnd.openxmlformats-officedocument.drawingml.chartshapes+xml"/>
  <Override PartName="/ppt/charts/chart70.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42.xml" ContentType="application/vnd.openxmlformats-officedocument.drawingml.chartshapes+xml"/>
  <Override PartName="/ppt/tags/tag33.xml" ContentType="application/vnd.openxmlformats-officedocument.presentationml.tags+xml"/>
  <Override PartName="/ppt/notesSlides/notesSlide72.xml" ContentType="application/vnd.openxmlformats-officedocument.presentationml.notesSlide+xml"/>
  <Override PartName="/ppt/charts/chart71.xml" ContentType="application/vnd.openxmlformats-officedocument.drawingml.chart+xml"/>
  <Override PartName="/ppt/charts/style69.xml" ContentType="application/vnd.ms-office.chartstyle+xml"/>
  <Override PartName="/ppt/charts/colors69.xml" ContentType="application/vnd.ms-office.chartcolorstyle+xml"/>
  <Override PartName="/ppt/drawings/drawing43.xml" ContentType="application/vnd.openxmlformats-officedocument.drawingml.chartshapes+xml"/>
  <Override PartName="/ppt/charts/chart72.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3.xml" ContentType="application/vnd.openxmlformats-officedocument.drawingml.chart+xml"/>
  <Override PartName="/ppt/charts/style71.xml" ContentType="application/vnd.ms-office.chartstyle+xml"/>
  <Override PartName="/ppt/charts/colors71.xml" ContentType="application/vnd.ms-office.chartcolorstyle+xml"/>
  <Override PartName="/ppt/drawings/drawing44.xml" ContentType="application/vnd.openxmlformats-officedocument.drawingml.chartshapes+xml"/>
  <Override PartName="/ppt/tags/tag34.xml" ContentType="application/vnd.openxmlformats-officedocument.presentationml.tags+xml"/>
  <Override PartName="/ppt/notesSlides/notesSlide73.xml" ContentType="application/vnd.openxmlformats-officedocument.presentationml.notesSlide+xml"/>
  <Override PartName="/ppt/tags/tag35.xml" ContentType="application/vnd.openxmlformats-officedocument.presentationml.tags+xml"/>
  <Override PartName="/ppt/notesSlides/notesSlide74.xml" ContentType="application/vnd.openxmlformats-officedocument.presentationml.notesSlide+xml"/>
  <Override PartName="/ppt/tags/tag36.xml" ContentType="application/vnd.openxmlformats-officedocument.presentationml.tags+xml"/>
  <Override PartName="/ppt/notesSlides/notesSlide75.xml" ContentType="application/vnd.openxmlformats-officedocument.presentationml.notesSlide+xml"/>
  <Override PartName="/ppt/tags/tag37.xml" ContentType="application/vnd.openxmlformats-officedocument.presentationml.tags+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330" r:id="rId2"/>
    <p:sldId id="332" r:id="rId3"/>
    <p:sldId id="333" r:id="rId4"/>
    <p:sldId id="402" r:id="rId5"/>
    <p:sldId id="403" r:id="rId6"/>
    <p:sldId id="376" r:id="rId7"/>
    <p:sldId id="336" r:id="rId8"/>
    <p:sldId id="404" r:id="rId9"/>
    <p:sldId id="405" r:id="rId10"/>
    <p:sldId id="339" r:id="rId11"/>
    <p:sldId id="409" r:id="rId12"/>
    <p:sldId id="408" r:id="rId13"/>
    <p:sldId id="410" r:id="rId14"/>
    <p:sldId id="412" r:id="rId15"/>
    <p:sldId id="411" r:id="rId16"/>
    <p:sldId id="413" r:id="rId17"/>
    <p:sldId id="414" r:id="rId18"/>
    <p:sldId id="415" r:id="rId19"/>
    <p:sldId id="416" r:id="rId20"/>
    <p:sldId id="417" r:id="rId21"/>
    <p:sldId id="418" r:id="rId22"/>
    <p:sldId id="419" r:id="rId23"/>
    <p:sldId id="420" r:id="rId24"/>
    <p:sldId id="421" r:id="rId25"/>
    <p:sldId id="422" r:id="rId26"/>
    <p:sldId id="423" r:id="rId27"/>
    <p:sldId id="424" r:id="rId28"/>
    <p:sldId id="425" r:id="rId29"/>
    <p:sldId id="426" r:id="rId30"/>
    <p:sldId id="427" r:id="rId31"/>
    <p:sldId id="428" r:id="rId32"/>
    <p:sldId id="429" r:id="rId33"/>
    <p:sldId id="430" r:id="rId34"/>
    <p:sldId id="431" r:id="rId35"/>
    <p:sldId id="432" r:id="rId36"/>
    <p:sldId id="433" r:id="rId37"/>
    <p:sldId id="434" r:id="rId38"/>
    <p:sldId id="435" r:id="rId39"/>
    <p:sldId id="436" r:id="rId40"/>
    <p:sldId id="437" r:id="rId41"/>
    <p:sldId id="438" r:id="rId42"/>
    <p:sldId id="439" r:id="rId43"/>
    <p:sldId id="441" r:id="rId44"/>
    <p:sldId id="440" r:id="rId45"/>
    <p:sldId id="442" r:id="rId46"/>
    <p:sldId id="443" r:id="rId47"/>
    <p:sldId id="444" r:id="rId48"/>
    <p:sldId id="445" r:id="rId49"/>
    <p:sldId id="446" r:id="rId50"/>
    <p:sldId id="447" r:id="rId51"/>
    <p:sldId id="448" r:id="rId52"/>
    <p:sldId id="449" r:id="rId53"/>
    <p:sldId id="450" r:id="rId54"/>
    <p:sldId id="451" r:id="rId55"/>
    <p:sldId id="452" r:id="rId56"/>
    <p:sldId id="453" r:id="rId57"/>
    <p:sldId id="454" r:id="rId58"/>
    <p:sldId id="455" r:id="rId59"/>
    <p:sldId id="456" r:id="rId60"/>
    <p:sldId id="457" r:id="rId61"/>
    <p:sldId id="458" r:id="rId62"/>
    <p:sldId id="459" r:id="rId63"/>
    <p:sldId id="460" r:id="rId64"/>
    <p:sldId id="461" r:id="rId65"/>
    <p:sldId id="462" r:id="rId66"/>
    <p:sldId id="463" r:id="rId67"/>
    <p:sldId id="464" r:id="rId68"/>
    <p:sldId id="465" r:id="rId69"/>
    <p:sldId id="466" r:id="rId70"/>
    <p:sldId id="468" r:id="rId71"/>
    <p:sldId id="467" r:id="rId72"/>
    <p:sldId id="469" r:id="rId73"/>
    <p:sldId id="470" r:id="rId74"/>
    <p:sldId id="472" r:id="rId75"/>
    <p:sldId id="473" r:id="rId76"/>
    <p:sldId id="474" r:id="rId77"/>
    <p:sldId id="475" r:id="rId78"/>
  </p:sldIdLst>
  <p:sldSz cx="10693400" cy="7561263"/>
  <p:notesSz cx="6797675" cy="9872663"/>
  <p:custDataLst>
    <p:tags r:id="rId81"/>
  </p:custDataLst>
  <p:defaultTextStyle>
    <a:defPPr>
      <a:defRPr lang="fr-FR"/>
    </a:defPPr>
    <a:lvl1pPr marL="0" algn="l" defTabSz="1043038" rtl="0" eaLnBrk="1" latinLnBrk="0" hangingPunct="1">
      <a:defRPr sz="2100" kern="1200">
        <a:solidFill>
          <a:schemeClr val="tx1"/>
        </a:solidFill>
        <a:latin typeface="+mn-lt"/>
        <a:ea typeface="+mn-ea"/>
        <a:cs typeface="+mn-cs"/>
      </a:defRPr>
    </a:lvl1pPr>
    <a:lvl2pPr marL="521519" algn="l" defTabSz="1043038" rtl="0" eaLnBrk="1" latinLnBrk="0" hangingPunct="1">
      <a:defRPr sz="2100" kern="1200">
        <a:solidFill>
          <a:schemeClr val="tx1"/>
        </a:solidFill>
        <a:latin typeface="+mn-lt"/>
        <a:ea typeface="+mn-ea"/>
        <a:cs typeface="+mn-cs"/>
      </a:defRPr>
    </a:lvl2pPr>
    <a:lvl3pPr marL="1043038" algn="l" defTabSz="1043038" rtl="0" eaLnBrk="1" latinLnBrk="0" hangingPunct="1">
      <a:defRPr sz="2100" kern="1200">
        <a:solidFill>
          <a:schemeClr val="tx1"/>
        </a:solidFill>
        <a:latin typeface="+mn-lt"/>
        <a:ea typeface="+mn-ea"/>
        <a:cs typeface="+mn-cs"/>
      </a:defRPr>
    </a:lvl3pPr>
    <a:lvl4pPr marL="1564557" algn="l" defTabSz="1043038" rtl="0" eaLnBrk="1" latinLnBrk="0" hangingPunct="1">
      <a:defRPr sz="2100" kern="1200">
        <a:solidFill>
          <a:schemeClr val="tx1"/>
        </a:solidFill>
        <a:latin typeface="+mn-lt"/>
        <a:ea typeface="+mn-ea"/>
        <a:cs typeface="+mn-cs"/>
      </a:defRPr>
    </a:lvl4pPr>
    <a:lvl5pPr marL="2086075" algn="l" defTabSz="1043038" rtl="0" eaLnBrk="1" latinLnBrk="0" hangingPunct="1">
      <a:defRPr sz="2100" kern="1200">
        <a:solidFill>
          <a:schemeClr val="tx1"/>
        </a:solidFill>
        <a:latin typeface="+mn-lt"/>
        <a:ea typeface="+mn-ea"/>
        <a:cs typeface="+mn-cs"/>
      </a:defRPr>
    </a:lvl5pPr>
    <a:lvl6pPr marL="2607595" algn="l" defTabSz="1043038" rtl="0" eaLnBrk="1" latinLnBrk="0" hangingPunct="1">
      <a:defRPr sz="2100" kern="1200">
        <a:solidFill>
          <a:schemeClr val="tx1"/>
        </a:solidFill>
        <a:latin typeface="+mn-lt"/>
        <a:ea typeface="+mn-ea"/>
        <a:cs typeface="+mn-cs"/>
      </a:defRPr>
    </a:lvl6pPr>
    <a:lvl7pPr marL="3129114" algn="l" defTabSz="1043038" rtl="0" eaLnBrk="1" latinLnBrk="0" hangingPunct="1">
      <a:defRPr sz="2100" kern="1200">
        <a:solidFill>
          <a:schemeClr val="tx1"/>
        </a:solidFill>
        <a:latin typeface="+mn-lt"/>
        <a:ea typeface="+mn-ea"/>
        <a:cs typeface="+mn-cs"/>
      </a:defRPr>
    </a:lvl7pPr>
    <a:lvl8pPr marL="3650633" algn="l" defTabSz="1043038" rtl="0" eaLnBrk="1" latinLnBrk="0" hangingPunct="1">
      <a:defRPr sz="2100" kern="1200">
        <a:solidFill>
          <a:schemeClr val="tx1"/>
        </a:solidFill>
        <a:latin typeface="+mn-lt"/>
        <a:ea typeface="+mn-ea"/>
        <a:cs typeface="+mn-cs"/>
      </a:defRPr>
    </a:lvl8pPr>
    <a:lvl9pPr marL="4172152" algn="l" defTabSz="1043038"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userDrawn="1">
          <p15:clr>
            <a:srgbClr val="A4A3A4"/>
          </p15:clr>
        </p15:guide>
        <p15:guide id="2" userDrawn="1">
          <p15:clr>
            <a:srgbClr val="A4A3A4"/>
          </p15:clr>
        </p15:guide>
        <p15:guide id="3" orient="horz" pos="2426">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phael BERGER" initials="RB" lastIdx="9" clrIdx="0">
    <p:extLst/>
  </p:cmAuthor>
  <p:cmAuthor id="2" name="Christine Achaz" initials="CA" lastIdx="0" clrIdx="1">
    <p:extLst>
      <p:ext uri="{19B8F6BF-5375-455C-9EA6-DF929625EA0E}">
        <p15:presenceInfo xmlns:p15="http://schemas.microsoft.com/office/powerpoint/2012/main" userId="S-1-5-21-265556778-1840459117-697575874-35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384"/>
    <a:srgbClr val="2998A8"/>
    <a:srgbClr val="CC0066"/>
    <a:srgbClr val="FF7C80"/>
    <a:srgbClr val="CDEDF0"/>
    <a:srgbClr val="003366"/>
    <a:srgbClr val="144C54"/>
    <a:srgbClr val="61CAD9"/>
    <a:srgbClr val="93DBE5"/>
    <a:srgbClr val="B5E6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4" autoAdjust="0"/>
    <p:restoredTop sz="97823" autoAdjust="0"/>
  </p:normalViewPr>
  <p:slideViewPr>
    <p:cSldViewPr>
      <p:cViewPr varScale="1">
        <p:scale>
          <a:sx n="95" d="100"/>
          <a:sy n="95" d="100"/>
        </p:scale>
        <p:origin x="1554" y="78"/>
      </p:cViewPr>
      <p:guideLst>
        <p:guide orient="horz" pos="2200"/>
        <p:guide/>
        <p:guide orient="horz" pos="2426"/>
      </p:guideLst>
    </p:cSldViewPr>
  </p:slideViewPr>
  <p:notesTextViewPr>
    <p:cViewPr>
      <p:scale>
        <a:sx n="1" d="1"/>
        <a:sy n="1" d="1"/>
      </p:scale>
      <p:origin x="0" y="0"/>
    </p:cViewPr>
  </p:notesTextViewPr>
  <p:notesViewPr>
    <p:cSldViewPr>
      <p:cViewPr varScale="1">
        <p:scale>
          <a:sx n="76" d="100"/>
          <a:sy n="76" d="100"/>
        </p:scale>
        <p:origin x="3954" y="102"/>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3" Type="http://schemas.openxmlformats.org/officeDocument/2006/relationships/package" Target="../embeddings/Feuille_de_calcul_Microsoft_Excel13.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8.xml"/></Relationships>
</file>

<file path=ppt/charts/_rels/chart14.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Feuille_de_calcul_Microsoft_Excel15.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3" Type="http://schemas.openxmlformats.org/officeDocument/2006/relationships/package" Target="../embeddings/Feuille_de_calcul_Microsoft_Excel16.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Feuille_de_calcul_Microsoft_Excel17.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Feuille_de_calcul_Microsoft_Excel18.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Feuille_de_calcul_Microsoft_Excel19.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Microsoft_Excel20.xlsx"/></Relationships>
</file>

<file path=ppt/charts/_rels/chart21.xml.rels><?xml version="1.0" encoding="UTF-8" standalone="yes"?>
<Relationships xmlns="http://schemas.openxmlformats.org/package/2006/relationships"><Relationship Id="rId3" Type="http://schemas.openxmlformats.org/officeDocument/2006/relationships/package" Target="../embeddings/Feuille_de_calcul_Microsoft_Excel21.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Feuille_de_calcul_Microsoft_Excel22.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Feuille_de_calcul_Microsoft_Excel23.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5.xml"/></Relationships>
</file>

<file path=ppt/charts/_rels/chart24.xml.rels><?xml version="1.0" encoding="UTF-8" standalone="yes"?>
<Relationships xmlns="http://schemas.openxmlformats.org/package/2006/relationships"><Relationship Id="rId3" Type="http://schemas.openxmlformats.org/officeDocument/2006/relationships/package" Target="../embeddings/Feuille_de_calcul_Microsoft_Excel24.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6.xml"/></Relationships>
</file>

<file path=ppt/charts/_rels/chart25.xml.rels><?xml version="1.0" encoding="UTF-8" standalone="yes"?>
<Relationships xmlns="http://schemas.openxmlformats.org/package/2006/relationships"><Relationship Id="rId3" Type="http://schemas.openxmlformats.org/officeDocument/2006/relationships/package" Target="../embeddings/Feuille_de_calcul_Microsoft_Excel25.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Feuille_de_calcul_Microsoft_Excel26.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7.xml"/></Relationships>
</file>

<file path=ppt/charts/_rels/chart27.xml.rels><?xml version="1.0" encoding="UTF-8" standalone="yes"?>
<Relationships xmlns="http://schemas.openxmlformats.org/package/2006/relationships"><Relationship Id="rId3" Type="http://schemas.openxmlformats.org/officeDocument/2006/relationships/package" Target="../embeddings/Feuille_de_calcul_Microsoft_Excel27.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Feuille_de_calcul_Microsoft_Excel28.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18.xml"/></Relationships>
</file>

<file path=ppt/charts/_rels/chart29.xml.rels><?xml version="1.0" encoding="UTF-8" standalone="yes"?>
<Relationships xmlns="http://schemas.openxmlformats.org/package/2006/relationships"><Relationship Id="rId3" Type="http://schemas.openxmlformats.org/officeDocument/2006/relationships/package" Target="../embeddings/Feuille_de_calcul_Microsoft_Excel29.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3" Type="http://schemas.openxmlformats.org/officeDocument/2006/relationships/package" Target="../embeddings/Feuille_de_calcul_Microsoft_Excel30.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Feuille_de_calcul_Microsoft_Excel31.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0.xml"/></Relationships>
</file>

<file path=ppt/charts/_rels/chart32.xml.rels><?xml version="1.0" encoding="UTF-8" standalone="yes"?>
<Relationships xmlns="http://schemas.openxmlformats.org/package/2006/relationships"><Relationship Id="rId3" Type="http://schemas.openxmlformats.org/officeDocument/2006/relationships/package" Target="../embeddings/Feuille_de_calcul_Microsoft_Excel32.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Feuille_de_calcul_Microsoft_Excel33.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Feuille_de_calcul_Microsoft_Excel34.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Feuille_de_calcul_Microsoft_Excel35.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package" Target="../embeddings/Feuille_de_calcul_Microsoft_Excel36.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24.xml"/></Relationships>
</file>

<file path=ppt/charts/_rels/chart37.xml.rels><?xml version="1.0" encoding="UTF-8" standalone="yes"?>
<Relationships xmlns="http://schemas.openxmlformats.org/package/2006/relationships"><Relationship Id="rId3" Type="http://schemas.openxmlformats.org/officeDocument/2006/relationships/package" Target="../embeddings/Feuille_de_calcul_Microsoft_Excel37.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25.xml"/></Relationships>
</file>

<file path=ppt/charts/_rels/chart38.xml.rels><?xml version="1.0" encoding="UTF-8" standalone="yes"?>
<Relationships xmlns="http://schemas.openxmlformats.org/package/2006/relationships"><Relationship Id="rId3" Type="http://schemas.openxmlformats.org/officeDocument/2006/relationships/package" Target="../embeddings/Feuille_de_calcul_Microsoft_Excel38.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26.xml"/></Relationships>
</file>

<file path=ppt/charts/_rels/chart39.xml.rels><?xml version="1.0" encoding="UTF-8" standalone="yes"?>
<Relationships xmlns="http://schemas.openxmlformats.org/package/2006/relationships"><Relationship Id="rId3" Type="http://schemas.openxmlformats.org/officeDocument/2006/relationships/package" Target="../embeddings/Feuille_de_calcul_Microsoft_Excel39.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27.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40.xml.rels><?xml version="1.0" encoding="UTF-8" standalone="yes"?>
<Relationships xmlns="http://schemas.openxmlformats.org/package/2006/relationships"><Relationship Id="rId3" Type="http://schemas.openxmlformats.org/officeDocument/2006/relationships/package" Target="../embeddings/Feuille_de_calcul_Microsoft_Excel40.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Feuille_de_calcul_Microsoft_Excel41.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Feuille_de_calcul_Microsoft_Excel42.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Feuille_de_calcul_Microsoft_Excel43.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Feuille_de_calcul_Microsoft_Excel44.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Feuille_de_calcul_Microsoft_Excel45.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28.xml"/></Relationships>
</file>

<file path=ppt/charts/_rels/chart46.xml.rels><?xml version="1.0" encoding="UTF-8" standalone="yes"?>
<Relationships xmlns="http://schemas.openxmlformats.org/package/2006/relationships"><Relationship Id="rId3" Type="http://schemas.openxmlformats.org/officeDocument/2006/relationships/package" Target="../embeddings/Feuille_de_calcul_Microsoft_Excel46.xlsx"/><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package" Target="../embeddings/Feuille_de_calcul_Microsoft_Excel47.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29.xml"/></Relationships>
</file>

<file path=ppt/charts/_rels/chart48.xml.rels><?xml version="1.0" encoding="UTF-8" standalone="yes"?>
<Relationships xmlns="http://schemas.openxmlformats.org/package/2006/relationships"><Relationship Id="rId3" Type="http://schemas.openxmlformats.org/officeDocument/2006/relationships/package" Target="../embeddings/Feuille_de_calcul_Microsoft_Excel48.xlsx"/><Relationship Id="rId2" Type="http://schemas.microsoft.com/office/2011/relationships/chartColorStyle" Target="colors46.xml"/><Relationship Id="rId1" Type="http://schemas.microsoft.com/office/2011/relationships/chartStyle" Target="style46.xml"/></Relationships>
</file>

<file path=ppt/charts/_rels/chart49.xml.rels><?xml version="1.0" encoding="UTF-8" standalone="yes"?>
<Relationships xmlns="http://schemas.openxmlformats.org/package/2006/relationships"><Relationship Id="rId3" Type="http://schemas.openxmlformats.org/officeDocument/2006/relationships/package" Target="../embeddings/Feuille_de_calcul_Microsoft_Excel49.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Feuille_de_calcul_Microsoft_Excel50.xlsx"/><Relationship Id="rId2" Type="http://schemas.microsoft.com/office/2011/relationships/chartColorStyle" Target="colors48.xml"/><Relationship Id="rId1" Type="http://schemas.microsoft.com/office/2011/relationships/chartStyle" Target="style48.xml"/></Relationships>
</file>

<file path=ppt/charts/_rels/chart51.xml.rels><?xml version="1.0" encoding="UTF-8" standalone="yes"?>
<Relationships xmlns="http://schemas.openxmlformats.org/package/2006/relationships"><Relationship Id="rId3" Type="http://schemas.openxmlformats.org/officeDocument/2006/relationships/package" Target="../embeddings/Feuille_de_calcul_Microsoft_Excel51.xlsx"/><Relationship Id="rId2" Type="http://schemas.microsoft.com/office/2011/relationships/chartColorStyle" Target="colors49.xml"/><Relationship Id="rId1" Type="http://schemas.microsoft.com/office/2011/relationships/chartStyle" Target="style49.xml"/></Relationships>
</file>

<file path=ppt/charts/_rels/chart52.xml.rels><?xml version="1.0" encoding="UTF-8" standalone="yes"?>
<Relationships xmlns="http://schemas.openxmlformats.org/package/2006/relationships"><Relationship Id="rId3" Type="http://schemas.openxmlformats.org/officeDocument/2006/relationships/package" Target="../embeddings/Feuille_de_calcul_Microsoft_Excel52.xlsx"/><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chartUserShapes" Target="../drawings/drawing30.xml"/></Relationships>
</file>

<file path=ppt/charts/_rels/chart53.xml.rels><?xml version="1.0" encoding="UTF-8" standalone="yes"?>
<Relationships xmlns="http://schemas.openxmlformats.org/package/2006/relationships"><Relationship Id="rId3" Type="http://schemas.openxmlformats.org/officeDocument/2006/relationships/package" Target="../embeddings/Feuille_de_calcul_Microsoft_Excel53.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31.xml"/></Relationships>
</file>

<file path=ppt/charts/_rels/chart54.xml.rels><?xml version="1.0" encoding="UTF-8" standalone="yes"?>
<Relationships xmlns="http://schemas.openxmlformats.org/package/2006/relationships"><Relationship Id="rId3" Type="http://schemas.openxmlformats.org/officeDocument/2006/relationships/package" Target="../embeddings/Feuille_de_calcul_Microsoft_Excel54.xlsx"/><Relationship Id="rId2" Type="http://schemas.microsoft.com/office/2011/relationships/chartColorStyle" Target="colors52.xml"/><Relationship Id="rId1" Type="http://schemas.microsoft.com/office/2011/relationships/chartStyle" Target="style52.xml"/></Relationships>
</file>

<file path=ppt/charts/_rels/chart55.xml.rels><?xml version="1.0" encoding="UTF-8" standalone="yes"?>
<Relationships xmlns="http://schemas.openxmlformats.org/package/2006/relationships"><Relationship Id="rId3" Type="http://schemas.openxmlformats.org/officeDocument/2006/relationships/package" Target="../embeddings/Feuille_de_calcul_Microsoft_Excel55.xlsx"/><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chartUserShapes" Target="../drawings/drawing32.xml"/></Relationships>
</file>

<file path=ppt/charts/_rels/chart56.xml.rels><?xml version="1.0" encoding="UTF-8" standalone="yes"?>
<Relationships xmlns="http://schemas.openxmlformats.org/package/2006/relationships"><Relationship Id="rId3" Type="http://schemas.openxmlformats.org/officeDocument/2006/relationships/package" Target="../embeddings/Feuille_de_calcul_Microsoft_Excel56.xlsx"/><Relationship Id="rId2" Type="http://schemas.microsoft.com/office/2011/relationships/chartColorStyle" Target="colors54.xml"/><Relationship Id="rId1" Type="http://schemas.microsoft.com/office/2011/relationships/chartStyle" Target="style54.xml"/></Relationships>
</file>

<file path=ppt/charts/_rels/chart57.xml.rels><?xml version="1.0" encoding="UTF-8" standalone="yes"?>
<Relationships xmlns="http://schemas.openxmlformats.org/package/2006/relationships"><Relationship Id="rId3" Type="http://schemas.openxmlformats.org/officeDocument/2006/relationships/package" Target="../embeddings/Feuille_de_calcul_Microsoft_Excel57.xlsx"/><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chartUserShapes" Target="../drawings/drawing33.xml"/></Relationships>
</file>

<file path=ppt/charts/_rels/chart58.xml.rels><?xml version="1.0" encoding="UTF-8" standalone="yes"?>
<Relationships xmlns="http://schemas.openxmlformats.org/package/2006/relationships"><Relationship Id="rId3" Type="http://schemas.openxmlformats.org/officeDocument/2006/relationships/package" Target="../embeddings/Feuille_de_calcul_Microsoft_Excel58.xlsx"/><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34.xml"/></Relationships>
</file>

<file path=ppt/charts/_rels/chart59.xml.rels><?xml version="1.0" encoding="UTF-8" standalone="yes"?>
<Relationships xmlns="http://schemas.openxmlformats.org/package/2006/relationships"><Relationship Id="rId3" Type="http://schemas.openxmlformats.org/officeDocument/2006/relationships/package" Target="../embeddings/Feuille_de_calcul_Microsoft_Excel59.xlsx"/><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chartUserShapes" Target="../drawings/drawing3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60.xml.rels><?xml version="1.0" encoding="UTF-8" standalone="yes"?>
<Relationships xmlns="http://schemas.openxmlformats.org/package/2006/relationships"><Relationship Id="rId3" Type="http://schemas.openxmlformats.org/officeDocument/2006/relationships/package" Target="../embeddings/Feuille_de_calcul_Microsoft_Excel60.xlsx"/><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chartUserShapes" Target="../drawings/drawing36.xml"/></Relationships>
</file>

<file path=ppt/charts/_rels/chart61.xml.rels><?xml version="1.0" encoding="UTF-8" standalone="yes"?>
<Relationships xmlns="http://schemas.openxmlformats.org/package/2006/relationships"><Relationship Id="rId3" Type="http://schemas.openxmlformats.org/officeDocument/2006/relationships/package" Target="../embeddings/Feuille_de_calcul_Microsoft_Excel61.xlsx"/><Relationship Id="rId2" Type="http://schemas.microsoft.com/office/2011/relationships/chartColorStyle" Target="colors59.xml"/><Relationship Id="rId1" Type="http://schemas.microsoft.com/office/2011/relationships/chartStyle" Target="style59.xml"/></Relationships>
</file>

<file path=ppt/charts/_rels/chart62.xml.rels><?xml version="1.0" encoding="UTF-8" standalone="yes"?>
<Relationships xmlns="http://schemas.openxmlformats.org/package/2006/relationships"><Relationship Id="rId3" Type="http://schemas.openxmlformats.org/officeDocument/2006/relationships/package" Target="../embeddings/Feuille_de_calcul_Microsoft_Excel62.xlsx"/><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chartUserShapes" Target="../drawings/drawing37.xml"/></Relationships>
</file>

<file path=ppt/charts/_rels/chart63.xml.rels><?xml version="1.0" encoding="UTF-8" standalone="yes"?>
<Relationships xmlns="http://schemas.openxmlformats.org/package/2006/relationships"><Relationship Id="rId3" Type="http://schemas.openxmlformats.org/officeDocument/2006/relationships/package" Target="../embeddings/Feuille_de_calcul_Microsoft_Excel63.xlsx"/><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chartUserShapes" Target="../drawings/drawing38.xml"/></Relationships>
</file>

<file path=ppt/charts/_rels/chart64.xml.rels><?xml version="1.0" encoding="UTF-8" standalone="yes"?>
<Relationships xmlns="http://schemas.openxmlformats.org/package/2006/relationships"><Relationship Id="rId3" Type="http://schemas.openxmlformats.org/officeDocument/2006/relationships/package" Target="../embeddings/Feuille_de_calcul_Microsoft_Excel64.xlsx"/><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39.xml"/></Relationships>
</file>

<file path=ppt/charts/_rels/chart65.xml.rels><?xml version="1.0" encoding="UTF-8" standalone="yes"?>
<Relationships xmlns="http://schemas.openxmlformats.org/package/2006/relationships"><Relationship Id="rId3" Type="http://schemas.openxmlformats.org/officeDocument/2006/relationships/package" Target="../embeddings/Feuille_de_calcul_Microsoft_Excel65.xlsx"/><Relationship Id="rId2" Type="http://schemas.microsoft.com/office/2011/relationships/chartColorStyle" Target="colors63.xml"/><Relationship Id="rId1" Type="http://schemas.microsoft.com/office/2011/relationships/chartStyle" Target="style63.xml"/></Relationships>
</file>

<file path=ppt/charts/_rels/chart66.xml.rels><?xml version="1.0" encoding="UTF-8" standalone="yes"?>
<Relationships xmlns="http://schemas.openxmlformats.org/package/2006/relationships"><Relationship Id="rId3" Type="http://schemas.openxmlformats.org/officeDocument/2006/relationships/package" Target="../embeddings/Feuille_de_calcul_Microsoft_Excel66.xlsx"/><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chartUserShapes" Target="../drawings/drawing40.xml"/></Relationships>
</file>

<file path=ppt/charts/_rels/chart67.xml.rels><?xml version="1.0" encoding="UTF-8" standalone="yes"?>
<Relationships xmlns="http://schemas.openxmlformats.org/package/2006/relationships"><Relationship Id="rId3" Type="http://schemas.openxmlformats.org/officeDocument/2006/relationships/package" Target="../embeddings/Feuille_de_calcul_Microsoft_Excel67.xlsx"/><Relationship Id="rId2" Type="http://schemas.microsoft.com/office/2011/relationships/chartColorStyle" Target="colors65.xml"/><Relationship Id="rId1" Type="http://schemas.microsoft.com/office/2011/relationships/chartStyle" Target="style65.xml"/></Relationships>
</file>

<file path=ppt/charts/_rels/chart68.xml.rels><?xml version="1.0" encoding="UTF-8" standalone="yes"?>
<Relationships xmlns="http://schemas.openxmlformats.org/package/2006/relationships"><Relationship Id="rId3" Type="http://schemas.openxmlformats.org/officeDocument/2006/relationships/package" Target="../embeddings/Feuille_de_calcul_Microsoft_Excel68.xlsx"/><Relationship Id="rId2" Type="http://schemas.microsoft.com/office/2011/relationships/chartColorStyle" Target="colors66.xml"/><Relationship Id="rId1" Type="http://schemas.microsoft.com/office/2011/relationships/chartStyle" Target="style66.xml"/></Relationships>
</file>

<file path=ppt/charts/_rels/chart69.xml.rels><?xml version="1.0" encoding="UTF-8" standalone="yes"?>
<Relationships xmlns="http://schemas.openxmlformats.org/package/2006/relationships"><Relationship Id="rId3" Type="http://schemas.openxmlformats.org/officeDocument/2006/relationships/package" Target="../embeddings/Feuille_de_calcul_Microsoft_Excel69.xlsx"/><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41.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Feuille_de_calcul_Microsoft_Excel70.xlsx"/><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42.xml"/></Relationships>
</file>

<file path=ppt/charts/_rels/chart71.xml.rels><?xml version="1.0" encoding="UTF-8" standalone="yes"?>
<Relationships xmlns="http://schemas.openxmlformats.org/package/2006/relationships"><Relationship Id="rId3" Type="http://schemas.openxmlformats.org/officeDocument/2006/relationships/package" Target="../embeddings/Feuille_de_calcul_Microsoft_Excel71.xlsx"/><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chartUserShapes" Target="../drawings/drawing43.xml"/></Relationships>
</file>

<file path=ppt/charts/_rels/chart72.xml.rels><?xml version="1.0" encoding="UTF-8" standalone="yes"?>
<Relationships xmlns="http://schemas.openxmlformats.org/package/2006/relationships"><Relationship Id="rId3" Type="http://schemas.openxmlformats.org/officeDocument/2006/relationships/package" Target="../embeddings/Feuille_de_calcul_Microsoft_Excel72.xlsx"/><Relationship Id="rId2" Type="http://schemas.microsoft.com/office/2011/relationships/chartColorStyle" Target="colors70.xml"/><Relationship Id="rId1" Type="http://schemas.microsoft.com/office/2011/relationships/chartStyle" Target="style70.xml"/></Relationships>
</file>

<file path=ppt/charts/_rels/chart73.xml.rels><?xml version="1.0" encoding="UTF-8" standalone="yes"?>
<Relationships xmlns="http://schemas.openxmlformats.org/package/2006/relationships"><Relationship Id="rId3" Type="http://schemas.openxmlformats.org/officeDocument/2006/relationships/package" Target="../embeddings/Feuille_de_calcul_Microsoft_Excel73.xlsx"/><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chartUserShapes" Target="../drawings/drawing44.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Nombre d’entreprises</a:t>
            </a:r>
            <a:endParaRPr lang="fr-FR" sz="1300" b="1" noProof="0" dirty="0">
              <a:solidFill>
                <a:srgbClr val="2B6384"/>
              </a:solidFill>
            </a:endParaRPr>
          </a:p>
        </c:rich>
      </c:tx>
      <c:layout>
        <c:manualLayout>
          <c:xMode val="edge"/>
          <c:yMode val="edge"/>
          <c:x val="0.37483662444442994"/>
          <c:y val="4.041796281894604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1603051049883348"/>
          <c:w val="0.9685473072512939"/>
          <c:h val="0.76048378883827739"/>
        </c:manualLayout>
      </c:layout>
      <c:barChart>
        <c:barDir val="col"/>
        <c:grouping val="clustered"/>
        <c:varyColors val="0"/>
        <c:ser>
          <c:idx val="0"/>
          <c:order val="0"/>
          <c:tx>
            <c:strRef>
              <c:f>Feuil1!$B$1</c:f>
              <c:strCache>
                <c:ptCount val="1"/>
                <c:pt idx="0">
                  <c:v>Nombre d'entreprises</c:v>
                </c:pt>
              </c:strCache>
            </c:strRef>
          </c:tx>
          <c:spPr>
            <a:solidFill>
              <a:schemeClr val="accent3">
                <a:lumMod val="50000"/>
              </a:schemeClr>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General</c:formatCode>
                <c:ptCount val="5"/>
                <c:pt idx="0">
                  <c:v>33950</c:v>
                </c:pt>
                <c:pt idx="1">
                  <c:v>32050</c:v>
                </c:pt>
                <c:pt idx="2">
                  <c:v>24700</c:v>
                </c:pt>
                <c:pt idx="3">
                  <c:v>21800</c:v>
                </c:pt>
                <c:pt idx="4">
                  <c:v>23300</c:v>
                </c:pt>
              </c:numCache>
            </c:numRef>
          </c:val>
        </c:ser>
        <c:dLbls>
          <c:showLegendKey val="0"/>
          <c:showVal val="0"/>
          <c:showCatName val="0"/>
          <c:showSerName val="0"/>
          <c:showPercent val="0"/>
          <c:showBubbleSize val="0"/>
        </c:dLbls>
        <c:gapWidth val="30"/>
        <c:overlap val="-27"/>
        <c:axId val="431831280"/>
        <c:axId val="431826576"/>
      </c:barChart>
      <c:catAx>
        <c:axId val="4318312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1826576"/>
        <c:crosses val="autoZero"/>
        <c:auto val="1"/>
        <c:lblAlgn val="ctr"/>
        <c:lblOffset val="100"/>
        <c:noMultiLvlLbl val="0"/>
      </c:catAx>
      <c:valAx>
        <c:axId val="431826576"/>
        <c:scaling>
          <c:orientation val="minMax"/>
          <c:max val="40000"/>
          <c:min val="0"/>
        </c:scaling>
        <c:delete val="1"/>
        <c:axPos val="l"/>
        <c:numFmt formatCode="General" sourceLinked="1"/>
        <c:majorTickMark val="out"/>
        <c:minorTickMark val="none"/>
        <c:tickLblPos val="nextTo"/>
        <c:crossAx val="431831280"/>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a:t>
            </a:r>
            <a:r>
              <a:rPr lang="fr-FR" sz="1300" b="1" baseline="0" noProof="0" dirty="0" smtClean="0">
                <a:solidFill>
                  <a:srgbClr val="2B6384"/>
                </a:solidFill>
              </a:rPr>
              <a:t> des 23 300 entreprises </a:t>
            </a:r>
          </a:p>
          <a:p>
            <a:pPr>
              <a:defRPr sz="1862" b="0" i="0" u="none" strike="noStrike" kern="1200" spc="0" baseline="0">
                <a:solidFill>
                  <a:schemeClr val="tx1">
                    <a:lumMod val="65000"/>
                    <a:lumOff val="35000"/>
                  </a:schemeClr>
                </a:solidFill>
                <a:latin typeface="+mn-lt"/>
                <a:ea typeface="+mn-ea"/>
                <a:cs typeface="+mn-cs"/>
              </a:defRPr>
            </a:pPr>
            <a:r>
              <a:rPr lang="fr-FR" sz="1300" b="1" baseline="0" noProof="0" dirty="0" smtClean="0">
                <a:solidFill>
                  <a:srgbClr val="2B6384"/>
                </a:solidFill>
              </a:rPr>
              <a:t>selon la date de création ou de reprise de la société</a:t>
            </a:r>
            <a:endParaRPr lang="fr-FR" sz="1300" b="1" noProof="0" dirty="0">
              <a:solidFill>
                <a:srgbClr val="2B6384"/>
              </a:solidFill>
            </a:endParaRPr>
          </a:p>
        </c:rich>
      </c:tx>
      <c:layout>
        <c:manualLayout>
          <c:xMode val="edge"/>
          <c:yMode val="edge"/>
          <c:x val="0.20642214721991298"/>
          <c:y val="3.7495833796244866E-4"/>
        </c:manualLayout>
      </c:layout>
      <c:overlay val="0"/>
      <c:spPr>
        <a:noFill/>
        <a:ln>
          <a:noFill/>
        </a:ln>
        <a:effectLst/>
      </c:spPr>
    </c:title>
    <c:autoTitleDeleted val="0"/>
    <c:plotArea>
      <c:layout>
        <c:manualLayout>
          <c:layoutTarget val="inner"/>
          <c:xMode val="edge"/>
          <c:yMode val="edge"/>
          <c:x val="1.5726346374353054E-2"/>
          <c:y val="0.18433921174291293"/>
          <c:w val="0.85157116112394127"/>
          <c:h val="0.78036000535087924"/>
        </c:manualLayout>
      </c:layout>
      <c:barChart>
        <c:barDir val="bar"/>
        <c:grouping val="clustered"/>
        <c:varyColors val="0"/>
        <c:ser>
          <c:idx val="0"/>
          <c:order val="0"/>
          <c:tx>
            <c:strRef>
              <c:f>Feuil1!$B$1</c:f>
              <c:strCache>
                <c:ptCount val="1"/>
                <c:pt idx="0">
                  <c:v>Date de création ou de reprise de l'entreprise</c:v>
                </c:pt>
              </c:strCache>
            </c:strRef>
          </c:tx>
          <c:spPr>
            <a:solidFill>
              <a:schemeClr val="bg2">
                <a:lumMod val="50000"/>
              </a:schemeClr>
            </a:solidFill>
            <a:ln>
              <a:noFill/>
            </a:ln>
            <a:effectLst/>
          </c:spPr>
          <c:invertIfNegative val="0"/>
          <c:dLbls>
            <c:dLbl>
              <c:idx val="0"/>
              <c:layout>
                <c:manualLayout>
                  <c:x val="-7.7063393665479263E-2"/>
                  <c:y val="3.056002163281648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3940436878171931E-2"/>
                      <c:h val="7.2311409843350744E-2"/>
                    </c:manualLayout>
                  </c15:layout>
                </c:ext>
              </c:extLst>
            </c:dLbl>
            <c:dLbl>
              <c:idx val="1"/>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5"/>
              <c:layout>
                <c:manualLayout>
                  <c:x val="-6.7929509014364856E-2"/>
                  <c:y val="-6.6554449924851114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Avant 1981</c:v>
                </c:pt>
                <c:pt idx="1">
                  <c:v>1981-1990</c:v>
                </c:pt>
                <c:pt idx="2">
                  <c:v>1991-2000</c:v>
                </c:pt>
                <c:pt idx="3">
                  <c:v>2001-2010</c:v>
                </c:pt>
                <c:pt idx="4">
                  <c:v>2011-2020</c:v>
                </c:pt>
                <c:pt idx="5">
                  <c:v>Après 2020</c:v>
                </c:pt>
              </c:strCache>
            </c:strRef>
          </c:cat>
          <c:val>
            <c:numRef>
              <c:f>Feuil1!$B$2:$B$7</c:f>
              <c:numCache>
                <c:formatCode>0%</c:formatCode>
                <c:ptCount val="6"/>
                <c:pt idx="0" formatCode="0.0%">
                  <c:v>2.5000000000000001E-2</c:v>
                </c:pt>
                <c:pt idx="1">
                  <c:v>0.11</c:v>
                </c:pt>
                <c:pt idx="2">
                  <c:v>0.19</c:v>
                </c:pt>
                <c:pt idx="3">
                  <c:v>0.33</c:v>
                </c:pt>
                <c:pt idx="4">
                  <c:v>0.32</c:v>
                </c:pt>
                <c:pt idx="5" formatCode="0.0%">
                  <c:v>2.5000000000000001E-2</c:v>
                </c:pt>
              </c:numCache>
            </c:numRef>
          </c:val>
        </c:ser>
        <c:dLbls>
          <c:showLegendKey val="0"/>
          <c:showVal val="0"/>
          <c:showCatName val="0"/>
          <c:showSerName val="0"/>
          <c:showPercent val="0"/>
          <c:showBubbleSize val="0"/>
        </c:dLbls>
        <c:gapWidth val="10"/>
        <c:axId val="434179560"/>
        <c:axId val="434181520"/>
      </c:barChart>
      <c:catAx>
        <c:axId val="43417956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34181520"/>
        <c:crosses val="autoZero"/>
        <c:auto val="1"/>
        <c:lblAlgn val="ctr"/>
        <c:lblOffset val="100"/>
        <c:noMultiLvlLbl val="0"/>
      </c:catAx>
      <c:valAx>
        <c:axId val="434181520"/>
        <c:scaling>
          <c:orientation val="minMax"/>
          <c:max val="0.35000000000000003"/>
          <c:min val="0"/>
        </c:scaling>
        <c:delete val="1"/>
        <c:axPos val="b"/>
        <c:numFmt formatCode="0.0%" sourceLinked="1"/>
        <c:majorTickMark val="out"/>
        <c:minorTickMark val="none"/>
        <c:tickLblPos val="nextTo"/>
        <c:crossAx val="434179560"/>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fr-FR" sz="1300" b="1" noProof="0" dirty="0" smtClean="0">
                <a:solidFill>
                  <a:srgbClr val="2B6384"/>
                </a:solidFill>
              </a:rPr>
              <a:t>Proportion</a:t>
            </a:r>
            <a:r>
              <a:rPr lang="fr-FR" sz="1300" b="1" baseline="0" noProof="0" dirty="0" smtClean="0">
                <a:solidFill>
                  <a:srgbClr val="2B6384"/>
                </a:solidFill>
              </a:rPr>
              <a:t> d’entreprises disposant </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fr-FR" sz="1300" b="1" baseline="0" noProof="0" dirty="0" smtClean="0">
                <a:solidFill>
                  <a:srgbClr val="2B6384"/>
                </a:solidFill>
              </a:rPr>
              <a:t>d’un magasin ou d’une salle d’exposition</a:t>
            </a:r>
          </a:p>
        </c:rich>
      </c:tx>
      <c:layout>
        <c:manualLayout>
          <c:xMode val="edge"/>
          <c:yMode val="edge"/>
          <c:x val="0.16736061491624646"/>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fr-FR"/>
        </a:p>
      </c:txPr>
    </c:title>
    <c:autoTitleDeleted val="0"/>
    <c:plotArea>
      <c:layout>
        <c:manualLayout>
          <c:layoutTarget val="inner"/>
          <c:xMode val="edge"/>
          <c:yMode val="edge"/>
          <c:x val="1.5726346374353054E-2"/>
          <c:y val="0.11603051049883348"/>
          <c:w val="0.9685473072512939"/>
          <c:h val="0.76048378883827739"/>
        </c:manualLayout>
      </c:layout>
      <c:barChart>
        <c:barDir val="col"/>
        <c:grouping val="clustered"/>
        <c:varyColors val="0"/>
        <c:ser>
          <c:idx val="0"/>
          <c:order val="0"/>
          <c:tx>
            <c:strRef>
              <c:f>Feuil1!$B$1</c:f>
              <c:strCache>
                <c:ptCount val="1"/>
                <c:pt idx="0">
                  <c:v>Proportion d'entreprises disposant d'un magasin ou d'une salle d'exposition</c:v>
                </c:pt>
              </c:strCache>
            </c:strRef>
          </c:tx>
          <c:spPr>
            <a:solidFill>
              <a:schemeClr val="accent3">
                <a:lumMod val="75000"/>
              </a:schemeClr>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0.49</c:v>
                </c:pt>
                <c:pt idx="1">
                  <c:v>0.49</c:v>
                </c:pt>
                <c:pt idx="2">
                  <c:v>0.51</c:v>
                </c:pt>
                <c:pt idx="3">
                  <c:v>0.42</c:v>
                </c:pt>
                <c:pt idx="4">
                  <c:v>0.42</c:v>
                </c:pt>
              </c:numCache>
            </c:numRef>
          </c:val>
        </c:ser>
        <c:dLbls>
          <c:showLegendKey val="0"/>
          <c:showVal val="0"/>
          <c:showCatName val="0"/>
          <c:showSerName val="0"/>
          <c:showPercent val="0"/>
          <c:showBubbleSize val="0"/>
        </c:dLbls>
        <c:gapWidth val="30"/>
        <c:overlap val="-27"/>
        <c:axId val="434177992"/>
        <c:axId val="434181912"/>
      </c:barChart>
      <c:catAx>
        <c:axId val="4341779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4181912"/>
        <c:crosses val="autoZero"/>
        <c:auto val="1"/>
        <c:lblAlgn val="ctr"/>
        <c:lblOffset val="100"/>
        <c:noMultiLvlLbl val="0"/>
      </c:catAx>
      <c:valAx>
        <c:axId val="434181912"/>
        <c:scaling>
          <c:orientation val="minMax"/>
          <c:max val="0.60000000000000009"/>
          <c:min val="0"/>
        </c:scaling>
        <c:delete val="1"/>
        <c:axPos val="l"/>
        <c:numFmt formatCode="0%" sourceLinked="1"/>
        <c:majorTickMark val="out"/>
        <c:minorTickMark val="none"/>
        <c:tickLblPos val="nextTo"/>
        <c:crossAx val="43417799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des magasins</a:t>
            </a:r>
            <a:r>
              <a:rPr lang="fr-FR" sz="1300" b="1" baseline="0" noProof="0" dirty="0" smtClean="0">
                <a:solidFill>
                  <a:srgbClr val="2B6384"/>
                </a:solidFill>
              </a:rPr>
              <a:t> et salles d’exposition selon leur implantation</a:t>
            </a:r>
            <a:endParaRPr lang="fr-FR" sz="1300" b="1" baseline="0" dirty="0" smtClean="0">
              <a:solidFill>
                <a:srgbClr val="2B6384"/>
              </a:solidFill>
            </a:endParaRPr>
          </a:p>
        </c:rich>
      </c:tx>
      <c:layout>
        <c:manualLayout>
          <c:xMode val="edge"/>
          <c:yMode val="edge"/>
          <c:x val="0.17025896738466587"/>
          <c:y val="3.492418975879759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3085101136159883"/>
          <c:y val="0.20528658735117344"/>
          <c:w val="0.53704907257475332"/>
          <c:h val="0.64080580830524736"/>
        </c:manualLayout>
      </c:layout>
      <c:doughnutChart>
        <c:varyColors val="1"/>
        <c:ser>
          <c:idx val="0"/>
          <c:order val="0"/>
          <c:tx>
            <c:strRef>
              <c:f>Feuil1!$B$1</c:f>
              <c:strCache>
                <c:ptCount val="1"/>
                <c:pt idx="0">
                  <c:v>Répartition des magasins et salles d'exposition selon leur implantation</c:v>
                </c:pt>
              </c:strCache>
            </c:strRef>
          </c:tx>
          <c:dPt>
            <c:idx val="0"/>
            <c:bubble3D val="0"/>
            <c:spPr>
              <a:solidFill>
                <a:schemeClr val="accent1"/>
              </a:solidFill>
              <a:ln>
                <a:noFill/>
              </a:ln>
              <a:effectLst/>
            </c:spPr>
          </c:dPt>
          <c:dPt>
            <c:idx val="1"/>
            <c:bubble3D val="0"/>
            <c:spPr>
              <a:solidFill>
                <a:schemeClr val="accent4"/>
              </a:solidFill>
              <a:ln>
                <a:noFill/>
              </a:ln>
              <a:effectLst/>
            </c:spPr>
          </c:dPt>
          <c:dPt>
            <c:idx val="2"/>
            <c:bubble3D val="0"/>
            <c:spPr>
              <a:solidFill>
                <a:schemeClr val="bg2">
                  <a:lumMod val="60000"/>
                  <a:lumOff val="40000"/>
                </a:schemeClr>
              </a:solidFill>
              <a:ln>
                <a:noFill/>
              </a:ln>
              <a:effectLst/>
            </c:spPr>
          </c:dPt>
          <c:dPt>
            <c:idx val="3"/>
            <c:bubble3D val="0"/>
            <c:spPr>
              <a:solidFill>
                <a:schemeClr val="bg2">
                  <a:lumMod val="75000"/>
                </a:schemeClr>
              </a:solidFill>
              <a:ln>
                <a:noFill/>
              </a:ln>
              <a:effectLst/>
            </c:spPr>
          </c:dPt>
          <c:dPt>
            <c:idx val="4"/>
            <c:bubble3D val="0"/>
            <c:spPr>
              <a:solidFill>
                <a:schemeClr val="accent5"/>
              </a:solidFill>
              <a:ln>
                <a:noFill/>
              </a:ln>
              <a:effectLst/>
            </c:spPr>
          </c:dPt>
          <c:dPt>
            <c:idx val="5"/>
            <c:bubble3D val="0"/>
            <c:spPr>
              <a:solidFill>
                <a:schemeClr val="tx1">
                  <a:lumMod val="50000"/>
                  <a:lumOff val="50000"/>
                </a:schemeClr>
              </a:solidFill>
              <a:ln>
                <a:noFill/>
              </a:ln>
              <a:effectLst/>
            </c:spPr>
          </c:dPt>
          <c:dPt>
            <c:idx val="6"/>
            <c:bubble3D val="0"/>
            <c:spPr>
              <a:solidFill>
                <a:schemeClr val="accent1">
                  <a:lumMod val="60000"/>
                </a:schemeClr>
              </a:solidFill>
              <a:ln>
                <a:noFill/>
              </a:ln>
              <a:effectLst/>
            </c:spPr>
          </c:dPt>
          <c:dPt>
            <c:idx val="7"/>
            <c:bubble3D val="0"/>
            <c:spPr>
              <a:solidFill>
                <a:schemeClr val="accent2">
                  <a:lumMod val="60000"/>
                </a:schemeClr>
              </a:solidFill>
              <a:ln>
                <a:noFill/>
              </a:ln>
              <a:effectLst/>
            </c:spPr>
          </c:dPt>
          <c:dLbls>
            <c:dLbl>
              <c:idx val="0"/>
              <c:layout>
                <c:manualLayout>
                  <c:x val="3.3012199579533575E-3"/>
                  <c:y val="3.84166087346772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1.2030416210916758E-2"/>
                  <c:y val="-4.765969429509241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Centre-ville</c:v>
                </c:pt>
                <c:pt idx="1">
                  <c:v>Hors centre-ville</c:v>
                </c:pt>
              </c:strCache>
            </c:strRef>
          </c:cat>
          <c:val>
            <c:numRef>
              <c:f>Feuil1!$B$2:$B$3</c:f>
              <c:numCache>
                <c:formatCode>0%</c:formatCode>
                <c:ptCount val="2"/>
                <c:pt idx="0">
                  <c:v>0.39</c:v>
                </c:pt>
                <c:pt idx="1">
                  <c:v>0.61</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fr-FR" sz="1300" b="1" noProof="0" dirty="0" smtClean="0">
                <a:solidFill>
                  <a:srgbClr val="2B6384"/>
                </a:solidFill>
              </a:rPr>
              <a:t>Pratiques et méthodes de vente</a:t>
            </a:r>
            <a:r>
              <a:rPr lang="fr-FR" sz="1300" b="1" baseline="0" noProof="0" dirty="0" smtClean="0">
                <a:solidFill>
                  <a:srgbClr val="2B6384"/>
                </a:solidFill>
              </a:rPr>
              <a:t> utilisées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fr-FR" sz="1200" b="0" i="0" baseline="0" dirty="0" smtClean="0">
                <a:solidFill>
                  <a:srgbClr val="2B6384"/>
                </a:solidFill>
                <a:effectLst/>
              </a:rPr>
              <a:t>(en pourcentage d’entreprises)</a:t>
            </a:r>
            <a:endParaRPr lang="fr-FR" sz="1300" b="0" noProof="0" dirty="0">
              <a:solidFill>
                <a:srgbClr val="2B6384"/>
              </a:solidFill>
            </a:endParaRPr>
          </a:p>
        </c:rich>
      </c:tx>
      <c:layout>
        <c:manualLayout>
          <c:xMode val="edge"/>
          <c:yMode val="edge"/>
          <c:x val="0.20657785140034926"/>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fr-FR"/>
        </a:p>
      </c:txPr>
    </c:title>
    <c:autoTitleDeleted val="0"/>
    <c:plotArea>
      <c:layout>
        <c:manualLayout>
          <c:layoutTarget val="inner"/>
          <c:xMode val="edge"/>
          <c:yMode val="edge"/>
          <c:x val="1.5726346374353054E-2"/>
          <c:y val="0.11603051049883348"/>
          <c:w val="0.9685473072512939"/>
          <c:h val="0.64702128004295822"/>
        </c:manualLayout>
      </c:layout>
      <c:barChart>
        <c:barDir val="col"/>
        <c:grouping val="clustered"/>
        <c:varyColors val="0"/>
        <c:ser>
          <c:idx val="0"/>
          <c:order val="0"/>
          <c:tx>
            <c:strRef>
              <c:f>Feuil1!$B$1</c:f>
              <c:strCache>
                <c:ptCount val="1"/>
                <c:pt idx="0">
                  <c:v>Pratiques et méthodes de vente utilisées</c:v>
                </c:pt>
              </c:strCache>
            </c:strRef>
          </c:tx>
          <c:spPr>
            <a:solidFill>
              <a:schemeClr val="tx2">
                <a:lumMod val="50000"/>
              </a:schemeClr>
            </a:solidFill>
            <a:ln>
              <a:noFill/>
            </a:ln>
            <a:effectLst/>
          </c:spPr>
          <c:invertIfNegative val="0"/>
          <c:dLbls>
            <c:dLbl>
              <c:idx val="5"/>
              <c:layout>
                <c:manualLayout>
                  <c:x val="-3.0672920400149901E-3"/>
                  <c:y val="2.4875708254638372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50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533618471363419E-3"/>
                  <c:y val="9.2330597526200653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Internet 
(yc. réseaux 
sociaux)</c:v>
                </c:pt>
                <c:pt idx="1">
                  <c:v>Foires-
salons</c:v>
                </c:pt>
                <c:pt idx="2">
                  <c:v>Pages 
jaunes</c:v>
                </c:pt>
                <c:pt idx="3">
                  <c:v>Publicité presse 
locale et gratuit</c:v>
                </c:pt>
                <c:pt idx="4">
                  <c:v>Bouche 
à oreille</c:v>
                </c:pt>
                <c:pt idx="5">
                  <c:v>Repré-
sentants</c:v>
                </c:pt>
                <c:pt idx="6">
                  <c:v>Autres*</c:v>
                </c:pt>
              </c:strCache>
            </c:strRef>
          </c:cat>
          <c:val>
            <c:numRef>
              <c:f>Feuil1!$B$2:$B$8</c:f>
              <c:numCache>
                <c:formatCode>0%</c:formatCode>
                <c:ptCount val="7"/>
                <c:pt idx="0">
                  <c:v>0.54</c:v>
                </c:pt>
                <c:pt idx="1">
                  <c:v>0.44</c:v>
                </c:pt>
                <c:pt idx="2">
                  <c:v>0.35</c:v>
                </c:pt>
                <c:pt idx="3">
                  <c:v>0.27</c:v>
                </c:pt>
                <c:pt idx="4">
                  <c:v>0.17</c:v>
                </c:pt>
                <c:pt idx="5">
                  <c:v>0.03</c:v>
                </c:pt>
                <c:pt idx="6">
                  <c:v>0.08</c:v>
                </c:pt>
              </c:numCache>
            </c:numRef>
          </c:val>
        </c:ser>
        <c:dLbls>
          <c:showLegendKey val="0"/>
          <c:showVal val="0"/>
          <c:showCatName val="0"/>
          <c:showSerName val="0"/>
          <c:showPercent val="0"/>
          <c:showBubbleSize val="0"/>
        </c:dLbls>
        <c:gapWidth val="40"/>
        <c:overlap val="-27"/>
        <c:axId val="434181128"/>
        <c:axId val="434183480"/>
      </c:barChart>
      <c:catAx>
        <c:axId val="4341811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4183480"/>
        <c:crosses val="autoZero"/>
        <c:auto val="1"/>
        <c:lblAlgn val="ctr"/>
        <c:lblOffset val="100"/>
        <c:noMultiLvlLbl val="0"/>
      </c:catAx>
      <c:valAx>
        <c:axId val="434183480"/>
        <c:scaling>
          <c:orientation val="minMax"/>
          <c:max val="0.60000000000000009"/>
          <c:min val="0"/>
        </c:scaling>
        <c:delete val="1"/>
        <c:axPos val="l"/>
        <c:numFmt formatCode="0%" sourceLinked="1"/>
        <c:majorTickMark val="out"/>
        <c:minorTickMark val="none"/>
        <c:tickLblPos val="nextTo"/>
        <c:crossAx val="43418112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sng" strike="noStrike" kern="1200" spc="0" baseline="0">
                <a:solidFill>
                  <a:schemeClr val="bg1">
                    <a:lumMod val="50000"/>
                  </a:schemeClr>
                </a:solidFill>
                <a:latin typeface="+mn-lt"/>
                <a:ea typeface="+mn-ea"/>
                <a:cs typeface="+mn-cs"/>
              </a:defRPr>
            </a:pPr>
            <a:r>
              <a:rPr lang="fr-FR" sz="1400" b="1" u="sng" noProof="0" dirty="0" smtClean="0">
                <a:solidFill>
                  <a:schemeClr val="bg1">
                    <a:lumMod val="50000"/>
                  </a:schemeClr>
                </a:solidFill>
              </a:rPr>
              <a:t>Zoom Ventes sur Internet</a:t>
            </a:r>
            <a:endParaRPr lang="fr-FR" sz="1400" b="1" u="sng" baseline="0" dirty="0" smtClean="0">
              <a:solidFill>
                <a:schemeClr val="bg1">
                  <a:lumMod val="50000"/>
                </a:schemeClr>
              </a:solidFill>
            </a:endParaRPr>
          </a:p>
        </c:rich>
      </c:tx>
      <c:layout>
        <c:manualLayout>
          <c:xMode val="edge"/>
          <c:yMode val="edge"/>
          <c:x val="0.1544670520374774"/>
          <c:y val="1.0667662756293082E-2"/>
        </c:manualLayout>
      </c:layout>
      <c:overlay val="0"/>
      <c:spPr>
        <a:noFill/>
        <a:ln>
          <a:noFill/>
        </a:ln>
        <a:effectLst/>
      </c:spPr>
      <c:txPr>
        <a:bodyPr rot="0" spcFirstLastPara="1" vertOverflow="ellipsis" vert="horz" wrap="square" anchor="ctr" anchorCtr="1"/>
        <a:lstStyle/>
        <a:p>
          <a:pPr algn="l">
            <a:defRPr sz="1400" b="0" i="0" u="sng" strike="noStrike" kern="1200" spc="0" baseline="0">
              <a:solidFill>
                <a:schemeClr val="bg1">
                  <a:lumMod val="50000"/>
                </a:schemeClr>
              </a:solidFill>
              <a:latin typeface="+mn-lt"/>
              <a:ea typeface="+mn-ea"/>
              <a:cs typeface="+mn-cs"/>
            </a:defRPr>
          </a:pPr>
          <a:endParaRPr lang="fr-FR"/>
        </a:p>
      </c:txPr>
    </c:title>
    <c:autoTitleDeleted val="0"/>
    <c:plotArea>
      <c:layout>
        <c:manualLayout>
          <c:layoutTarget val="inner"/>
          <c:xMode val="edge"/>
          <c:yMode val="edge"/>
          <c:x val="0.27320508210814126"/>
          <c:y val="0.16828110178580344"/>
          <c:w val="0.54063327099891789"/>
          <c:h val="0.41927222900918554"/>
        </c:manualLayout>
      </c:layout>
      <c:barChart>
        <c:barDir val="bar"/>
        <c:grouping val="clustered"/>
        <c:varyColors val="0"/>
        <c:ser>
          <c:idx val="0"/>
          <c:order val="0"/>
          <c:tx>
            <c:strRef>
              <c:f>Feuil1!$B$1</c:f>
              <c:strCache>
                <c:ptCount val="1"/>
                <c:pt idx="0">
                  <c:v>Zoom Ventes sur Internet</c:v>
                </c:pt>
              </c:strCache>
            </c:strRef>
          </c:tx>
          <c:spPr>
            <a:solidFill>
              <a:schemeClr val="accent1"/>
            </a:solidFill>
            <a:ln>
              <a:noFill/>
            </a:ln>
            <a:effectLst/>
          </c:spPr>
          <c:invertIfNegative val="0"/>
          <c:dPt>
            <c:idx val="0"/>
            <c:invertIfNegative val="0"/>
            <c:bubble3D val="0"/>
            <c:spPr>
              <a:solidFill>
                <a:schemeClr val="tx2"/>
              </a:solidFill>
              <a:ln>
                <a:noFill/>
              </a:ln>
              <a:effectLst/>
            </c:spPr>
          </c:dPt>
          <c:dPt>
            <c:idx val="1"/>
            <c:invertIfNegative val="0"/>
            <c:bubble3D val="0"/>
            <c:spPr>
              <a:solidFill>
                <a:schemeClr val="accent3">
                  <a:lumMod val="75000"/>
                </a:schemeClr>
              </a:solidFill>
              <a:ln>
                <a:noFill/>
              </a:ln>
              <a:effectLst/>
            </c:spPr>
          </c:dPt>
          <c:dPt>
            <c:idx val="2"/>
            <c:invertIfNegative val="0"/>
            <c:bubble3D val="0"/>
            <c:spPr>
              <a:solidFill>
                <a:schemeClr val="bg1">
                  <a:lumMod val="50000"/>
                </a:schemeClr>
              </a:solidFill>
              <a:ln>
                <a:noFill/>
              </a:ln>
              <a:effectLst/>
            </c:spPr>
          </c:dPt>
          <c:dPt>
            <c:idx val="3"/>
            <c:invertIfNegative val="0"/>
            <c:bubble3D val="0"/>
            <c:spPr>
              <a:solidFill>
                <a:schemeClr val="bg2">
                  <a:lumMod val="75000"/>
                </a:schemeClr>
              </a:solidFill>
              <a:ln>
                <a:noFill/>
              </a:ln>
              <a:effectLst/>
            </c:spPr>
          </c:dPt>
          <c:dPt>
            <c:idx val="4"/>
            <c:invertIfNegative val="0"/>
            <c:bubble3D val="0"/>
            <c:spPr>
              <a:solidFill>
                <a:schemeClr val="accent1"/>
              </a:solidFill>
              <a:ln>
                <a:noFill/>
              </a:ln>
              <a:effectLst/>
            </c:spPr>
          </c:dPt>
          <c:dPt>
            <c:idx val="5"/>
            <c:invertIfNegative val="0"/>
            <c:bubble3D val="0"/>
            <c:spPr>
              <a:solidFill>
                <a:schemeClr val="tx1">
                  <a:lumMod val="50000"/>
                  <a:lumOff val="50000"/>
                </a:schemeClr>
              </a:solidFill>
              <a:ln>
                <a:noFill/>
              </a:ln>
              <a:effectLst/>
            </c:spPr>
          </c:dPt>
          <c:dPt>
            <c:idx val="6"/>
            <c:invertIfNegative val="0"/>
            <c:bubble3D val="0"/>
            <c:spPr>
              <a:solidFill>
                <a:schemeClr val="accent1"/>
              </a:solidFill>
              <a:ln>
                <a:noFill/>
              </a:ln>
              <a:effectLst/>
            </c:spPr>
          </c:dPt>
          <c:dPt>
            <c:idx val="7"/>
            <c:invertIfNegative val="0"/>
            <c:bubble3D val="0"/>
            <c:spPr>
              <a:solidFill>
                <a:schemeClr val="accent1"/>
              </a:solidFill>
              <a:ln>
                <a:noFill/>
              </a:ln>
              <a:effectLst/>
            </c:spPr>
          </c:dPt>
          <c:dLbls>
            <c:dLbl>
              <c:idx val="0"/>
              <c:layout>
                <c:manualLayout>
                  <c:x val="-1.4331459161550372E-2"/>
                  <c:y val="3.713681976732645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586841653271578E-3"/>
                  <c:y val="9.6333776641337361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En direct</c:v>
                </c:pt>
                <c:pt idx="1">
                  <c:v>Par un tiers (plateforme)</c:v>
                </c:pt>
              </c:strCache>
            </c:strRef>
          </c:cat>
          <c:val>
            <c:numRef>
              <c:f>Feuil1!$B$2:$B$3</c:f>
              <c:numCache>
                <c:formatCode>0%</c:formatCode>
                <c:ptCount val="2"/>
                <c:pt idx="0">
                  <c:v>0.81</c:v>
                </c:pt>
                <c:pt idx="1">
                  <c:v>0.28999999999999998</c:v>
                </c:pt>
              </c:numCache>
            </c:numRef>
          </c:val>
        </c:ser>
        <c:dLbls>
          <c:showLegendKey val="0"/>
          <c:showVal val="0"/>
          <c:showCatName val="0"/>
          <c:showSerName val="0"/>
          <c:showPercent val="0"/>
          <c:showBubbleSize val="0"/>
        </c:dLbls>
        <c:gapWidth val="100"/>
        <c:axId val="434176816"/>
        <c:axId val="434176032"/>
      </c:barChart>
      <c:catAx>
        <c:axId val="434176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34176032"/>
        <c:crosses val="autoZero"/>
        <c:auto val="1"/>
        <c:lblAlgn val="ctr"/>
        <c:lblOffset val="100"/>
        <c:noMultiLvlLbl val="0"/>
      </c:catAx>
      <c:valAx>
        <c:axId val="434176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34176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b="1" noProof="0" dirty="0" smtClean="0">
                <a:solidFill>
                  <a:srgbClr val="2B6384"/>
                </a:solidFill>
              </a:rPr>
              <a:t>Evolution 2000-2021</a:t>
            </a:r>
            <a:endParaRPr lang="fr-FR" sz="1200" b="1" baseline="0" dirty="0" smtClean="0">
              <a:solidFill>
                <a:srgbClr val="2B6384"/>
              </a:solidFill>
            </a:endParaRPr>
          </a:p>
        </c:rich>
      </c:tx>
      <c:layout>
        <c:manualLayout>
          <c:xMode val="edge"/>
          <c:yMode val="edge"/>
          <c:x val="0.35125095306289644"/>
          <c:y val="1.216339946902451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877350040926175E-2"/>
          <c:y val="0.18232417131535172"/>
          <c:w val="0.9325853183480115"/>
          <c:h val="0.58238758729302342"/>
        </c:manualLayout>
      </c:layout>
      <c:barChart>
        <c:barDir val="col"/>
        <c:grouping val="percentStacked"/>
        <c:varyColors val="0"/>
        <c:ser>
          <c:idx val="0"/>
          <c:order val="0"/>
          <c:tx>
            <c:strRef>
              <c:f>Feuil1!$B$1</c:f>
              <c:strCache>
                <c:ptCount val="1"/>
                <c:pt idx="0">
                  <c:v>Ebénisterie</c:v>
                </c:pt>
              </c:strCache>
            </c:strRef>
          </c:tx>
          <c:spPr>
            <a:solidFill>
              <a:schemeClr val="accent1"/>
            </a:solidFill>
            <a:ln>
              <a:noFill/>
            </a:ln>
            <a:effectLst/>
          </c:spPr>
          <c:invertIfNegative val="0"/>
          <c:dLbls>
            <c:dLbl>
              <c:idx val="0"/>
              <c:layout>
                <c:manualLayout>
                  <c:x val="0"/>
                  <c:y val="2.03341281522401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0.7</c:v>
                </c:pt>
                <c:pt idx="1">
                  <c:v>0.68</c:v>
                </c:pt>
                <c:pt idx="2">
                  <c:v>0.77</c:v>
                </c:pt>
                <c:pt idx="3">
                  <c:v>0.76</c:v>
                </c:pt>
                <c:pt idx="4">
                  <c:v>0.79</c:v>
                </c:pt>
              </c:numCache>
            </c:numRef>
          </c:val>
        </c:ser>
        <c:ser>
          <c:idx val="1"/>
          <c:order val="1"/>
          <c:tx>
            <c:strRef>
              <c:f>Feuil1!$C$1</c:f>
              <c:strCache>
                <c:ptCount val="1"/>
                <c:pt idx="0">
                  <c:v>Tapisserie/Sellerie</c:v>
                </c:pt>
              </c:strCache>
            </c:strRef>
          </c:tx>
          <c:spPr>
            <a:solidFill>
              <a:schemeClr val="accent3"/>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c:v>0.26</c:v>
                </c:pt>
                <c:pt idx="1">
                  <c:v>0.28000000000000003</c:v>
                </c:pt>
                <c:pt idx="2">
                  <c:v>0.2</c:v>
                </c:pt>
                <c:pt idx="3">
                  <c:v>0.2</c:v>
                </c:pt>
                <c:pt idx="4">
                  <c:v>0.18</c:v>
                </c:pt>
              </c:numCache>
            </c:numRef>
          </c:val>
        </c:ser>
        <c:ser>
          <c:idx val="2"/>
          <c:order val="2"/>
          <c:tx>
            <c:strRef>
              <c:f>Feuil1!$D$1</c:f>
              <c:strCache>
                <c:ptCount val="1"/>
                <c:pt idx="0">
                  <c:v>Encadrement-Dorure</c:v>
                </c:pt>
              </c:strCache>
            </c:strRef>
          </c:tx>
          <c:spPr>
            <a:solidFill>
              <a:schemeClr val="accent1">
                <a:lumMod val="75000"/>
              </a:schemeClr>
            </a:solidFill>
            <a:ln>
              <a:noFill/>
            </a:ln>
            <a:effectLst/>
          </c:spPr>
          <c:invertIfNegative val="0"/>
          <c:dLbls>
            <c:dLbl>
              <c:idx val="0"/>
              <c:layout>
                <c:manualLayout>
                  <c:x val="5.2647560853014853E-3"/>
                  <c:y val="-5.0835320380600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6323780426507426E-3"/>
                  <c:y val="-4.57517883425404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4.06682563044803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4.57517883425404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5.591885241866048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Feuil1!$D$2:$D$6</c:f>
              <c:numCache>
                <c:formatCode>0%</c:formatCode>
                <c:ptCount val="5"/>
                <c:pt idx="0">
                  <c:v>0.04</c:v>
                </c:pt>
                <c:pt idx="1">
                  <c:v>0.04</c:v>
                </c:pt>
                <c:pt idx="2">
                  <c:v>0.03</c:v>
                </c:pt>
                <c:pt idx="3">
                  <c:v>0.04</c:v>
                </c:pt>
                <c:pt idx="4">
                  <c:v>0.03</c:v>
                </c:pt>
              </c:numCache>
            </c:numRef>
          </c:val>
        </c:ser>
        <c:dLbls>
          <c:showLegendKey val="0"/>
          <c:showVal val="0"/>
          <c:showCatName val="0"/>
          <c:showSerName val="0"/>
          <c:showPercent val="0"/>
          <c:showBubbleSize val="0"/>
        </c:dLbls>
        <c:gapWidth val="70"/>
        <c:overlap val="100"/>
        <c:axId val="434182696"/>
        <c:axId val="434176424"/>
      </c:barChart>
      <c:catAx>
        <c:axId val="43418269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4176424"/>
        <c:crosses val="autoZero"/>
        <c:auto val="1"/>
        <c:lblAlgn val="ctr"/>
        <c:lblOffset val="100"/>
        <c:noMultiLvlLbl val="0"/>
      </c:catAx>
      <c:valAx>
        <c:axId val="43417642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4182696"/>
        <c:crosses val="autoZero"/>
        <c:crossBetween val="between"/>
        <c:majorUnit val="0.2"/>
      </c:valAx>
      <c:spPr>
        <a:noFill/>
        <a:ln>
          <a:noFill/>
        </a:ln>
        <a:effectLst/>
      </c:spPr>
    </c:plotArea>
    <c:legend>
      <c:legendPos val="b"/>
      <c:layout>
        <c:manualLayout>
          <c:xMode val="edge"/>
          <c:yMode val="edge"/>
          <c:x val="3.1125381100499849E-3"/>
          <c:y val="0.88525307545247578"/>
          <c:w val="0.99502669801507937"/>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des 23 300 entreprises</a:t>
            </a:r>
          </a:p>
          <a:p>
            <a:pPr>
              <a:defRPr/>
            </a:pPr>
            <a:r>
              <a:rPr lang="fr-FR" sz="1300" b="1" noProof="0" dirty="0" smtClean="0">
                <a:solidFill>
                  <a:srgbClr val="2B6384"/>
                </a:solidFill>
              </a:rPr>
              <a:t>selon l’activité</a:t>
            </a:r>
            <a:endParaRPr lang="fr-FR" sz="1300" b="1" baseline="0" dirty="0" smtClean="0">
              <a:solidFill>
                <a:srgbClr val="2B6384"/>
              </a:solidFill>
            </a:endParaRPr>
          </a:p>
        </c:rich>
      </c:tx>
      <c:layout>
        <c:manualLayout>
          <c:xMode val="edge"/>
          <c:yMode val="edge"/>
          <c:x val="0.18196672875467676"/>
          <c:y val="3.492418975879759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9572772725156615"/>
          <c:y val="0.25418045301349013"/>
          <c:w val="0.53704907257475332"/>
          <c:h val="0.64080580830524736"/>
        </c:manualLayout>
      </c:layout>
      <c:doughnutChart>
        <c:varyColors val="1"/>
        <c:ser>
          <c:idx val="0"/>
          <c:order val="0"/>
          <c:tx>
            <c:strRef>
              <c:f>Feuil1!$B$1</c:f>
              <c:strCache>
                <c:ptCount val="1"/>
                <c:pt idx="0">
                  <c:v>Répartition des entreprises selon l'activité</c:v>
                </c:pt>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1">
                  <a:lumMod val="75000"/>
                </a:schemeClr>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1.5008981327964356E-2"/>
                  <c:y val="-1.047725692763927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262675420896081E-4"/>
                  <c:y val="-2.2581816306124717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269403425027231E-3"/>
                  <c:y val="-4.5401446686436905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Ebénisterie</c:v>
                </c:pt>
                <c:pt idx="1">
                  <c:v>Tapisserie/Sellerie</c:v>
                </c:pt>
                <c:pt idx="2">
                  <c:v>Encadrement-dorure</c:v>
                </c:pt>
              </c:strCache>
            </c:strRef>
          </c:cat>
          <c:val>
            <c:numRef>
              <c:f>Feuil1!$B$2:$B$4</c:f>
              <c:numCache>
                <c:formatCode>0%</c:formatCode>
                <c:ptCount val="3"/>
                <c:pt idx="0">
                  <c:v>0.79</c:v>
                </c:pt>
                <c:pt idx="1">
                  <c:v>0.18</c:v>
                </c:pt>
                <c:pt idx="2">
                  <c:v>0.03</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2000-2021</a:t>
            </a:r>
            <a:endParaRPr lang="fr-FR" sz="1300" b="1" baseline="0" dirty="0" smtClean="0">
              <a:solidFill>
                <a:srgbClr val="2B6384"/>
              </a:solidFill>
            </a:endParaRPr>
          </a:p>
        </c:rich>
      </c:tx>
      <c:layout>
        <c:manualLayout>
          <c:xMode val="edge"/>
          <c:yMode val="edge"/>
          <c:x val="0.35125095306289644"/>
          <c:y val="1.2163399469024514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877350040926175E-2"/>
          <c:y val="0.18232417131535172"/>
          <c:w val="0.9325853183480115"/>
          <c:h val="0.61158103616318948"/>
        </c:manualLayout>
      </c:layout>
      <c:barChart>
        <c:barDir val="col"/>
        <c:grouping val="percentStacked"/>
        <c:varyColors val="0"/>
        <c:ser>
          <c:idx val="0"/>
          <c:order val="0"/>
          <c:tx>
            <c:strRef>
              <c:f>Feuil1!$B$1</c:f>
              <c:strCache>
                <c:ptCount val="1"/>
                <c:pt idx="0">
                  <c:v>Ebénisterie</c:v>
                </c:pt>
              </c:strCache>
            </c:strRef>
          </c:tx>
          <c:spPr>
            <a:solidFill>
              <a:schemeClr val="accent1"/>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0.72</c:v>
                </c:pt>
                <c:pt idx="1">
                  <c:v>0.73</c:v>
                </c:pt>
                <c:pt idx="2">
                  <c:v>0.81</c:v>
                </c:pt>
                <c:pt idx="3">
                  <c:v>0.81</c:v>
                </c:pt>
                <c:pt idx="4">
                  <c:v>0.83</c:v>
                </c:pt>
              </c:numCache>
            </c:numRef>
          </c:val>
        </c:ser>
        <c:ser>
          <c:idx val="1"/>
          <c:order val="1"/>
          <c:tx>
            <c:strRef>
              <c:f>Feuil1!$C$1</c:f>
              <c:strCache>
                <c:ptCount val="1"/>
                <c:pt idx="0">
                  <c:v>Tapisserie/Sellerie</c:v>
                </c:pt>
              </c:strCache>
            </c:strRef>
          </c:tx>
          <c:spPr>
            <a:solidFill>
              <a:schemeClr val="accent3"/>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c:v>0.25</c:v>
                </c:pt>
                <c:pt idx="1">
                  <c:v>0.24</c:v>
                </c:pt>
                <c:pt idx="2">
                  <c:v>0.17</c:v>
                </c:pt>
                <c:pt idx="3">
                  <c:v>0.17</c:v>
                </c:pt>
                <c:pt idx="4">
                  <c:v>0.15</c:v>
                </c:pt>
              </c:numCache>
            </c:numRef>
          </c:val>
        </c:ser>
        <c:ser>
          <c:idx val="2"/>
          <c:order val="2"/>
          <c:tx>
            <c:strRef>
              <c:f>Feuil1!$D$1</c:f>
              <c:strCache>
                <c:ptCount val="1"/>
                <c:pt idx="0">
                  <c:v>Encadrement-Dorure</c:v>
                </c:pt>
              </c:strCache>
            </c:strRef>
          </c:tx>
          <c:spPr>
            <a:solidFill>
              <a:schemeClr val="accent1">
                <a:lumMod val="75000"/>
              </a:schemeClr>
            </a:solidFill>
            <a:ln>
              <a:noFill/>
            </a:ln>
            <a:effectLst/>
          </c:spPr>
          <c:invertIfNegative val="0"/>
          <c:dLbls>
            <c:dLbl>
              <c:idx val="0"/>
              <c:layout>
                <c:manualLayout>
                  <c:x val="0"/>
                  <c:y val="-3.28427135724597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805096551508275E-3"/>
                  <c:y val="-3.28427135724597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28427135724597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3.28427135724597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8805096551508275E-3"/>
                  <c:y val="-3.2842713572459707E-2"/>
                </c:manualLayout>
              </c:layout>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Feuil1!$D$2:$D$6</c:f>
              <c:numCache>
                <c:formatCode>0%</c:formatCode>
                <c:ptCount val="5"/>
                <c:pt idx="0">
                  <c:v>0.03</c:v>
                </c:pt>
                <c:pt idx="1">
                  <c:v>0.03</c:v>
                </c:pt>
                <c:pt idx="2">
                  <c:v>0.02</c:v>
                </c:pt>
                <c:pt idx="3">
                  <c:v>0.02</c:v>
                </c:pt>
                <c:pt idx="4">
                  <c:v>0.02</c:v>
                </c:pt>
              </c:numCache>
            </c:numRef>
          </c:val>
        </c:ser>
        <c:dLbls>
          <c:showLegendKey val="0"/>
          <c:showVal val="0"/>
          <c:showCatName val="0"/>
          <c:showSerName val="0"/>
          <c:showPercent val="0"/>
          <c:showBubbleSize val="0"/>
        </c:dLbls>
        <c:gapWidth val="60"/>
        <c:overlap val="100"/>
        <c:axId val="435619648"/>
        <c:axId val="435615728"/>
      </c:barChart>
      <c:catAx>
        <c:axId val="4356196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5615728"/>
        <c:crosses val="autoZero"/>
        <c:auto val="1"/>
        <c:lblAlgn val="ctr"/>
        <c:lblOffset val="100"/>
        <c:noMultiLvlLbl val="0"/>
      </c:catAx>
      <c:valAx>
        <c:axId val="43561572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5619648"/>
        <c:crosses val="autoZero"/>
        <c:crossBetween val="between"/>
        <c:majorUnit val="0.2"/>
      </c:valAx>
      <c:spPr>
        <a:noFill/>
        <a:ln>
          <a:noFill/>
        </a:ln>
        <a:effectLst/>
      </c:spPr>
    </c:plotArea>
    <c:legend>
      <c:legendPos val="b"/>
      <c:layout>
        <c:manualLayout>
          <c:xMode val="edge"/>
          <c:yMode val="edge"/>
          <c:x val="3.1125381100499849E-3"/>
          <c:y val="0.88525307545247578"/>
          <c:w val="0.99502669801507937"/>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des 4,15 milliards</a:t>
            </a:r>
            <a:r>
              <a:rPr lang="fr-FR" sz="1300" b="1" baseline="0" noProof="0" dirty="0" smtClean="0">
                <a:solidFill>
                  <a:srgbClr val="2B6384"/>
                </a:solidFill>
              </a:rPr>
              <a:t> d’euros</a:t>
            </a:r>
            <a:r>
              <a:rPr lang="fr-FR" sz="1300" b="1" noProof="0" dirty="0" smtClean="0">
                <a:solidFill>
                  <a:srgbClr val="2B6384"/>
                </a:solidFill>
              </a:rPr>
              <a:t> H.T.</a:t>
            </a:r>
          </a:p>
          <a:p>
            <a:pPr>
              <a:defRPr/>
            </a:pPr>
            <a:r>
              <a:rPr lang="fr-FR" sz="1300" b="1" baseline="0" noProof="0" dirty="0" smtClean="0">
                <a:solidFill>
                  <a:srgbClr val="2B6384"/>
                </a:solidFill>
              </a:rPr>
              <a:t>de chiffre d’affaires selon l’activité</a:t>
            </a:r>
            <a:endParaRPr lang="fr-FR" sz="1300" b="1" baseline="0" dirty="0" smtClean="0">
              <a:solidFill>
                <a:srgbClr val="2B6384"/>
              </a:solidFill>
            </a:endParaRPr>
          </a:p>
        </c:rich>
      </c:tx>
      <c:layout>
        <c:manualLayout>
          <c:xMode val="edge"/>
          <c:yMode val="edge"/>
          <c:x val="0.1673320270421631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9572772725156615"/>
          <c:y val="0.25418045301349013"/>
          <c:w val="0.53704907257475332"/>
          <c:h val="0.64080580830524736"/>
        </c:manualLayout>
      </c:layout>
      <c:doughnutChart>
        <c:varyColors val="1"/>
        <c:ser>
          <c:idx val="0"/>
          <c:order val="0"/>
          <c:tx>
            <c:strRef>
              <c:f>Feuil1!$B$1</c:f>
              <c:strCache>
                <c:ptCount val="1"/>
                <c:pt idx="0">
                  <c:v>Répartition du CA selon l'activité</c:v>
                </c:pt>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1">
                  <a:lumMod val="75000"/>
                </a:schemeClr>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2.5526607270519811E-3"/>
                  <c:y val="-3.4924189758796954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262675420896081E-4"/>
                  <c:y val="-2.2581816306124717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707761370010892E-2"/>
                  <c:y val="-4.5401446686436905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Ebénisterie</c:v>
                </c:pt>
                <c:pt idx="1">
                  <c:v>Tapisserie/Sellerie</c:v>
                </c:pt>
                <c:pt idx="2">
                  <c:v>Encadrement-dorure</c:v>
                </c:pt>
              </c:strCache>
            </c:strRef>
          </c:cat>
          <c:val>
            <c:numRef>
              <c:f>Feuil1!$B$2:$B$4</c:f>
              <c:numCache>
                <c:formatCode>0%</c:formatCode>
                <c:ptCount val="3"/>
                <c:pt idx="0">
                  <c:v>0.83</c:v>
                </c:pt>
                <c:pt idx="1">
                  <c:v>0.15</c:v>
                </c:pt>
                <c:pt idx="2">
                  <c:v>0.02</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Taux</a:t>
            </a:r>
            <a:r>
              <a:rPr lang="fr-FR" sz="1300" b="1" baseline="0" noProof="0" dirty="0" smtClean="0">
                <a:solidFill>
                  <a:srgbClr val="2B6384"/>
                </a:solidFill>
              </a:rPr>
              <a:t> de présence de magasins ou de salles d’exposition </a:t>
            </a:r>
          </a:p>
          <a:p>
            <a:pPr>
              <a:defRPr/>
            </a:pPr>
            <a:r>
              <a:rPr lang="fr-FR" sz="1300" b="1" baseline="0" noProof="0" dirty="0" smtClean="0">
                <a:solidFill>
                  <a:srgbClr val="2B6384"/>
                </a:solidFill>
              </a:rPr>
              <a:t>selon l’activité</a:t>
            </a:r>
          </a:p>
          <a:p>
            <a:pPr>
              <a:defRPr/>
            </a:pPr>
            <a:r>
              <a:rPr lang="fr-FR" sz="1200" b="0" baseline="0" noProof="0" dirty="0" smtClean="0">
                <a:solidFill>
                  <a:srgbClr val="2B6384"/>
                </a:solidFill>
              </a:rPr>
              <a:t>(en pourcentage d’entreprises)</a:t>
            </a:r>
            <a:endParaRPr lang="fr-FR" sz="1200" b="0" noProof="0" dirty="0">
              <a:solidFill>
                <a:srgbClr val="2B6384"/>
              </a:solidFill>
            </a:endParaRPr>
          </a:p>
        </c:rich>
      </c:tx>
      <c:layout>
        <c:manualLayout>
          <c:xMode val="edge"/>
          <c:yMode val="edge"/>
          <c:x val="0.13712828204273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3677973689197931"/>
          <c:w val="0.79251893822497088"/>
          <c:h val="0.73973452840751897"/>
        </c:manualLayout>
      </c:layout>
      <c:barChart>
        <c:barDir val="col"/>
        <c:grouping val="clustered"/>
        <c:varyColors val="0"/>
        <c:ser>
          <c:idx val="0"/>
          <c:order val="0"/>
          <c:tx>
            <c:strRef>
              <c:f>Feuil1!$B$1</c:f>
              <c:strCache>
                <c:ptCount val="1"/>
                <c:pt idx="0">
                  <c:v>Taux de présence de magasins ou salles d'exposition selon l'activité</c:v>
                </c:pt>
              </c:strCache>
            </c:strRef>
          </c:tx>
          <c:spPr>
            <a:solidFill>
              <a:schemeClr val="accent3">
                <a:lumMod val="75000"/>
              </a:schemeClr>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3"/>
              </a:solidFill>
              <a:ln>
                <a:noFill/>
              </a:ln>
              <a:effectLst/>
            </c:spPr>
          </c:dPt>
          <c:dPt>
            <c:idx val="2"/>
            <c:invertIfNegative val="0"/>
            <c:bubble3D val="0"/>
            <c:spPr>
              <a:solidFill>
                <a:schemeClr val="accent1">
                  <a:lumMod val="75000"/>
                </a:schemeClr>
              </a:solidFill>
              <a:ln>
                <a:noFill/>
              </a:ln>
              <a:effectLst/>
            </c:spPr>
          </c:dPt>
          <c:dLbls>
            <c:dLbl>
              <c:idx val="1"/>
              <c:layout>
                <c:manualLayout>
                  <c:x val="2.1773986703809314E-3"/>
                  <c:y val="9.040372828944925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1995212337518053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Ebénisterie</c:v>
                </c:pt>
                <c:pt idx="1">
                  <c:v>Tapisserie/Sellerie</c:v>
                </c:pt>
                <c:pt idx="2">
                  <c:v>Encadrement-Dorure</c:v>
                </c:pt>
              </c:strCache>
            </c:strRef>
          </c:cat>
          <c:val>
            <c:numRef>
              <c:f>Feuil1!$B$2:$B$4</c:f>
              <c:numCache>
                <c:formatCode>0%</c:formatCode>
                <c:ptCount val="3"/>
                <c:pt idx="0">
                  <c:v>0.38</c:v>
                </c:pt>
                <c:pt idx="1">
                  <c:v>0.52</c:v>
                </c:pt>
                <c:pt idx="2">
                  <c:v>0.72</c:v>
                </c:pt>
              </c:numCache>
            </c:numRef>
          </c:val>
        </c:ser>
        <c:dLbls>
          <c:showLegendKey val="0"/>
          <c:showVal val="0"/>
          <c:showCatName val="0"/>
          <c:showSerName val="0"/>
          <c:showPercent val="0"/>
          <c:showBubbleSize val="0"/>
        </c:dLbls>
        <c:gapWidth val="80"/>
        <c:overlap val="-27"/>
        <c:axId val="435618864"/>
        <c:axId val="435620040"/>
      </c:barChart>
      <c:catAx>
        <c:axId val="4356188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35620040"/>
        <c:crosses val="autoZero"/>
        <c:auto val="1"/>
        <c:lblAlgn val="ctr"/>
        <c:lblOffset val="100"/>
        <c:noMultiLvlLbl val="0"/>
      </c:catAx>
      <c:valAx>
        <c:axId val="435620040"/>
        <c:scaling>
          <c:orientation val="minMax"/>
          <c:max val="0.8"/>
          <c:min val="0"/>
        </c:scaling>
        <c:delete val="1"/>
        <c:axPos val="l"/>
        <c:numFmt formatCode="0%" sourceLinked="1"/>
        <c:majorTickMark val="out"/>
        <c:minorTickMark val="none"/>
        <c:tickLblPos val="nextTo"/>
        <c:crossAx val="43561886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2000-2021</a:t>
            </a:r>
            <a:endParaRPr lang="fr-FR" sz="1300" b="1" baseline="0" dirty="0" smtClean="0">
              <a:solidFill>
                <a:srgbClr val="2B6384"/>
              </a:solidFill>
            </a:endParaRPr>
          </a:p>
        </c:rich>
      </c:tx>
      <c:layout>
        <c:manualLayout>
          <c:xMode val="edge"/>
          <c:yMode val="edge"/>
          <c:x val="0.36277297365218231"/>
          <c:y val="4.523298536801055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877350040926175E-2"/>
          <c:y val="0.11675402924579263"/>
          <c:w val="0.9325853183480115"/>
          <c:h val="0.67363971053024763"/>
        </c:manualLayout>
      </c:layout>
      <c:barChart>
        <c:barDir val="col"/>
        <c:grouping val="percentStacked"/>
        <c:varyColors val="0"/>
        <c:ser>
          <c:idx val="0"/>
          <c:order val="0"/>
          <c:tx>
            <c:strRef>
              <c:f>Feuil1!$B$1</c:f>
              <c:strCache>
                <c:ptCount val="1"/>
                <c:pt idx="0">
                  <c:v>0 salarié</c:v>
                </c:pt>
              </c:strCache>
            </c:strRef>
          </c:tx>
          <c:spPr>
            <a:solidFill>
              <a:schemeClr val="accent5"/>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formatCode="0.0%">
                  <c:v>0.495</c:v>
                </c:pt>
                <c:pt idx="1">
                  <c:v>0.56999999999999995</c:v>
                </c:pt>
                <c:pt idx="2">
                  <c:v>0.55000000000000004</c:v>
                </c:pt>
                <c:pt idx="3">
                  <c:v>0.65</c:v>
                </c:pt>
                <c:pt idx="4" formatCode="0.0%">
                  <c:v>0.69499999999999995</c:v>
                </c:pt>
              </c:numCache>
            </c:numRef>
          </c:val>
        </c:ser>
        <c:ser>
          <c:idx val="1"/>
          <c:order val="1"/>
          <c:tx>
            <c:strRef>
              <c:f>Feuil1!$C$1</c:f>
              <c:strCache>
                <c:ptCount val="1"/>
                <c:pt idx="0">
                  <c:v>1 à 3 salariés</c:v>
                </c:pt>
              </c:strCache>
            </c:strRef>
          </c:tx>
          <c:spPr>
            <a:solidFill>
              <a:schemeClr val="accent2">
                <a:lumMod val="60000"/>
                <a:lumOff val="40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c:v>0.31</c:v>
                </c:pt>
                <c:pt idx="1">
                  <c:v>0.24</c:v>
                </c:pt>
                <c:pt idx="2">
                  <c:v>0.25</c:v>
                </c:pt>
                <c:pt idx="3">
                  <c:v>0.19</c:v>
                </c:pt>
                <c:pt idx="4">
                  <c:v>0.17</c:v>
                </c:pt>
              </c:numCache>
            </c:numRef>
          </c:val>
        </c:ser>
        <c:ser>
          <c:idx val="2"/>
          <c:order val="2"/>
          <c:tx>
            <c:strRef>
              <c:f>Feuil1!$D$1</c:f>
              <c:strCache>
                <c:ptCount val="1"/>
                <c:pt idx="0">
                  <c:v>4 à 10 salariés</c:v>
                </c:pt>
              </c:strCache>
            </c:strRef>
          </c:tx>
          <c:spPr>
            <a:solidFill>
              <a:schemeClr val="bg2">
                <a:lumMod val="60000"/>
                <a:lumOff val="40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Feuil1!$D$2:$D$6</c:f>
              <c:numCache>
                <c:formatCode>0%</c:formatCode>
                <c:ptCount val="5"/>
                <c:pt idx="0">
                  <c:v>0.15</c:v>
                </c:pt>
                <c:pt idx="1">
                  <c:v>0.14000000000000001</c:v>
                </c:pt>
                <c:pt idx="2">
                  <c:v>0.15</c:v>
                </c:pt>
                <c:pt idx="3">
                  <c:v>0.11</c:v>
                </c:pt>
                <c:pt idx="4">
                  <c:v>0.09</c:v>
                </c:pt>
              </c:numCache>
            </c:numRef>
          </c:val>
        </c:ser>
        <c:ser>
          <c:idx val="3"/>
          <c:order val="3"/>
          <c:tx>
            <c:strRef>
              <c:f>Feuil1!$E$1</c:f>
              <c:strCache>
                <c:ptCount val="1"/>
                <c:pt idx="0">
                  <c:v>Plus de 10 salariés</c:v>
                </c:pt>
              </c:strCache>
            </c:strRef>
          </c:tx>
          <c:spPr>
            <a:solidFill>
              <a:schemeClr val="bg2">
                <a:lumMod val="75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Feuil1!$E$2:$E$6</c:f>
              <c:numCache>
                <c:formatCode>0%</c:formatCode>
                <c:ptCount val="5"/>
                <c:pt idx="0" formatCode="0.0%">
                  <c:v>4.4999999999999998E-2</c:v>
                </c:pt>
                <c:pt idx="1">
                  <c:v>0.05</c:v>
                </c:pt>
                <c:pt idx="2">
                  <c:v>0.05</c:v>
                </c:pt>
                <c:pt idx="3">
                  <c:v>0.05</c:v>
                </c:pt>
                <c:pt idx="4" formatCode="0.0%">
                  <c:v>4.4999999999999998E-2</c:v>
                </c:pt>
              </c:numCache>
            </c:numRef>
          </c:val>
        </c:ser>
        <c:dLbls>
          <c:showLegendKey val="0"/>
          <c:showVal val="0"/>
          <c:showCatName val="0"/>
          <c:showSerName val="0"/>
          <c:showPercent val="0"/>
          <c:showBubbleSize val="0"/>
        </c:dLbls>
        <c:gapWidth val="50"/>
        <c:overlap val="100"/>
        <c:axId val="431833240"/>
        <c:axId val="431826968"/>
      </c:barChart>
      <c:catAx>
        <c:axId val="4318332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1826968"/>
        <c:crosses val="autoZero"/>
        <c:auto val="1"/>
        <c:lblAlgn val="ctr"/>
        <c:lblOffset val="100"/>
        <c:noMultiLvlLbl val="0"/>
      </c:catAx>
      <c:valAx>
        <c:axId val="4318269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1833240"/>
        <c:crosses val="autoZero"/>
        <c:crossBetween val="between"/>
        <c:majorUnit val="0.2"/>
      </c:valAx>
      <c:spPr>
        <a:noFill/>
        <a:ln>
          <a:noFill/>
        </a:ln>
        <a:effectLst/>
      </c:spPr>
    </c:plotArea>
    <c:legend>
      <c:legendPos val="b"/>
      <c:layout>
        <c:manualLayout>
          <c:xMode val="edge"/>
          <c:yMode val="edge"/>
          <c:x val="3.1125381100499849E-3"/>
          <c:y val="0.89552598444227449"/>
          <c:w val="0.99502669801507937"/>
          <c:h val="9.9469454660983087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des activités entre 2015</a:t>
            </a:r>
            <a:r>
              <a:rPr lang="fr-FR" sz="1300" b="1" baseline="0" noProof="0" dirty="0" smtClean="0">
                <a:solidFill>
                  <a:srgbClr val="2B6384"/>
                </a:solidFill>
              </a:rPr>
              <a:t> et 2021</a:t>
            </a:r>
            <a:endParaRPr lang="fr-FR" sz="1300" b="1" noProof="0" dirty="0">
              <a:solidFill>
                <a:srgbClr val="2B6384"/>
              </a:solidFill>
            </a:endParaRPr>
          </a:p>
        </c:rich>
      </c:tx>
      <c:layout>
        <c:manualLayout>
          <c:xMode val="edge"/>
          <c:yMode val="edge"/>
          <c:x val="0.18520587001339839"/>
          <c:y val="2.9219473849731281E-2"/>
        </c:manualLayout>
      </c:layout>
      <c:overlay val="0"/>
      <c:spPr>
        <a:noFill/>
        <a:ln>
          <a:noFill/>
        </a:ln>
        <a:effectLst/>
      </c:spPr>
    </c:title>
    <c:autoTitleDeleted val="0"/>
    <c:plotArea>
      <c:layout>
        <c:manualLayout>
          <c:layoutTarget val="inner"/>
          <c:xMode val="edge"/>
          <c:yMode val="edge"/>
          <c:x val="0.38426990351270612"/>
          <c:y val="0.11721556376452154"/>
          <c:w val="0.6015068914033237"/>
          <c:h val="0.78758484990784239"/>
        </c:manualLayout>
      </c:layout>
      <c:barChart>
        <c:barDir val="bar"/>
        <c:grouping val="percentStacked"/>
        <c:varyColors val="0"/>
        <c:ser>
          <c:idx val="0"/>
          <c:order val="0"/>
          <c:tx>
            <c:strRef>
              <c:f>Feuil1!$B$1</c:f>
              <c:strCache>
                <c:ptCount val="1"/>
                <c:pt idx="0">
                  <c:v>Hausse</c:v>
                </c:pt>
              </c:strCache>
            </c:strRef>
          </c:tx>
          <c:spPr>
            <a:solidFill>
              <a:schemeClr val="tx2">
                <a:lumMod val="75000"/>
              </a:schemeClr>
            </a:solidFill>
            <a:ln>
              <a:noFill/>
            </a:ln>
            <a:effectLst/>
          </c:spPr>
          <c:invertIfNegative val="0"/>
          <c:dLbls>
            <c:dLbl>
              <c:idx val="0"/>
              <c:layout>
                <c:manualLayout>
                  <c:x val="4.5427616085923434E-3"/>
                  <c:y val="-5.2633040773247437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1284254023977647"/>
                      <c:h val="7.5639132339593296E-2"/>
                    </c:manualLayout>
                  </c15:layout>
                </c:ext>
              </c:extLst>
            </c:dLbl>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Fabrication de meubles 
de style historique</c:v>
                </c:pt>
                <c:pt idx="1">
                  <c:v>Fabrication de cuisines 
et salles de bains</c:v>
                </c:pt>
                <c:pt idx="2">
                  <c:v>Restauration de meubles</c:v>
                </c:pt>
                <c:pt idx="3">
                  <c:v>Fabrication de meubles contemporains</c:v>
                </c:pt>
                <c:pt idx="4">
                  <c:v>Agencement</c:v>
                </c:pt>
              </c:strCache>
            </c:strRef>
          </c:cat>
          <c:val>
            <c:numRef>
              <c:f>Feuil1!$B$2:$B$6</c:f>
              <c:numCache>
                <c:formatCode>0%</c:formatCode>
                <c:ptCount val="5"/>
                <c:pt idx="0">
                  <c:v>0.45</c:v>
                </c:pt>
                <c:pt idx="1">
                  <c:v>0.36</c:v>
                </c:pt>
                <c:pt idx="2">
                  <c:v>0.33</c:v>
                </c:pt>
                <c:pt idx="3">
                  <c:v>0.39</c:v>
                </c:pt>
                <c:pt idx="4">
                  <c:v>0.47</c:v>
                </c:pt>
              </c:numCache>
            </c:numRef>
          </c:val>
        </c:ser>
        <c:ser>
          <c:idx val="1"/>
          <c:order val="1"/>
          <c:tx>
            <c:strRef>
              <c:f>Feuil1!$C$1</c:f>
              <c:strCache>
                <c:ptCount val="1"/>
                <c:pt idx="0">
                  <c:v>Stable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Fabrication de meubles 
de style historique</c:v>
                </c:pt>
                <c:pt idx="1">
                  <c:v>Fabrication de cuisines 
et salles de bains</c:v>
                </c:pt>
                <c:pt idx="2">
                  <c:v>Restauration de meubles</c:v>
                </c:pt>
                <c:pt idx="3">
                  <c:v>Fabrication de meubles contemporains</c:v>
                </c:pt>
                <c:pt idx="4">
                  <c:v>Agencement</c:v>
                </c:pt>
              </c:strCache>
            </c:strRef>
          </c:cat>
          <c:val>
            <c:numRef>
              <c:f>Feuil1!$C$2:$C$6</c:f>
              <c:numCache>
                <c:formatCode>0%</c:formatCode>
                <c:ptCount val="5"/>
                <c:pt idx="0">
                  <c:v>0.44</c:v>
                </c:pt>
                <c:pt idx="1">
                  <c:v>0.41</c:v>
                </c:pt>
                <c:pt idx="2">
                  <c:v>0.24</c:v>
                </c:pt>
                <c:pt idx="3">
                  <c:v>0.35</c:v>
                </c:pt>
                <c:pt idx="4">
                  <c:v>0.35</c:v>
                </c:pt>
              </c:numCache>
            </c:numRef>
          </c:val>
        </c:ser>
        <c:ser>
          <c:idx val="2"/>
          <c:order val="2"/>
          <c:tx>
            <c:strRef>
              <c:f>Feuil1!$D$1</c:f>
              <c:strCache>
                <c:ptCount val="1"/>
                <c:pt idx="0">
                  <c:v>Baisse</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Fabrication de meubles 
de style historique</c:v>
                </c:pt>
                <c:pt idx="1">
                  <c:v>Fabrication de cuisines 
et salles de bains</c:v>
                </c:pt>
                <c:pt idx="2">
                  <c:v>Restauration de meubles</c:v>
                </c:pt>
                <c:pt idx="3">
                  <c:v>Fabrication de meubles contemporains</c:v>
                </c:pt>
                <c:pt idx="4">
                  <c:v>Agencement</c:v>
                </c:pt>
              </c:strCache>
            </c:strRef>
          </c:cat>
          <c:val>
            <c:numRef>
              <c:f>Feuil1!$D$2:$D$6</c:f>
              <c:numCache>
                <c:formatCode>0%</c:formatCode>
                <c:ptCount val="5"/>
                <c:pt idx="0">
                  <c:v>0.11</c:v>
                </c:pt>
                <c:pt idx="1">
                  <c:v>0.23</c:v>
                </c:pt>
                <c:pt idx="2">
                  <c:v>0.43</c:v>
                </c:pt>
                <c:pt idx="3">
                  <c:v>0.26</c:v>
                </c:pt>
                <c:pt idx="4">
                  <c:v>0.18</c:v>
                </c:pt>
              </c:numCache>
            </c:numRef>
          </c:val>
        </c:ser>
        <c:dLbls>
          <c:showLegendKey val="0"/>
          <c:showVal val="0"/>
          <c:showCatName val="0"/>
          <c:showSerName val="0"/>
          <c:showPercent val="0"/>
          <c:showBubbleSize val="0"/>
        </c:dLbls>
        <c:gapWidth val="40"/>
        <c:overlap val="100"/>
        <c:axId val="435614160"/>
        <c:axId val="435617296"/>
      </c:barChart>
      <c:catAx>
        <c:axId val="43561416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5617296"/>
        <c:crosses val="autoZero"/>
        <c:auto val="1"/>
        <c:lblAlgn val="ctr"/>
        <c:lblOffset val="100"/>
        <c:noMultiLvlLbl val="0"/>
      </c:catAx>
      <c:valAx>
        <c:axId val="435617296"/>
        <c:scaling>
          <c:orientation val="minMax"/>
          <c:max val="1"/>
          <c:min val="0"/>
        </c:scaling>
        <c:delete val="1"/>
        <c:axPos val="b"/>
        <c:numFmt formatCode="0%" sourceLinked="1"/>
        <c:majorTickMark val="out"/>
        <c:minorTickMark val="none"/>
        <c:tickLblPos val="nextTo"/>
        <c:crossAx val="435614160"/>
        <c:crosses val="autoZero"/>
        <c:crossBetween val="between"/>
        <c:majorUnit val="0.2"/>
      </c:valAx>
      <c:spPr>
        <a:noFill/>
        <a:ln>
          <a:noFill/>
        </a:ln>
        <a:effectLst/>
      </c:spPr>
    </c:plotArea>
    <c:legend>
      <c:legendPos val="b"/>
      <c:layout>
        <c:manualLayout>
          <c:xMode val="edge"/>
          <c:yMode val="edge"/>
          <c:x val="0.35644698172957751"/>
          <c:y val="0.91859072188434399"/>
          <c:w val="0.61675302220952954"/>
          <c:h val="7.883750086833125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des activités entre 2015</a:t>
            </a:r>
            <a:r>
              <a:rPr lang="fr-FR" sz="1300" b="1" baseline="0" noProof="0" dirty="0" smtClean="0">
                <a:solidFill>
                  <a:srgbClr val="2B6384"/>
                </a:solidFill>
              </a:rPr>
              <a:t> et 2021</a:t>
            </a:r>
            <a:endParaRPr lang="fr-FR" sz="1300" b="1" noProof="0" dirty="0">
              <a:solidFill>
                <a:srgbClr val="2B6384"/>
              </a:solidFill>
            </a:endParaRPr>
          </a:p>
        </c:rich>
      </c:tx>
      <c:layout>
        <c:manualLayout>
          <c:xMode val="edge"/>
          <c:yMode val="edge"/>
          <c:x val="0.18520587001339839"/>
          <c:y val="2.92194738497312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0089220774287762"/>
          <c:y val="0.14418302997100305"/>
          <c:w val="0.68488456775099971"/>
          <c:h val="0.76061722653935782"/>
        </c:manualLayout>
      </c:layout>
      <c:barChart>
        <c:barDir val="bar"/>
        <c:grouping val="percentStacked"/>
        <c:varyColors val="0"/>
        <c:ser>
          <c:idx val="0"/>
          <c:order val="0"/>
          <c:tx>
            <c:strRef>
              <c:f>Feuil1!$B$1</c:f>
              <c:strCache>
                <c:ptCount val="1"/>
                <c:pt idx="0">
                  <c:v>Hausse</c:v>
                </c:pt>
              </c:strCache>
            </c:strRef>
          </c:tx>
          <c:spPr>
            <a:solidFill>
              <a:schemeClr val="tx2">
                <a:lumMod val="75000"/>
              </a:schemeClr>
            </a:solidFill>
            <a:ln>
              <a:noFill/>
            </a:ln>
            <a:effectLst/>
          </c:spPr>
          <c:invertIfNegative val="0"/>
          <c:dLbls>
            <c:dLbl>
              <c:idx val="0"/>
              <c:layout>
                <c:manualLayout>
                  <c:x val="4.5427616085923434E-3"/>
                  <c:y val="-5.2633040773247437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1284254023977647"/>
                      <c:h val="7.5639132339593296E-2"/>
                    </c:manualLayout>
                  </c15:layout>
                </c:ext>
              </c:extLst>
            </c:dLbl>
            <c:dLbl>
              <c:idx val="1"/>
              <c:numFmt formatCode="0%" sourceLinked="0"/>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Store</c:v>
                </c:pt>
                <c:pt idx="1">
                  <c:v>Couture et décors</c:v>
                </c:pt>
                <c:pt idx="2">
                  <c:v>Siège</c:v>
                </c:pt>
                <c:pt idx="3">
                  <c:v>Sellerie</c:v>
                </c:pt>
              </c:strCache>
            </c:strRef>
          </c:cat>
          <c:val>
            <c:numRef>
              <c:f>Feuil1!$B$2:$B$5</c:f>
              <c:numCache>
                <c:formatCode>0%</c:formatCode>
                <c:ptCount val="4"/>
                <c:pt idx="0">
                  <c:v>0.44</c:v>
                </c:pt>
                <c:pt idx="1">
                  <c:v>0.49</c:v>
                </c:pt>
                <c:pt idx="2">
                  <c:v>0.64</c:v>
                </c:pt>
                <c:pt idx="3">
                  <c:v>0.15</c:v>
                </c:pt>
              </c:numCache>
            </c:numRef>
          </c:val>
        </c:ser>
        <c:ser>
          <c:idx val="1"/>
          <c:order val="1"/>
          <c:tx>
            <c:strRef>
              <c:f>Feuil1!$C$1</c:f>
              <c:strCache>
                <c:ptCount val="1"/>
                <c:pt idx="0">
                  <c:v>Stable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Store</c:v>
                </c:pt>
                <c:pt idx="1">
                  <c:v>Couture et décors</c:v>
                </c:pt>
                <c:pt idx="2">
                  <c:v>Siège</c:v>
                </c:pt>
                <c:pt idx="3">
                  <c:v>Sellerie</c:v>
                </c:pt>
              </c:strCache>
            </c:strRef>
          </c:cat>
          <c:val>
            <c:numRef>
              <c:f>Feuil1!$C$2:$C$5</c:f>
              <c:numCache>
                <c:formatCode>0%</c:formatCode>
                <c:ptCount val="4"/>
                <c:pt idx="0">
                  <c:v>0.37</c:v>
                </c:pt>
                <c:pt idx="1">
                  <c:v>0.39</c:v>
                </c:pt>
                <c:pt idx="2">
                  <c:v>0.25</c:v>
                </c:pt>
                <c:pt idx="3">
                  <c:v>0.67</c:v>
                </c:pt>
              </c:numCache>
            </c:numRef>
          </c:val>
        </c:ser>
        <c:ser>
          <c:idx val="2"/>
          <c:order val="2"/>
          <c:tx>
            <c:strRef>
              <c:f>Feuil1!$D$1</c:f>
              <c:strCache>
                <c:ptCount val="1"/>
                <c:pt idx="0">
                  <c:v>Baisse</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Store</c:v>
                </c:pt>
                <c:pt idx="1">
                  <c:v>Couture et décors</c:v>
                </c:pt>
                <c:pt idx="2">
                  <c:v>Siège</c:v>
                </c:pt>
                <c:pt idx="3">
                  <c:v>Sellerie</c:v>
                </c:pt>
              </c:strCache>
            </c:strRef>
          </c:cat>
          <c:val>
            <c:numRef>
              <c:f>Feuil1!$D$2:$D$5</c:f>
              <c:numCache>
                <c:formatCode>0%</c:formatCode>
                <c:ptCount val="4"/>
                <c:pt idx="0">
                  <c:v>0.19</c:v>
                </c:pt>
                <c:pt idx="1">
                  <c:v>0.12</c:v>
                </c:pt>
                <c:pt idx="2">
                  <c:v>0.11</c:v>
                </c:pt>
                <c:pt idx="3">
                  <c:v>0.18</c:v>
                </c:pt>
              </c:numCache>
            </c:numRef>
          </c:val>
        </c:ser>
        <c:dLbls>
          <c:showLegendKey val="0"/>
          <c:showVal val="0"/>
          <c:showCatName val="0"/>
          <c:showSerName val="0"/>
          <c:showPercent val="0"/>
          <c:showBubbleSize val="0"/>
        </c:dLbls>
        <c:gapWidth val="40"/>
        <c:overlap val="100"/>
        <c:axId val="435618080"/>
        <c:axId val="435619256"/>
      </c:barChart>
      <c:catAx>
        <c:axId val="4356180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35619256"/>
        <c:crosses val="autoZero"/>
        <c:auto val="1"/>
        <c:lblAlgn val="ctr"/>
        <c:lblOffset val="100"/>
        <c:noMultiLvlLbl val="0"/>
      </c:catAx>
      <c:valAx>
        <c:axId val="435619256"/>
        <c:scaling>
          <c:orientation val="minMax"/>
          <c:max val="1"/>
          <c:min val="0"/>
        </c:scaling>
        <c:delete val="1"/>
        <c:axPos val="b"/>
        <c:numFmt formatCode="0%" sourceLinked="1"/>
        <c:majorTickMark val="out"/>
        <c:minorTickMark val="none"/>
        <c:tickLblPos val="nextTo"/>
        <c:crossAx val="435618080"/>
        <c:crosses val="autoZero"/>
        <c:crossBetween val="between"/>
        <c:majorUnit val="0.2"/>
      </c:valAx>
      <c:spPr>
        <a:noFill/>
        <a:ln>
          <a:noFill/>
        </a:ln>
        <a:effectLst/>
      </c:spPr>
    </c:plotArea>
    <c:legend>
      <c:legendPos val="b"/>
      <c:layout>
        <c:manualLayout>
          <c:xMode val="edge"/>
          <c:yMode val="edge"/>
          <c:x val="0.29689143492759312"/>
          <c:y val="0.91859080647223679"/>
          <c:w val="0.70310856507240693"/>
          <c:h val="7.4156038924130821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Nombre d’actifs</a:t>
            </a:r>
            <a:endParaRPr lang="fr-FR" sz="1300" b="1" noProof="0" dirty="0">
              <a:solidFill>
                <a:srgbClr val="2B6384"/>
              </a:solidFill>
            </a:endParaRPr>
          </a:p>
        </c:rich>
      </c:tx>
      <c:layout>
        <c:manualLayout>
          <c:xMode val="edge"/>
          <c:yMode val="edge"/>
          <c:x val="0.3600478179174193"/>
          <c:y val="2.784778299487191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1603051049883348"/>
          <c:w val="0.9685473072512939"/>
          <c:h val="0.76048378883827739"/>
        </c:manualLayout>
      </c:layout>
      <c:barChart>
        <c:barDir val="col"/>
        <c:grouping val="clustered"/>
        <c:varyColors val="0"/>
        <c:ser>
          <c:idx val="0"/>
          <c:order val="0"/>
          <c:tx>
            <c:strRef>
              <c:f>Feuil1!$B$1</c:f>
              <c:strCache>
                <c:ptCount val="1"/>
                <c:pt idx="0">
                  <c:v>Nombre d'actifs</c:v>
                </c:pt>
              </c:strCache>
            </c:strRef>
          </c:tx>
          <c:spPr>
            <a:solidFill>
              <a:schemeClr val="accent3">
                <a:lumMod val="50000"/>
              </a:schemeClr>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General</c:formatCode>
                <c:ptCount val="5"/>
                <c:pt idx="0">
                  <c:v>118300</c:v>
                </c:pt>
                <c:pt idx="1">
                  <c:v>112900</c:v>
                </c:pt>
                <c:pt idx="2">
                  <c:v>85600</c:v>
                </c:pt>
                <c:pt idx="3">
                  <c:v>72800</c:v>
                </c:pt>
                <c:pt idx="4">
                  <c:v>66400</c:v>
                </c:pt>
              </c:numCache>
            </c:numRef>
          </c:val>
        </c:ser>
        <c:dLbls>
          <c:showLegendKey val="0"/>
          <c:showVal val="0"/>
          <c:showCatName val="0"/>
          <c:showSerName val="0"/>
          <c:showPercent val="0"/>
          <c:showBubbleSize val="0"/>
        </c:dLbls>
        <c:gapWidth val="30"/>
        <c:overlap val="-27"/>
        <c:axId val="435615336"/>
        <c:axId val="435613768"/>
      </c:barChart>
      <c:catAx>
        <c:axId val="435615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5613768"/>
        <c:crosses val="autoZero"/>
        <c:auto val="1"/>
        <c:lblAlgn val="ctr"/>
        <c:lblOffset val="100"/>
        <c:noMultiLvlLbl val="0"/>
      </c:catAx>
      <c:valAx>
        <c:axId val="435613768"/>
        <c:scaling>
          <c:orientation val="minMax"/>
          <c:max val="130000"/>
          <c:min val="0"/>
        </c:scaling>
        <c:delete val="1"/>
        <c:axPos val="l"/>
        <c:numFmt formatCode="General" sourceLinked="1"/>
        <c:majorTickMark val="out"/>
        <c:minorTickMark val="none"/>
        <c:tickLblPos val="nextTo"/>
        <c:crossAx val="435615336"/>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2000-2021</a:t>
            </a:r>
            <a:endParaRPr lang="fr-FR" sz="1300" b="1" baseline="0" dirty="0" smtClean="0">
              <a:solidFill>
                <a:srgbClr val="2B6384"/>
              </a:solidFill>
            </a:endParaRPr>
          </a:p>
        </c:rich>
      </c:tx>
      <c:layout>
        <c:manualLayout>
          <c:xMode val="edge"/>
          <c:yMode val="edge"/>
          <c:x val="0.35125095306289644"/>
          <c:y val="1.2163399469024514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455342801062023"/>
          <c:y val="0.19327175492152229"/>
          <c:w val="0.9325853183480115"/>
          <c:h val="0.61158103616318948"/>
        </c:manualLayout>
      </c:layout>
      <c:barChart>
        <c:barDir val="col"/>
        <c:grouping val="percentStacked"/>
        <c:varyColors val="0"/>
        <c:ser>
          <c:idx val="0"/>
          <c:order val="0"/>
          <c:tx>
            <c:strRef>
              <c:f>Feuil1!$B$1</c:f>
              <c:strCache>
                <c:ptCount val="1"/>
                <c:pt idx="0">
                  <c:v>Ebénisterie</c:v>
                </c:pt>
              </c:strCache>
            </c:strRef>
          </c:tx>
          <c:spPr>
            <a:solidFill>
              <a:schemeClr val="accent1"/>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0.73</c:v>
                </c:pt>
                <c:pt idx="1">
                  <c:v>0.72</c:v>
                </c:pt>
                <c:pt idx="2">
                  <c:v>0.81</c:v>
                </c:pt>
                <c:pt idx="3">
                  <c:v>0.8</c:v>
                </c:pt>
                <c:pt idx="4" formatCode="0.0%">
                  <c:v>0.82499999999999996</c:v>
                </c:pt>
              </c:numCache>
            </c:numRef>
          </c:val>
        </c:ser>
        <c:ser>
          <c:idx val="1"/>
          <c:order val="1"/>
          <c:tx>
            <c:strRef>
              <c:f>Feuil1!$C$1</c:f>
              <c:strCache>
                <c:ptCount val="1"/>
                <c:pt idx="0">
                  <c:v>Tapisserie/Sellerie</c:v>
                </c:pt>
              </c:strCache>
            </c:strRef>
          </c:tx>
          <c:spPr>
            <a:solidFill>
              <a:schemeClr val="accent3"/>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formatCode="0.0%">
                  <c:v>0.245</c:v>
                </c:pt>
                <c:pt idx="1">
                  <c:v>0.25</c:v>
                </c:pt>
                <c:pt idx="2">
                  <c:v>0.17</c:v>
                </c:pt>
                <c:pt idx="3" formatCode="0.0%">
                  <c:v>0.17499999999999999</c:v>
                </c:pt>
                <c:pt idx="4" formatCode="0.0%">
                  <c:v>0.155</c:v>
                </c:pt>
              </c:numCache>
            </c:numRef>
          </c:val>
        </c:ser>
        <c:ser>
          <c:idx val="2"/>
          <c:order val="2"/>
          <c:tx>
            <c:strRef>
              <c:f>Feuil1!$D$1</c:f>
              <c:strCache>
                <c:ptCount val="1"/>
                <c:pt idx="0">
                  <c:v>Encadrement-Dorure</c:v>
                </c:pt>
              </c:strCache>
            </c:strRef>
          </c:tx>
          <c:spPr>
            <a:solidFill>
              <a:schemeClr val="accent1">
                <a:lumMod val="75000"/>
              </a:schemeClr>
            </a:solidFill>
            <a:ln>
              <a:noFill/>
            </a:ln>
            <a:effectLst/>
          </c:spPr>
          <c:invertIfNegative val="0"/>
          <c:dLbls>
            <c:dLbl>
              <c:idx val="0"/>
              <c:layout>
                <c:manualLayout>
                  <c:x val="5.761019310301629E-3"/>
                  <c:y val="-4.014109436633965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761019310301708E-3"/>
                  <c:y val="-4.379028476327961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7610193103016551E-3"/>
                  <c:y val="-4.014109436633964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7610193103016551E-3"/>
                  <c:y val="-4.014109436633965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805096551509334E-3"/>
                  <c:y val="-4.0141094366339641E-2"/>
                </c:manualLayout>
              </c:layout>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Feuil1!$D$2:$D$6</c:f>
              <c:numCache>
                <c:formatCode>0%</c:formatCode>
                <c:ptCount val="5"/>
                <c:pt idx="0" formatCode="0.0%">
                  <c:v>2.5000000000000001E-2</c:v>
                </c:pt>
                <c:pt idx="1">
                  <c:v>0.03</c:v>
                </c:pt>
                <c:pt idx="2">
                  <c:v>0.02</c:v>
                </c:pt>
                <c:pt idx="3" formatCode="0.0%">
                  <c:v>2.5000000000000001E-2</c:v>
                </c:pt>
                <c:pt idx="4">
                  <c:v>0.02</c:v>
                </c:pt>
              </c:numCache>
            </c:numRef>
          </c:val>
        </c:ser>
        <c:dLbls>
          <c:showLegendKey val="0"/>
          <c:showVal val="0"/>
          <c:showCatName val="0"/>
          <c:showSerName val="0"/>
          <c:showPercent val="0"/>
          <c:showBubbleSize val="0"/>
        </c:dLbls>
        <c:gapWidth val="60"/>
        <c:overlap val="100"/>
        <c:axId val="435614944"/>
        <c:axId val="435616512"/>
      </c:barChart>
      <c:catAx>
        <c:axId val="4356149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5616512"/>
        <c:crosses val="autoZero"/>
        <c:auto val="1"/>
        <c:lblAlgn val="ctr"/>
        <c:lblOffset val="100"/>
        <c:noMultiLvlLbl val="0"/>
      </c:catAx>
      <c:valAx>
        <c:axId val="43561651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5614944"/>
        <c:crosses val="autoZero"/>
        <c:crossBetween val="between"/>
        <c:majorUnit val="0.2"/>
      </c:valAx>
      <c:spPr>
        <a:noFill/>
        <a:ln>
          <a:noFill/>
        </a:ln>
        <a:effectLst/>
      </c:spPr>
    </c:plotArea>
    <c:legend>
      <c:legendPos val="b"/>
      <c:layout>
        <c:manualLayout>
          <c:xMode val="edge"/>
          <c:yMode val="edge"/>
          <c:x val="3.1125381100499849E-3"/>
          <c:y val="0.88525307545247578"/>
          <c:w val="0.99502669801507937"/>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des</a:t>
            </a:r>
            <a:r>
              <a:rPr lang="fr-FR" sz="1300" b="1" baseline="0" noProof="0" dirty="0" smtClean="0">
                <a:solidFill>
                  <a:srgbClr val="2B6384"/>
                </a:solidFill>
              </a:rPr>
              <a:t> actifs employés </a:t>
            </a:r>
          </a:p>
          <a:p>
            <a:pPr>
              <a:defRPr/>
            </a:pPr>
            <a:r>
              <a:rPr lang="fr-FR" sz="1300" b="1" baseline="0" noProof="0" dirty="0" smtClean="0">
                <a:solidFill>
                  <a:srgbClr val="2B6384"/>
                </a:solidFill>
              </a:rPr>
              <a:t>selon l’activité</a:t>
            </a:r>
            <a:endParaRPr lang="fr-FR" sz="1300" b="1" baseline="0" dirty="0" smtClean="0">
              <a:solidFill>
                <a:srgbClr val="2B6384"/>
              </a:solidFill>
            </a:endParaRPr>
          </a:p>
        </c:rich>
      </c:tx>
      <c:layout>
        <c:manualLayout>
          <c:xMode val="edge"/>
          <c:yMode val="edge"/>
          <c:x val="0.21123613217970399"/>
          <c:y val="3.492418975879759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1036242896407975"/>
          <c:y val="0.29958189969992693"/>
          <c:w val="0.53704907257475332"/>
          <c:h val="0.64080580830524736"/>
        </c:manualLayout>
      </c:layout>
      <c:doughnutChart>
        <c:varyColors val="1"/>
        <c:ser>
          <c:idx val="0"/>
          <c:order val="0"/>
          <c:tx>
            <c:strRef>
              <c:f>Feuil1!$B$1</c:f>
              <c:strCache>
                <c:ptCount val="1"/>
                <c:pt idx="0">
                  <c:v>Répartition des actifs selon l'activité</c:v>
                </c:pt>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1">
                  <a:lumMod val="75000"/>
                </a:schemeClr>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2.5526607270519811E-3"/>
                  <c:y val="-3.4924189758796954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3.2262675420896081E-4"/>
                  <c:y val="-2.258181630612471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3.2196343767530007E-2"/>
                  <c:y val="-0.199067881625146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50000"/>
                      <a:lumOff val="50000"/>
                    </a:schemeClr>
                  </a:solidFill>
                  <a:round/>
                </a:ln>
                <a:effectLst/>
              </c:spPr>
            </c:leaderLines>
            <c:extLst>
              <c:ext xmlns:c15="http://schemas.microsoft.com/office/drawing/2012/chart" uri="{CE6537A1-D6FC-4f65-9D91-7224C49458BB}"/>
            </c:extLst>
          </c:dLbls>
          <c:cat>
            <c:strRef>
              <c:f>Feuil1!$A$2:$A$4</c:f>
              <c:strCache>
                <c:ptCount val="3"/>
                <c:pt idx="0">
                  <c:v>Ebénisterie</c:v>
                </c:pt>
                <c:pt idx="1">
                  <c:v>Tapisserie/Sellerie</c:v>
                </c:pt>
                <c:pt idx="2">
                  <c:v>Encadrement-dorure</c:v>
                </c:pt>
              </c:strCache>
            </c:strRef>
          </c:cat>
          <c:val>
            <c:numRef>
              <c:f>Feuil1!$B$2:$B$4</c:f>
              <c:numCache>
                <c:formatCode>0.0%</c:formatCode>
                <c:ptCount val="3"/>
                <c:pt idx="0">
                  <c:v>0.82499999999999996</c:v>
                </c:pt>
                <c:pt idx="1">
                  <c:v>0.155</c:v>
                </c:pt>
                <c:pt idx="2" formatCode="0%">
                  <c:v>0.02</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2000-2021</a:t>
            </a:r>
            <a:endParaRPr lang="fr-FR" sz="1300" b="1" baseline="0" dirty="0" smtClean="0">
              <a:solidFill>
                <a:srgbClr val="2B6384"/>
              </a:solidFill>
            </a:endParaRPr>
          </a:p>
        </c:rich>
      </c:tx>
      <c:layout>
        <c:manualLayout>
          <c:xMode val="edge"/>
          <c:yMode val="edge"/>
          <c:x val="0.35125095306289644"/>
          <c:y val="1.2163399469024514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455342801062023"/>
          <c:y val="0.19327175492152229"/>
          <c:w val="0.9325853183480115"/>
          <c:h val="0.52851840176084142"/>
        </c:manualLayout>
      </c:layout>
      <c:barChart>
        <c:barDir val="col"/>
        <c:grouping val="percentStacked"/>
        <c:varyColors val="0"/>
        <c:ser>
          <c:idx val="0"/>
          <c:order val="0"/>
          <c:tx>
            <c:strRef>
              <c:f>Feuil1!$B$1</c:f>
              <c:strCache>
                <c:ptCount val="1"/>
                <c:pt idx="0">
                  <c:v>Salariés*</c:v>
                </c:pt>
              </c:strCache>
            </c:strRef>
          </c:tx>
          <c:spPr>
            <a:solidFill>
              <a:schemeClr val="tx2">
                <a:lumMod val="60000"/>
                <a:lumOff val="40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0.65</c:v>
                </c:pt>
                <c:pt idx="1">
                  <c:v>0.66</c:v>
                </c:pt>
                <c:pt idx="2">
                  <c:v>0.68</c:v>
                </c:pt>
                <c:pt idx="3">
                  <c:v>0.62</c:v>
                </c:pt>
                <c:pt idx="4">
                  <c:v>0.59</c:v>
                </c:pt>
              </c:numCache>
            </c:numRef>
          </c:val>
        </c:ser>
        <c:ser>
          <c:idx val="1"/>
          <c:order val="1"/>
          <c:tx>
            <c:strRef>
              <c:f>Feuil1!$C$1</c:f>
              <c:strCache>
                <c:ptCount val="1"/>
                <c:pt idx="0">
                  <c:v>Non salariés</c:v>
                </c:pt>
              </c:strCache>
            </c:strRef>
          </c:tx>
          <c:spPr>
            <a:solidFill>
              <a:schemeClr val="accent2"/>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c:v>0.35</c:v>
                </c:pt>
                <c:pt idx="1">
                  <c:v>0.34</c:v>
                </c:pt>
                <c:pt idx="2">
                  <c:v>0.32</c:v>
                </c:pt>
                <c:pt idx="3">
                  <c:v>0.38</c:v>
                </c:pt>
                <c:pt idx="4">
                  <c:v>0.41</c:v>
                </c:pt>
              </c:numCache>
            </c:numRef>
          </c:val>
        </c:ser>
        <c:dLbls>
          <c:showLegendKey val="0"/>
          <c:showVal val="0"/>
          <c:showCatName val="0"/>
          <c:showSerName val="0"/>
          <c:showPercent val="0"/>
          <c:showBubbleSize val="0"/>
        </c:dLbls>
        <c:gapWidth val="60"/>
        <c:overlap val="100"/>
        <c:axId val="438329984"/>
        <c:axId val="438331160"/>
      </c:barChart>
      <c:catAx>
        <c:axId val="4383299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8331160"/>
        <c:crosses val="autoZero"/>
        <c:auto val="1"/>
        <c:lblAlgn val="ctr"/>
        <c:lblOffset val="100"/>
        <c:noMultiLvlLbl val="0"/>
      </c:catAx>
      <c:valAx>
        <c:axId val="4383311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8329984"/>
        <c:crosses val="autoZero"/>
        <c:crossBetween val="between"/>
        <c:majorUnit val="0.2"/>
      </c:valAx>
      <c:spPr>
        <a:noFill/>
        <a:ln>
          <a:noFill/>
        </a:ln>
        <a:effectLst/>
      </c:spPr>
    </c:plotArea>
    <c:legend>
      <c:legendPos val="b"/>
      <c:layout>
        <c:manualLayout>
          <c:xMode val="edge"/>
          <c:yMode val="edge"/>
          <c:x val="3.1125381100499849E-3"/>
          <c:y val="0.88525307545247578"/>
          <c:w val="0.99502669801507937"/>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des</a:t>
            </a:r>
            <a:r>
              <a:rPr lang="fr-FR" sz="1300" b="1" baseline="0" noProof="0" dirty="0" smtClean="0">
                <a:solidFill>
                  <a:srgbClr val="2B6384"/>
                </a:solidFill>
              </a:rPr>
              <a:t> 66 400 actifs</a:t>
            </a:r>
            <a:endParaRPr lang="fr-FR" sz="1300" b="1" baseline="0" dirty="0" smtClean="0">
              <a:solidFill>
                <a:srgbClr val="2B6384"/>
              </a:solidFill>
            </a:endParaRPr>
          </a:p>
        </c:rich>
      </c:tx>
      <c:layout>
        <c:manualLayout>
          <c:xMode val="edge"/>
          <c:yMode val="edge"/>
          <c:x val="0.213536429250895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8619949933187402"/>
          <c:y val="0.15639272168885684"/>
          <c:w val="0.58537470137142134"/>
          <c:h val="0.82155140263698145"/>
        </c:manualLayout>
      </c:layout>
      <c:doughnutChart>
        <c:varyColors val="1"/>
        <c:ser>
          <c:idx val="0"/>
          <c:order val="0"/>
          <c:tx>
            <c:strRef>
              <c:f>Feuil1!$B$1</c:f>
              <c:strCache>
                <c:ptCount val="1"/>
                <c:pt idx="0">
                  <c:v>Répartition des actifs </c:v>
                </c:pt>
              </c:strCache>
            </c:strRef>
          </c:tx>
          <c:dPt>
            <c:idx val="0"/>
            <c:bubble3D val="0"/>
            <c:spPr>
              <a:solidFill>
                <a:schemeClr val="tx2">
                  <a:lumMod val="60000"/>
                  <a:lumOff val="40000"/>
                </a:schemeClr>
              </a:solidFill>
              <a:ln>
                <a:noFill/>
              </a:ln>
              <a:effectLst/>
            </c:spPr>
          </c:dPt>
          <c:dPt>
            <c:idx val="1"/>
            <c:bubble3D val="0"/>
            <c:spPr>
              <a:solidFill>
                <a:schemeClr val="accent2"/>
              </a:solidFill>
              <a:ln>
                <a:noFill/>
              </a:ln>
              <a:effectLst/>
            </c:spPr>
          </c:dPt>
          <c:dPt>
            <c:idx val="2"/>
            <c:bubble3D val="0"/>
            <c:spPr>
              <a:solidFill>
                <a:schemeClr val="accent1">
                  <a:lumMod val="75000"/>
                </a:schemeClr>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1.5929020237313903E-2"/>
                  <c:y val="-6.09062333405317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262675420896081E-4"/>
                  <c:y val="-2.258181630612471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196343767530007E-2"/>
                  <c:y val="-0.199067881625146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extLst>
          </c:dLbls>
          <c:cat>
            <c:strRef>
              <c:f>Feuil1!$A$2:$A$3</c:f>
              <c:strCache>
                <c:ptCount val="2"/>
                <c:pt idx="0">
                  <c:v>Salariés*</c:v>
                </c:pt>
                <c:pt idx="1">
                  <c:v>Non salariés</c:v>
                </c:pt>
              </c:strCache>
            </c:strRef>
          </c:cat>
          <c:val>
            <c:numRef>
              <c:f>Feuil1!$B$2:$B$3</c:f>
              <c:numCache>
                <c:formatCode>0%</c:formatCode>
                <c:ptCount val="2"/>
                <c:pt idx="0">
                  <c:v>0.59</c:v>
                </c:pt>
                <c:pt idx="1">
                  <c:v>0.41</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Détail de la répartition selon l’activité</a:t>
            </a:r>
            <a:endParaRPr lang="fr-FR" sz="1300" b="1" baseline="0" dirty="0" smtClean="0">
              <a:solidFill>
                <a:srgbClr val="2B6384"/>
              </a:solidFill>
            </a:endParaRPr>
          </a:p>
        </c:rich>
      </c:tx>
      <c:layout>
        <c:manualLayout>
          <c:xMode val="edge"/>
          <c:yMode val="edge"/>
          <c:x val="0.21298647158433928"/>
          <c:y val="1.8258925121752565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455342801062023"/>
          <c:y val="0.15669904282589781"/>
          <c:w val="0.9325853183480115"/>
          <c:h val="0.49804106398327069"/>
        </c:manualLayout>
      </c:layout>
      <c:barChart>
        <c:barDir val="col"/>
        <c:grouping val="percentStacked"/>
        <c:varyColors val="0"/>
        <c:ser>
          <c:idx val="0"/>
          <c:order val="0"/>
          <c:tx>
            <c:strRef>
              <c:f>Feuil1!$B$1</c:f>
              <c:strCache>
                <c:ptCount val="1"/>
                <c:pt idx="0">
                  <c:v>Salariés*</c:v>
                </c:pt>
              </c:strCache>
            </c:strRef>
          </c:tx>
          <c:spPr>
            <a:solidFill>
              <a:schemeClr val="tx2">
                <a:lumMod val="60000"/>
                <a:lumOff val="40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Ebénisterie</c:v>
                </c:pt>
                <c:pt idx="1">
                  <c:v>Tapisserie/
Sellerie</c:v>
                </c:pt>
                <c:pt idx="2">
                  <c:v>Encadrement-
Dorure</c:v>
                </c:pt>
                <c:pt idx="3">
                  <c:v>Ensemble</c:v>
                </c:pt>
              </c:strCache>
            </c:strRef>
          </c:cat>
          <c:val>
            <c:numRef>
              <c:f>Feuil1!$B$2:$B$5</c:f>
              <c:numCache>
                <c:formatCode>0%</c:formatCode>
                <c:ptCount val="4"/>
                <c:pt idx="0">
                  <c:v>0.59</c:v>
                </c:pt>
                <c:pt idx="1">
                  <c:v>0.57999999999999996</c:v>
                </c:pt>
                <c:pt idx="2">
                  <c:v>0.6</c:v>
                </c:pt>
                <c:pt idx="3">
                  <c:v>0.59</c:v>
                </c:pt>
              </c:numCache>
            </c:numRef>
          </c:val>
        </c:ser>
        <c:ser>
          <c:idx val="1"/>
          <c:order val="1"/>
          <c:tx>
            <c:strRef>
              <c:f>Feuil1!$C$1</c:f>
              <c:strCache>
                <c:ptCount val="1"/>
                <c:pt idx="0">
                  <c:v>Non salariés</c:v>
                </c:pt>
              </c:strCache>
            </c:strRef>
          </c:tx>
          <c:spPr>
            <a:solidFill>
              <a:schemeClr val="accent2"/>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Ebénisterie</c:v>
                </c:pt>
                <c:pt idx="1">
                  <c:v>Tapisserie/
Sellerie</c:v>
                </c:pt>
                <c:pt idx="2">
                  <c:v>Encadrement-
Dorure</c:v>
                </c:pt>
                <c:pt idx="3">
                  <c:v>Ensemble</c:v>
                </c:pt>
              </c:strCache>
            </c:strRef>
          </c:cat>
          <c:val>
            <c:numRef>
              <c:f>Feuil1!$C$2:$C$5</c:f>
              <c:numCache>
                <c:formatCode>0%</c:formatCode>
                <c:ptCount val="4"/>
                <c:pt idx="0">
                  <c:v>0.41</c:v>
                </c:pt>
                <c:pt idx="1">
                  <c:v>0.42</c:v>
                </c:pt>
                <c:pt idx="2">
                  <c:v>0.4</c:v>
                </c:pt>
                <c:pt idx="3">
                  <c:v>0.41</c:v>
                </c:pt>
              </c:numCache>
            </c:numRef>
          </c:val>
        </c:ser>
        <c:dLbls>
          <c:showLegendKey val="0"/>
          <c:showVal val="0"/>
          <c:showCatName val="0"/>
          <c:showSerName val="0"/>
          <c:showPercent val="0"/>
          <c:showBubbleSize val="0"/>
        </c:dLbls>
        <c:gapWidth val="80"/>
        <c:overlap val="100"/>
        <c:axId val="438331944"/>
        <c:axId val="438329592"/>
      </c:barChart>
      <c:catAx>
        <c:axId val="4383319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8329592"/>
        <c:crosses val="autoZero"/>
        <c:auto val="1"/>
        <c:lblAlgn val="ctr"/>
        <c:lblOffset val="100"/>
        <c:noMultiLvlLbl val="0"/>
      </c:catAx>
      <c:valAx>
        <c:axId val="43832959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8331944"/>
        <c:crosses val="autoZero"/>
        <c:crossBetween val="between"/>
        <c:majorUnit val="0.2"/>
      </c:valAx>
      <c:spPr>
        <a:noFill/>
        <a:ln>
          <a:noFill/>
        </a:ln>
        <a:effectLst/>
      </c:spPr>
    </c:plotArea>
    <c:legend>
      <c:legendPos val="b"/>
      <c:layout>
        <c:manualLayout>
          <c:xMode val="edge"/>
          <c:yMode val="edge"/>
          <c:x val="3.1125381100499849E-3"/>
          <c:y val="0.88525307545247578"/>
          <c:w val="0.99502669801507937"/>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Nombre de non salariés</a:t>
            </a:r>
            <a:endParaRPr lang="fr-FR" sz="1300" b="1" noProof="0" dirty="0">
              <a:solidFill>
                <a:srgbClr val="2B6384"/>
              </a:solidFill>
            </a:endParaRPr>
          </a:p>
        </c:rich>
      </c:tx>
      <c:layout>
        <c:manualLayout>
          <c:xMode val="edge"/>
          <c:yMode val="edge"/>
          <c:x val="0.31863915964178946"/>
          <c:y val="2.78479452154133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1603051049883348"/>
          <c:w val="0.9685473072512939"/>
          <c:h val="0.76048378883827739"/>
        </c:manualLayout>
      </c:layout>
      <c:barChart>
        <c:barDir val="col"/>
        <c:grouping val="clustered"/>
        <c:varyColors val="0"/>
        <c:ser>
          <c:idx val="0"/>
          <c:order val="0"/>
          <c:tx>
            <c:strRef>
              <c:f>Feuil1!$B$1</c:f>
              <c:strCache>
                <c:ptCount val="1"/>
                <c:pt idx="0">
                  <c:v>Nombre de non salariés</c:v>
                </c:pt>
              </c:strCache>
            </c:strRef>
          </c:tx>
          <c:spPr>
            <a:solidFill>
              <a:schemeClr val="accent3">
                <a:lumMod val="50000"/>
              </a:schemeClr>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General</c:formatCode>
                <c:ptCount val="5"/>
                <c:pt idx="0">
                  <c:v>41500</c:v>
                </c:pt>
                <c:pt idx="1">
                  <c:v>38400</c:v>
                </c:pt>
                <c:pt idx="2">
                  <c:v>27200</c:v>
                </c:pt>
                <c:pt idx="3">
                  <c:v>27900</c:v>
                </c:pt>
                <c:pt idx="4">
                  <c:v>27300</c:v>
                </c:pt>
              </c:numCache>
            </c:numRef>
          </c:val>
        </c:ser>
        <c:dLbls>
          <c:showLegendKey val="0"/>
          <c:showVal val="0"/>
          <c:showCatName val="0"/>
          <c:showSerName val="0"/>
          <c:showPercent val="0"/>
          <c:showBubbleSize val="0"/>
        </c:dLbls>
        <c:gapWidth val="30"/>
        <c:overlap val="-27"/>
        <c:axId val="438335472"/>
        <c:axId val="438335864"/>
      </c:barChart>
      <c:catAx>
        <c:axId val="4383354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8335864"/>
        <c:crosses val="autoZero"/>
        <c:auto val="1"/>
        <c:lblAlgn val="ctr"/>
        <c:lblOffset val="100"/>
        <c:noMultiLvlLbl val="0"/>
      </c:catAx>
      <c:valAx>
        <c:axId val="438335864"/>
        <c:scaling>
          <c:orientation val="minMax"/>
          <c:max val="50000"/>
          <c:min val="0"/>
        </c:scaling>
        <c:delete val="1"/>
        <c:axPos val="l"/>
        <c:numFmt formatCode="General" sourceLinked="1"/>
        <c:majorTickMark val="out"/>
        <c:minorTickMark val="none"/>
        <c:tickLblPos val="nextTo"/>
        <c:crossAx val="438335472"/>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2000-2021</a:t>
            </a:r>
            <a:endParaRPr lang="fr-FR" sz="1300" b="1" baseline="0" dirty="0" smtClean="0">
              <a:solidFill>
                <a:srgbClr val="2B6384"/>
              </a:solidFill>
            </a:endParaRPr>
          </a:p>
        </c:rich>
      </c:tx>
      <c:layout>
        <c:manualLayout>
          <c:xMode val="edge"/>
          <c:yMode val="edge"/>
          <c:x val="0.35125095306289644"/>
          <c:y val="1.216339946902451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877350040926175E-2"/>
          <c:y val="0.11675402924579263"/>
          <c:w val="0.9325853183480115"/>
          <c:h val="0.67363971053024763"/>
        </c:manualLayout>
      </c:layout>
      <c:barChart>
        <c:barDir val="col"/>
        <c:grouping val="percentStacked"/>
        <c:varyColors val="0"/>
        <c:ser>
          <c:idx val="0"/>
          <c:order val="0"/>
          <c:tx>
            <c:strRef>
              <c:f>Feuil1!$B$1</c:f>
              <c:strCache>
                <c:ptCount val="1"/>
                <c:pt idx="0">
                  <c:v>0 salarié</c:v>
                </c:pt>
              </c:strCache>
            </c:strRef>
          </c:tx>
          <c:spPr>
            <a:solidFill>
              <a:schemeClr val="accent5"/>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0.47</c:v>
                </c:pt>
                <c:pt idx="1">
                  <c:v>0.55000000000000004</c:v>
                </c:pt>
                <c:pt idx="2">
                  <c:v>0.57999999999999996</c:v>
                </c:pt>
                <c:pt idx="3">
                  <c:v>0.65</c:v>
                </c:pt>
                <c:pt idx="4">
                  <c:v>0.73</c:v>
                </c:pt>
              </c:numCache>
            </c:numRef>
          </c:val>
        </c:ser>
        <c:ser>
          <c:idx val="1"/>
          <c:order val="1"/>
          <c:tx>
            <c:strRef>
              <c:f>Feuil1!$C$1</c:f>
              <c:strCache>
                <c:ptCount val="1"/>
                <c:pt idx="0">
                  <c:v>1 à 3 salariés</c:v>
                </c:pt>
              </c:strCache>
            </c:strRef>
          </c:tx>
          <c:spPr>
            <a:solidFill>
              <a:schemeClr val="accent2">
                <a:lumMod val="60000"/>
                <a:lumOff val="40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c:v>0.31</c:v>
                </c:pt>
                <c:pt idx="1">
                  <c:v>0.25</c:v>
                </c:pt>
                <c:pt idx="2">
                  <c:v>0.24</c:v>
                </c:pt>
                <c:pt idx="3">
                  <c:v>0.18</c:v>
                </c:pt>
                <c:pt idx="4">
                  <c:v>0.16</c:v>
                </c:pt>
              </c:numCache>
            </c:numRef>
          </c:val>
        </c:ser>
        <c:ser>
          <c:idx val="2"/>
          <c:order val="2"/>
          <c:tx>
            <c:strRef>
              <c:f>Feuil1!$D$1</c:f>
              <c:strCache>
                <c:ptCount val="1"/>
                <c:pt idx="0">
                  <c:v>4 à 10 salariés</c:v>
                </c:pt>
              </c:strCache>
            </c:strRef>
          </c:tx>
          <c:spPr>
            <a:solidFill>
              <a:schemeClr val="bg2">
                <a:lumMod val="60000"/>
                <a:lumOff val="40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Feuil1!$D$2:$D$6</c:f>
              <c:numCache>
                <c:formatCode>0%</c:formatCode>
                <c:ptCount val="5"/>
                <c:pt idx="0">
                  <c:v>0.16</c:v>
                </c:pt>
                <c:pt idx="1">
                  <c:v>0.14000000000000001</c:v>
                </c:pt>
                <c:pt idx="2">
                  <c:v>0.13</c:v>
                </c:pt>
                <c:pt idx="3">
                  <c:v>0.12</c:v>
                </c:pt>
                <c:pt idx="4">
                  <c:v>0.08</c:v>
                </c:pt>
              </c:numCache>
            </c:numRef>
          </c:val>
        </c:ser>
        <c:ser>
          <c:idx val="3"/>
          <c:order val="3"/>
          <c:tx>
            <c:strRef>
              <c:f>Feuil1!$E$1</c:f>
              <c:strCache>
                <c:ptCount val="1"/>
                <c:pt idx="0">
                  <c:v>Plus de 10 salariés</c:v>
                </c:pt>
              </c:strCache>
            </c:strRef>
          </c:tx>
          <c:spPr>
            <a:solidFill>
              <a:schemeClr val="bg2">
                <a:lumMod val="75000"/>
              </a:schemeClr>
            </a:solidFill>
            <a:ln>
              <a:noFill/>
            </a:ln>
            <a:effectLst/>
          </c:spPr>
          <c:invertIfNegative val="0"/>
          <c:dLbls>
            <c:dLbl>
              <c:idx val="4"/>
              <c:layout>
                <c:manualLayout>
                  <c:x val="-1.1522038620603416E-2"/>
                  <c:y val="-4.5840583655305286E-2"/>
                </c:manualLayout>
              </c:layout>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2">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Feuil1!$E$2:$E$6</c:f>
              <c:numCache>
                <c:formatCode>0%</c:formatCode>
                <c:ptCount val="5"/>
                <c:pt idx="0">
                  <c:v>0.06</c:v>
                </c:pt>
                <c:pt idx="1">
                  <c:v>0.06</c:v>
                </c:pt>
                <c:pt idx="2">
                  <c:v>0.05</c:v>
                </c:pt>
                <c:pt idx="3">
                  <c:v>0.05</c:v>
                </c:pt>
                <c:pt idx="4">
                  <c:v>0.03</c:v>
                </c:pt>
              </c:numCache>
            </c:numRef>
          </c:val>
        </c:ser>
        <c:dLbls>
          <c:showLegendKey val="0"/>
          <c:showVal val="0"/>
          <c:showCatName val="0"/>
          <c:showSerName val="0"/>
          <c:showPercent val="0"/>
          <c:showBubbleSize val="0"/>
        </c:dLbls>
        <c:gapWidth val="50"/>
        <c:overlap val="100"/>
        <c:axId val="438336256"/>
        <c:axId val="438336648"/>
      </c:barChart>
      <c:catAx>
        <c:axId val="4383362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8336648"/>
        <c:crosses val="autoZero"/>
        <c:auto val="1"/>
        <c:lblAlgn val="ctr"/>
        <c:lblOffset val="100"/>
        <c:noMultiLvlLbl val="0"/>
      </c:catAx>
      <c:valAx>
        <c:axId val="43833664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8336256"/>
        <c:crosses val="autoZero"/>
        <c:crossBetween val="between"/>
        <c:majorUnit val="0.2"/>
      </c:valAx>
      <c:spPr>
        <a:noFill/>
        <a:ln>
          <a:noFill/>
        </a:ln>
        <a:effectLst/>
      </c:spPr>
    </c:plotArea>
    <c:legend>
      <c:legendPos val="b"/>
      <c:layout>
        <c:manualLayout>
          <c:xMode val="edge"/>
          <c:yMode val="edge"/>
          <c:x val="3.1125381100499849E-3"/>
          <c:y val="0.89552598444227449"/>
          <c:w val="0.99502669801507937"/>
          <c:h val="9.9469454660983087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des 23 300 entreprises</a:t>
            </a:r>
          </a:p>
          <a:p>
            <a:pPr>
              <a:defRPr/>
            </a:pPr>
            <a:r>
              <a:rPr lang="fr-FR" sz="1300" b="1" noProof="0" dirty="0" smtClean="0">
                <a:solidFill>
                  <a:srgbClr val="2B6384"/>
                </a:solidFill>
              </a:rPr>
              <a:t>selon l’effectif</a:t>
            </a:r>
            <a:r>
              <a:rPr lang="fr-FR" sz="1300" b="1" baseline="0" noProof="0" dirty="0" smtClean="0">
                <a:solidFill>
                  <a:srgbClr val="2B6384"/>
                </a:solidFill>
              </a:rPr>
              <a:t> salarié*</a:t>
            </a:r>
            <a:endParaRPr lang="fr-FR" sz="1300" b="1" baseline="0" dirty="0" smtClean="0">
              <a:solidFill>
                <a:srgbClr val="2B6384"/>
              </a:solidFill>
            </a:endParaRPr>
          </a:p>
        </c:rich>
      </c:tx>
      <c:layout>
        <c:manualLayout>
          <c:xMode val="edge"/>
          <c:yMode val="edge"/>
          <c:x val="0.2053821594348594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4255877273160972"/>
          <c:y val="0.31704399457932581"/>
          <c:w val="0.53704907257475332"/>
          <c:h val="0.64080580830524736"/>
        </c:manualLayout>
      </c:layout>
      <c:doughnutChart>
        <c:varyColors val="1"/>
        <c:ser>
          <c:idx val="0"/>
          <c:order val="0"/>
          <c:tx>
            <c:strRef>
              <c:f>Feuil1!$B$1</c:f>
              <c:strCache>
                <c:ptCount val="1"/>
                <c:pt idx="0">
                  <c:v>Répartition des entreprises selon l'effectif salarié</c:v>
                </c:pt>
              </c:strCache>
            </c:strRef>
          </c:tx>
          <c:dPt>
            <c:idx val="0"/>
            <c:bubble3D val="0"/>
            <c:spPr>
              <a:solidFill>
                <a:schemeClr val="accent5"/>
              </a:solidFill>
              <a:ln>
                <a:noFill/>
              </a:ln>
              <a:effectLst/>
            </c:spPr>
          </c:dPt>
          <c:dPt>
            <c:idx val="1"/>
            <c:bubble3D val="0"/>
            <c:spPr>
              <a:solidFill>
                <a:schemeClr val="accent2">
                  <a:lumMod val="60000"/>
                  <a:lumOff val="40000"/>
                </a:schemeClr>
              </a:solidFill>
              <a:ln>
                <a:noFill/>
              </a:ln>
              <a:effectLst/>
            </c:spPr>
          </c:dPt>
          <c:dPt>
            <c:idx val="2"/>
            <c:bubble3D val="0"/>
            <c:spPr>
              <a:solidFill>
                <a:schemeClr val="bg2">
                  <a:lumMod val="60000"/>
                  <a:lumOff val="40000"/>
                </a:schemeClr>
              </a:solidFill>
              <a:ln>
                <a:noFill/>
              </a:ln>
              <a:effectLst/>
            </c:spPr>
          </c:dPt>
          <c:dPt>
            <c:idx val="3"/>
            <c:bubble3D val="0"/>
            <c:spPr>
              <a:solidFill>
                <a:schemeClr val="bg2">
                  <a:lumMod val="75000"/>
                </a:schemeClr>
              </a:solidFill>
              <a:ln>
                <a:noFill/>
              </a:ln>
              <a:effectLst/>
            </c:spPr>
          </c:dPt>
          <c:dPt>
            <c:idx val="4"/>
            <c:bubble3D val="0"/>
            <c:spPr>
              <a:solidFill>
                <a:schemeClr val="accent5"/>
              </a:solidFill>
              <a:ln>
                <a:noFill/>
              </a:ln>
              <a:effectLst/>
            </c:spPr>
          </c:dPt>
          <c:dPt>
            <c:idx val="5"/>
            <c:bubble3D val="0"/>
            <c:spPr>
              <a:solidFill>
                <a:schemeClr val="tx1">
                  <a:lumMod val="50000"/>
                  <a:lumOff val="50000"/>
                </a:schemeClr>
              </a:solidFill>
              <a:ln>
                <a:noFill/>
              </a:ln>
              <a:effectLst/>
            </c:spPr>
          </c:dPt>
          <c:dPt>
            <c:idx val="6"/>
            <c:bubble3D val="0"/>
            <c:spPr>
              <a:solidFill>
                <a:schemeClr val="accent1">
                  <a:lumMod val="60000"/>
                </a:schemeClr>
              </a:solidFill>
              <a:ln>
                <a:noFill/>
              </a:ln>
              <a:effectLst/>
            </c:spPr>
          </c:dPt>
          <c:dPt>
            <c:idx val="7"/>
            <c:bubble3D val="0"/>
            <c:spPr>
              <a:solidFill>
                <a:schemeClr val="accent2">
                  <a:lumMod val="60000"/>
                </a:schemeClr>
              </a:solidFill>
              <a:ln>
                <a:noFill/>
              </a:ln>
              <a:effectLst/>
            </c:spPr>
          </c:dPt>
          <c:dLbls>
            <c:dLbl>
              <c:idx val="0"/>
              <c:layout>
                <c:manualLayout>
                  <c:x val="4.1351444410488866E-2"/>
                  <c:y val="-0.1396967590351903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3.2262675420896081E-4"/>
                  <c:y val="-2.258181630612471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2.9269403425027161E-3"/>
                  <c:y val="-1.3969675903519035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6.8197709980313437E-2"/>
                      <c:h val="7.7147535177183896E-2"/>
                    </c:manualLayout>
                  </c15:layout>
                </c:ext>
              </c:extLst>
            </c:dLbl>
            <c:dLbl>
              <c:idx val="3"/>
              <c:layout>
                <c:manualLayout>
                  <c:x val="8.7808210275081688E-3"/>
                  <c:y val="-4.190902771055711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0 salarié</c:v>
                </c:pt>
                <c:pt idx="1">
                  <c:v>1 à 3 salariés</c:v>
                </c:pt>
                <c:pt idx="2">
                  <c:v>4 à 10 salariés</c:v>
                </c:pt>
                <c:pt idx="3">
                  <c:v>Plus de 10 salariés</c:v>
                </c:pt>
              </c:strCache>
            </c:strRef>
          </c:cat>
          <c:val>
            <c:numRef>
              <c:f>Feuil1!$B$2:$B$5</c:f>
              <c:numCache>
                <c:formatCode>0%</c:formatCode>
                <c:ptCount val="4"/>
                <c:pt idx="0" formatCode="0.0%">
                  <c:v>0.69499999999999995</c:v>
                </c:pt>
                <c:pt idx="1">
                  <c:v>0.17</c:v>
                </c:pt>
                <c:pt idx="2">
                  <c:v>0.09</c:v>
                </c:pt>
                <c:pt idx="3" formatCode="0.0%">
                  <c:v>4.4999999999999998E-2</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des 27 300 non salariés</a:t>
            </a:r>
          </a:p>
          <a:p>
            <a:pPr>
              <a:defRPr/>
            </a:pPr>
            <a:r>
              <a:rPr lang="fr-FR" sz="1300" b="1" noProof="0" dirty="0" smtClean="0">
                <a:solidFill>
                  <a:srgbClr val="2B6384"/>
                </a:solidFill>
              </a:rPr>
              <a:t>selon la taille des entreprises</a:t>
            </a:r>
            <a:endParaRPr lang="fr-FR" sz="1300" b="1" baseline="0" dirty="0" smtClean="0">
              <a:solidFill>
                <a:srgbClr val="2B6384"/>
              </a:solidFill>
            </a:endParaRPr>
          </a:p>
        </c:rich>
      </c:tx>
      <c:layout>
        <c:manualLayout>
          <c:xMode val="edge"/>
          <c:yMode val="edge"/>
          <c:x val="0.2053821594348594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4255877273160972"/>
          <c:y val="0.31704399457932581"/>
          <c:w val="0.53704907257475332"/>
          <c:h val="0.64080580830524736"/>
        </c:manualLayout>
      </c:layout>
      <c:doughnutChart>
        <c:varyColors val="1"/>
        <c:ser>
          <c:idx val="0"/>
          <c:order val="0"/>
          <c:tx>
            <c:strRef>
              <c:f>Feuil1!$B$1</c:f>
              <c:strCache>
                <c:ptCount val="1"/>
                <c:pt idx="0">
                  <c:v>Répartition des non salariés selon taille entreprise</c:v>
                </c:pt>
              </c:strCache>
            </c:strRef>
          </c:tx>
          <c:dPt>
            <c:idx val="0"/>
            <c:bubble3D val="0"/>
            <c:spPr>
              <a:solidFill>
                <a:schemeClr val="accent5"/>
              </a:solidFill>
              <a:ln>
                <a:noFill/>
              </a:ln>
              <a:effectLst/>
            </c:spPr>
          </c:dPt>
          <c:dPt>
            <c:idx val="1"/>
            <c:bubble3D val="0"/>
            <c:spPr>
              <a:solidFill>
                <a:schemeClr val="accent2">
                  <a:lumMod val="60000"/>
                  <a:lumOff val="40000"/>
                </a:schemeClr>
              </a:solidFill>
              <a:ln>
                <a:noFill/>
              </a:ln>
              <a:effectLst/>
            </c:spPr>
          </c:dPt>
          <c:dPt>
            <c:idx val="2"/>
            <c:bubble3D val="0"/>
            <c:spPr>
              <a:solidFill>
                <a:schemeClr val="bg2">
                  <a:lumMod val="60000"/>
                  <a:lumOff val="40000"/>
                </a:schemeClr>
              </a:solidFill>
              <a:ln>
                <a:noFill/>
              </a:ln>
              <a:effectLst/>
            </c:spPr>
          </c:dPt>
          <c:dPt>
            <c:idx val="3"/>
            <c:bubble3D val="0"/>
            <c:spPr>
              <a:solidFill>
                <a:schemeClr val="bg2">
                  <a:lumMod val="75000"/>
                </a:schemeClr>
              </a:solidFill>
              <a:ln>
                <a:noFill/>
              </a:ln>
              <a:effectLst/>
            </c:spPr>
          </c:dPt>
          <c:dPt>
            <c:idx val="4"/>
            <c:bubble3D val="0"/>
            <c:spPr>
              <a:solidFill>
                <a:schemeClr val="accent5"/>
              </a:solidFill>
              <a:ln>
                <a:noFill/>
              </a:ln>
              <a:effectLst/>
            </c:spPr>
          </c:dPt>
          <c:dPt>
            <c:idx val="5"/>
            <c:bubble3D val="0"/>
            <c:spPr>
              <a:solidFill>
                <a:schemeClr val="tx1">
                  <a:lumMod val="50000"/>
                  <a:lumOff val="50000"/>
                </a:schemeClr>
              </a:solidFill>
              <a:ln>
                <a:noFill/>
              </a:ln>
              <a:effectLst/>
            </c:spPr>
          </c:dPt>
          <c:dPt>
            <c:idx val="6"/>
            <c:bubble3D val="0"/>
            <c:spPr>
              <a:solidFill>
                <a:schemeClr val="accent1">
                  <a:lumMod val="60000"/>
                </a:schemeClr>
              </a:solidFill>
              <a:ln>
                <a:noFill/>
              </a:ln>
              <a:effectLst/>
            </c:spPr>
          </c:dPt>
          <c:dPt>
            <c:idx val="7"/>
            <c:bubble3D val="0"/>
            <c:spPr>
              <a:solidFill>
                <a:schemeClr val="accent2">
                  <a:lumMod val="60000"/>
                </a:schemeClr>
              </a:solidFill>
              <a:ln>
                <a:noFill/>
              </a:ln>
              <a:effectLst/>
            </c:spPr>
          </c:dPt>
          <c:dLbls>
            <c:dLbl>
              <c:idx val="0"/>
              <c:layout>
                <c:manualLayout>
                  <c:x val="5.3059205780499753E-2"/>
                  <c:y val="-0.1641436918663488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3.2262675420896081E-4"/>
                  <c:y val="-2.258181630612471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095451385527855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8.7808210275081688E-3"/>
                  <c:y val="-3.492418975879759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0 salarié</c:v>
                </c:pt>
                <c:pt idx="1">
                  <c:v>1 à 3 salariés</c:v>
                </c:pt>
                <c:pt idx="2">
                  <c:v>4 à 10 salariés</c:v>
                </c:pt>
                <c:pt idx="3">
                  <c:v>Plus de 10 salariés</c:v>
                </c:pt>
              </c:strCache>
            </c:strRef>
          </c:cat>
          <c:val>
            <c:numRef>
              <c:f>Feuil1!$B$2:$B$5</c:f>
              <c:numCache>
                <c:formatCode>0%</c:formatCode>
                <c:ptCount val="4"/>
                <c:pt idx="0">
                  <c:v>0.73</c:v>
                </c:pt>
                <c:pt idx="1">
                  <c:v>0.16</c:v>
                </c:pt>
                <c:pt idx="2">
                  <c:v>0.08</c:v>
                </c:pt>
                <c:pt idx="3">
                  <c:v>0.03</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2000-2021</a:t>
            </a:r>
            <a:endParaRPr lang="fr-FR" sz="1300" b="1" baseline="0" dirty="0" smtClean="0">
              <a:solidFill>
                <a:srgbClr val="2B6384"/>
              </a:solidFill>
            </a:endParaRPr>
          </a:p>
        </c:rich>
      </c:tx>
      <c:layout>
        <c:manualLayout>
          <c:xMode val="edge"/>
          <c:yMode val="edge"/>
          <c:x val="0.35125095306289644"/>
          <c:y val="1.2163399469024514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455342801062023"/>
          <c:y val="0.19327175492152229"/>
          <c:w val="0.9325853183480115"/>
          <c:h val="0.61158103616318948"/>
        </c:manualLayout>
      </c:layout>
      <c:barChart>
        <c:barDir val="col"/>
        <c:grouping val="percentStacked"/>
        <c:varyColors val="0"/>
        <c:ser>
          <c:idx val="0"/>
          <c:order val="0"/>
          <c:tx>
            <c:strRef>
              <c:f>Feuil1!$B$1</c:f>
              <c:strCache>
                <c:ptCount val="1"/>
                <c:pt idx="0">
                  <c:v>Ebénisterie</c:v>
                </c:pt>
              </c:strCache>
            </c:strRef>
          </c:tx>
          <c:spPr>
            <a:solidFill>
              <a:schemeClr val="accent1"/>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0.69</c:v>
                </c:pt>
                <c:pt idx="1">
                  <c:v>0.68</c:v>
                </c:pt>
                <c:pt idx="2">
                  <c:v>0.77</c:v>
                </c:pt>
                <c:pt idx="3">
                  <c:v>0.77</c:v>
                </c:pt>
                <c:pt idx="4">
                  <c:v>0.82</c:v>
                </c:pt>
              </c:numCache>
            </c:numRef>
          </c:val>
        </c:ser>
        <c:ser>
          <c:idx val="1"/>
          <c:order val="1"/>
          <c:tx>
            <c:strRef>
              <c:f>Feuil1!$C$1</c:f>
              <c:strCache>
                <c:ptCount val="1"/>
                <c:pt idx="0">
                  <c:v>Tapisserie/Sellerie</c:v>
                </c:pt>
              </c:strCache>
            </c:strRef>
          </c:tx>
          <c:spPr>
            <a:solidFill>
              <a:schemeClr val="accent3"/>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c:v>0.27</c:v>
                </c:pt>
                <c:pt idx="1">
                  <c:v>0.28000000000000003</c:v>
                </c:pt>
                <c:pt idx="2">
                  <c:v>0.2</c:v>
                </c:pt>
                <c:pt idx="3">
                  <c:v>0.2</c:v>
                </c:pt>
                <c:pt idx="4">
                  <c:v>0.16</c:v>
                </c:pt>
              </c:numCache>
            </c:numRef>
          </c:val>
        </c:ser>
        <c:ser>
          <c:idx val="2"/>
          <c:order val="2"/>
          <c:tx>
            <c:strRef>
              <c:f>Feuil1!$D$1</c:f>
              <c:strCache>
                <c:ptCount val="1"/>
                <c:pt idx="0">
                  <c:v>Encadrement-Dorure</c:v>
                </c:pt>
              </c:strCache>
            </c:strRef>
          </c:tx>
          <c:spPr>
            <a:solidFill>
              <a:schemeClr val="accent1">
                <a:lumMod val="75000"/>
              </a:schemeClr>
            </a:solidFill>
            <a:ln>
              <a:noFill/>
            </a:ln>
            <a:effectLst/>
          </c:spPr>
          <c:invertIfNegative val="0"/>
          <c:dLbls>
            <c:dLbl>
              <c:idx val="0"/>
              <c:layout>
                <c:manualLayout>
                  <c:x val="5.761019310301629E-3"/>
                  <c:y val="-4.014109436633965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761019310301708E-3"/>
                  <c:y val="-4.379028476327961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7610193103016551E-3"/>
                  <c:y val="-4.014109436633964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7610193103016551E-3"/>
                  <c:y val="-4.014109436633965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805096551509334E-3"/>
                  <c:y val="-4.0141094366339641E-2"/>
                </c:manualLayout>
              </c:layout>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Feuil1!$D$2:$D$6</c:f>
              <c:numCache>
                <c:formatCode>0%</c:formatCode>
                <c:ptCount val="5"/>
                <c:pt idx="0">
                  <c:v>0.04</c:v>
                </c:pt>
                <c:pt idx="1">
                  <c:v>0.04</c:v>
                </c:pt>
                <c:pt idx="2">
                  <c:v>0.03</c:v>
                </c:pt>
                <c:pt idx="3">
                  <c:v>0.03</c:v>
                </c:pt>
                <c:pt idx="4">
                  <c:v>0.02</c:v>
                </c:pt>
              </c:numCache>
            </c:numRef>
          </c:val>
        </c:ser>
        <c:dLbls>
          <c:showLegendKey val="0"/>
          <c:showVal val="0"/>
          <c:showCatName val="0"/>
          <c:showSerName val="0"/>
          <c:showPercent val="0"/>
          <c:showBubbleSize val="0"/>
        </c:dLbls>
        <c:gapWidth val="60"/>
        <c:overlap val="100"/>
        <c:axId val="438337040"/>
        <c:axId val="438333120"/>
      </c:barChart>
      <c:catAx>
        <c:axId val="4383370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8333120"/>
        <c:crosses val="autoZero"/>
        <c:auto val="1"/>
        <c:lblAlgn val="ctr"/>
        <c:lblOffset val="100"/>
        <c:noMultiLvlLbl val="0"/>
      </c:catAx>
      <c:valAx>
        <c:axId val="4383331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8337040"/>
        <c:crosses val="autoZero"/>
        <c:crossBetween val="between"/>
        <c:majorUnit val="0.2"/>
      </c:valAx>
      <c:spPr>
        <a:noFill/>
        <a:ln w="25400">
          <a:noFill/>
        </a:ln>
        <a:effectLst/>
      </c:spPr>
    </c:plotArea>
    <c:legend>
      <c:legendPos val="b"/>
      <c:layout>
        <c:manualLayout>
          <c:xMode val="edge"/>
          <c:yMode val="edge"/>
          <c:x val="3.1125381100499849E-3"/>
          <c:y val="0.88525307545247578"/>
          <c:w val="0.99502669801507937"/>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 l’effectif non</a:t>
            </a:r>
            <a:r>
              <a:rPr lang="fr-FR" sz="1300" b="1" baseline="0" noProof="0" dirty="0" smtClean="0">
                <a:solidFill>
                  <a:srgbClr val="2B6384"/>
                </a:solidFill>
              </a:rPr>
              <a:t> salarié </a:t>
            </a:r>
          </a:p>
          <a:p>
            <a:pPr>
              <a:defRPr/>
            </a:pPr>
            <a:r>
              <a:rPr lang="fr-FR" sz="1300" b="1" baseline="0" noProof="0" dirty="0" smtClean="0">
                <a:solidFill>
                  <a:srgbClr val="2B6384"/>
                </a:solidFill>
              </a:rPr>
              <a:t>selon l’activité</a:t>
            </a:r>
            <a:endParaRPr lang="fr-FR" sz="1300" b="1" baseline="0" dirty="0" smtClean="0">
              <a:solidFill>
                <a:srgbClr val="2B6384"/>
              </a:solidFill>
            </a:endParaRPr>
          </a:p>
        </c:rich>
      </c:tx>
      <c:layout>
        <c:manualLayout>
          <c:xMode val="edge"/>
          <c:yMode val="edge"/>
          <c:x val="0.10293933950710325"/>
          <c:y val="1.047725692763927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8109302553905252"/>
          <c:y val="0.31005915662756622"/>
          <c:w val="0.53704907257475332"/>
          <c:h val="0.64080580830524736"/>
        </c:manualLayout>
      </c:layout>
      <c:doughnutChart>
        <c:varyColors val="1"/>
        <c:ser>
          <c:idx val="0"/>
          <c:order val="0"/>
          <c:tx>
            <c:strRef>
              <c:f>Feuil1!$B$1</c:f>
              <c:strCache>
                <c:ptCount val="1"/>
                <c:pt idx="0">
                  <c:v>Répartition des non salariés selon l'activité</c:v>
                </c:pt>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1">
                  <a:lumMod val="75000"/>
                </a:schemeClr>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2.5526607270519811E-3"/>
                  <c:y val="-3.4924189758796954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3.2262675420896081E-4"/>
                  <c:y val="-2.258181630612471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3.2196343767530007E-2"/>
                  <c:y val="-0.199067881625146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50000"/>
                      <a:lumOff val="50000"/>
                    </a:schemeClr>
                  </a:solidFill>
                  <a:round/>
                </a:ln>
                <a:effectLst/>
              </c:spPr>
            </c:leaderLines>
            <c:extLst>
              <c:ext xmlns:c15="http://schemas.microsoft.com/office/drawing/2012/chart" uri="{CE6537A1-D6FC-4f65-9D91-7224C49458BB}"/>
            </c:extLst>
          </c:dLbls>
          <c:cat>
            <c:strRef>
              <c:f>Feuil1!$A$2:$A$4</c:f>
              <c:strCache>
                <c:ptCount val="3"/>
                <c:pt idx="0">
                  <c:v>Ebénisterie</c:v>
                </c:pt>
                <c:pt idx="1">
                  <c:v>Tapisserie/Sellerie</c:v>
                </c:pt>
                <c:pt idx="2">
                  <c:v>Encadrement-dorure</c:v>
                </c:pt>
              </c:strCache>
            </c:strRef>
          </c:cat>
          <c:val>
            <c:numRef>
              <c:f>Feuil1!$B$2:$B$4</c:f>
              <c:numCache>
                <c:formatCode>0%</c:formatCode>
                <c:ptCount val="3"/>
                <c:pt idx="0">
                  <c:v>0.82</c:v>
                </c:pt>
                <c:pt idx="1">
                  <c:v>0.16</c:v>
                </c:pt>
                <c:pt idx="2">
                  <c:v>0.02</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 l’effectif non</a:t>
            </a:r>
            <a:r>
              <a:rPr lang="fr-FR" sz="1300" b="1" baseline="0" noProof="0" dirty="0" smtClean="0">
                <a:solidFill>
                  <a:srgbClr val="2B6384"/>
                </a:solidFill>
              </a:rPr>
              <a:t> salarié </a:t>
            </a:r>
          </a:p>
          <a:p>
            <a:pPr>
              <a:defRPr/>
            </a:pPr>
            <a:r>
              <a:rPr lang="fr-FR" sz="1300" b="1" baseline="0" noProof="0" dirty="0" smtClean="0">
                <a:solidFill>
                  <a:srgbClr val="2B6384"/>
                </a:solidFill>
              </a:rPr>
              <a:t>selon le poste</a:t>
            </a:r>
            <a:endParaRPr lang="fr-FR" sz="1300" b="1" baseline="0" dirty="0" smtClean="0">
              <a:solidFill>
                <a:srgbClr val="2B6384"/>
              </a:solidFill>
            </a:endParaRPr>
          </a:p>
        </c:rich>
      </c:tx>
      <c:layout>
        <c:manualLayout>
          <c:xMode val="edge"/>
          <c:yMode val="edge"/>
          <c:x val="0.23757859526222849"/>
          <c:y val="3.143177078291783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9817063923916143"/>
          <c:y val="0.29259706174816746"/>
          <c:w val="0.53704907257475332"/>
          <c:h val="0.64080580830524736"/>
        </c:manualLayout>
      </c:layout>
      <c:doughnutChart>
        <c:varyColors val="1"/>
        <c:ser>
          <c:idx val="0"/>
          <c:order val="0"/>
          <c:tx>
            <c:strRef>
              <c:f>Feuil1!$B$1</c:f>
              <c:strCache>
                <c:ptCount val="1"/>
                <c:pt idx="0">
                  <c:v>Répartition des non salariés selon le poste</c:v>
                </c:pt>
              </c:strCache>
            </c:strRef>
          </c:tx>
          <c:dPt>
            <c:idx val="0"/>
            <c:bubble3D val="0"/>
            <c:spPr>
              <a:solidFill>
                <a:schemeClr val="accent3">
                  <a:lumMod val="10000"/>
                </a:schemeClr>
              </a:solidFill>
              <a:ln>
                <a:noFill/>
              </a:ln>
              <a:effectLst/>
            </c:spPr>
          </c:dPt>
          <c:dPt>
            <c:idx val="1"/>
            <c:bubble3D val="0"/>
            <c:spPr>
              <a:solidFill>
                <a:srgbClr val="00B0F0"/>
              </a:solidFill>
              <a:ln>
                <a:noFill/>
              </a:ln>
              <a:effectLst/>
            </c:spPr>
          </c:dPt>
          <c:dPt>
            <c:idx val="2"/>
            <c:bubble3D val="0"/>
            <c:spPr>
              <a:solidFill>
                <a:schemeClr val="tx2"/>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2.5526607270519811E-3"/>
                  <c:y val="-3.492418975879695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2262675420896081E-4"/>
                  <c:y val="-2.258181630612471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8538806850054999E-3"/>
                  <c:y val="-1.047725692763927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extLst>
          </c:dLbls>
          <c:cat>
            <c:strRef>
              <c:f>Feuil1!$A$2:$A$4</c:f>
              <c:strCache>
                <c:ptCount val="3"/>
                <c:pt idx="0">
                  <c:v>Dirigeants</c:v>
                </c:pt>
                <c:pt idx="1">
                  <c:v>Conjoints collaborateurs</c:v>
                </c:pt>
                <c:pt idx="2">
                  <c:v>Elèves stagiaires</c:v>
                </c:pt>
              </c:strCache>
            </c:strRef>
          </c:cat>
          <c:val>
            <c:numRef>
              <c:f>Feuil1!$B$2:$B$4</c:f>
              <c:numCache>
                <c:formatCode>0.0%</c:formatCode>
                <c:ptCount val="3"/>
                <c:pt idx="0">
                  <c:v>0.84499999999999997</c:v>
                </c:pt>
                <c:pt idx="1">
                  <c:v>5.5E-2</c:v>
                </c:pt>
                <c:pt idx="2" formatCode="0%">
                  <c:v>0.1</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Nombre de salariés</a:t>
            </a:r>
            <a:endParaRPr lang="fr-FR" sz="1300" b="1" noProof="0" dirty="0">
              <a:solidFill>
                <a:srgbClr val="2B6384"/>
              </a:solidFill>
            </a:endParaRPr>
          </a:p>
        </c:rich>
      </c:tx>
      <c:layout>
        <c:manualLayout>
          <c:xMode val="edge"/>
          <c:yMode val="edge"/>
          <c:x val="0.31863915964178946"/>
          <c:y val="2.78479452154133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1603051049883348"/>
          <c:w val="0.9685473072512939"/>
          <c:h val="0.76048378883827739"/>
        </c:manualLayout>
      </c:layout>
      <c:barChart>
        <c:barDir val="col"/>
        <c:grouping val="clustered"/>
        <c:varyColors val="0"/>
        <c:ser>
          <c:idx val="0"/>
          <c:order val="0"/>
          <c:tx>
            <c:strRef>
              <c:f>Feuil1!$B$1</c:f>
              <c:strCache>
                <c:ptCount val="1"/>
                <c:pt idx="0">
                  <c:v>Nombre de salariés</c:v>
                </c:pt>
              </c:strCache>
            </c:strRef>
          </c:tx>
          <c:spPr>
            <a:solidFill>
              <a:schemeClr val="accent3">
                <a:lumMod val="50000"/>
              </a:schemeClr>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General</c:formatCode>
                <c:ptCount val="5"/>
                <c:pt idx="0">
                  <c:v>76800</c:v>
                </c:pt>
                <c:pt idx="1">
                  <c:v>74500</c:v>
                </c:pt>
                <c:pt idx="2">
                  <c:v>58400</c:v>
                </c:pt>
                <c:pt idx="3">
                  <c:v>44900</c:v>
                </c:pt>
                <c:pt idx="4">
                  <c:v>39100</c:v>
                </c:pt>
              </c:numCache>
            </c:numRef>
          </c:val>
        </c:ser>
        <c:dLbls>
          <c:showLegendKey val="0"/>
          <c:showVal val="0"/>
          <c:showCatName val="0"/>
          <c:showSerName val="0"/>
          <c:showPercent val="0"/>
          <c:showBubbleSize val="0"/>
        </c:dLbls>
        <c:gapWidth val="30"/>
        <c:overlap val="-27"/>
        <c:axId val="444583808"/>
        <c:axId val="444581064"/>
      </c:barChart>
      <c:catAx>
        <c:axId val="44458380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4581064"/>
        <c:crosses val="autoZero"/>
        <c:auto val="1"/>
        <c:lblAlgn val="ctr"/>
        <c:lblOffset val="100"/>
        <c:noMultiLvlLbl val="0"/>
      </c:catAx>
      <c:valAx>
        <c:axId val="444581064"/>
        <c:scaling>
          <c:orientation val="minMax"/>
          <c:max val="80000"/>
          <c:min val="0"/>
        </c:scaling>
        <c:delete val="1"/>
        <c:axPos val="l"/>
        <c:numFmt formatCode="General" sourceLinked="1"/>
        <c:majorTickMark val="out"/>
        <c:minorTickMark val="none"/>
        <c:tickLblPos val="nextTo"/>
        <c:crossAx val="444583808"/>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2000-2021</a:t>
            </a:r>
            <a:endParaRPr lang="fr-FR" sz="1300" b="1" baseline="0" dirty="0" smtClean="0">
              <a:solidFill>
                <a:srgbClr val="2B6384"/>
              </a:solidFill>
            </a:endParaRPr>
          </a:p>
        </c:rich>
      </c:tx>
      <c:layout>
        <c:manualLayout>
          <c:xMode val="edge"/>
          <c:yMode val="edge"/>
          <c:x val="0.35125095306289644"/>
          <c:y val="1.216339946902451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877350040926175E-2"/>
          <c:y val="0.11675402924579263"/>
          <c:w val="0.9325853183480115"/>
          <c:h val="0.67363971053024763"/>
        </c:manualLayout>
      </c:layout>
      <c:barChart>
        <c:barDir val="col"/>
        <c:grouping val="percentStacked"/>
        <c:varyColors val="0"/>
        <c:ser>
          <c:idx val="0"/>
          <c:order val="0"/>
          <c:tx>
            <c:strRef>
              <c:f>Feuil1!$B$1</c:f>
              <c:strCache>
                <c:ptCount val="1"/>
                <c:pt idx="0">
                  <c:v>1 à 3 salariés</c:v>
                </c:pt>
              </c:strCache>
            </c:strRef>
          </c:tx>
          <c:spPr>
            <a:solidFill>
              <a:schemeClr val="accent2">
                <a:lumMod val="60000"/>
                <a:lumOff val="40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formatCode="0.0%">
                  <c:v>0.26500000000000001</c:v>
                </c:pt>
                <c:pt idx="1">
                  <c:v>0.18</c:v>
                </c:pt>
                <c:pt idx="2">
                  <c:v>0.18</c:v>
                </c:pt>
                <c:pt idx="3" formatCode="0.0%">
                  <c:v>0.155</c:v>
                </c:pt>
                <c:pt idx="4" formatCode="0.0%">
                  <c:v>0.185</c:v>
                </c:pt>
              </c:numCache>
            </c:numRef>
          </c:val>
        </c:ser>
        <c:ser>
          <c:idx val="1"/>
          <c:order val="1"/>
          <c:tx>
            <c:strRef>
              <c:f>Feuil1!$C$1</c:f>
              <c:strCache>
                <c:ptCount val="1"/>
                <c:pt idx="0">
                  <c:v>4 à 10 salariés</c:v>
                </c:pt>
              </c:strCache>
            </c:strRef>
          </c:tx>
          <c:spPr>
            <a:solidFill>
              <a:schemeClr val="bg2">
                <a:lumMod val="60000"/>
                <a:lumOff val="40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c:v>0.38</c:v>
                </c:pt>
                <c:pt idx="1">
                  <c:v>0.36</c:v>
                </c:pt>
                <c:pt idx="2" formatCode="0.0%">
                  <c:v>0.36499999999999999</c:v>
                </c:pt>
                <c:pt idx="3" formatCode="0.0%">
                  <c:v>0.315</c:v>
                </c:pt>
                <c:pt idx="4" formatCode="0.0%">
                  <c:v>0.29499999999999998</c:v>
                </c:pt>
              </c:numCache>
            </c:numRef>
          </c:val>
        </c:ser>
        <c:ser>
          <c:idx val="2"/>
          <c:order val="2"/>
          <c:tx>
            <c:strRef>
              <c:f>Feuil1!$D$1</c:f>
              <c:strCache>
                <c:ptCount val="1"/>
                <c:pt idx="0">
                  <c:v>Plus de 10 salariés</c:v>
                </c:pt>
              </c:strCache>
            </c:strRef>
          </c:tx>
          <c:spPr>
            <a:solidFill>
              <a:schemeClr val="bg2">
                <a:lumMod val="75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Feuil1!$D$2:$D$6</c:f>
              <c:numCache>
                <c:formatCode>0%</c:formatCode>
                <c:ptCount val="5"/>
                <c:pt idx="0" formatCode="0.0%">
                  <c:v>0.35499999999999998</c:v>
                </c:pt>
                <c:pt idx="1">
                  <c:v>0.46</c:v>
                </c:pt>
                <c:pt idx="2" formatCode="0.0%">
                  <c:v>0.45500000000000002</c:v>
                </c:pt>
                <c:pt idx="3">
                  <c:v>0.53</c:v>
                </c:pt>
                <c:pt idx="4">
                  <c:v>0.52</c:v>
                </c:pt>
              </c:numCache>
            </c:numRef>
          </c:val>
        </c:ser>
        <c:dLbls>
          <c:showLegendKey val="0"/>
          <c:showVal val="0"/>
          <c:showCatName val="0"/>
          <c:showSerName val="0"/>
          <c:showPercent val="0"/>
          <c:showBubbleSize val="0"/>
        </c:dLbls>
        <c:gapWidth val="50"/>
        <c:overlap val="100"/>
        <c:axId val="444585376"/>
        <c:axId val="444581848"/>
      </c:barChart>
      <c:catAx>
        <c:axId val="4445853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4581848"/>
        <c:crosses val="autoZero"/>
        <c:auto val="1"/>
        <c:lblAlgn val="ctr"/>
        <c:lblOffset val="100"/>
        <c:noMultiLvlLbl val="0"/>
      </c:catAx>
      <c:valAx>
        <c:axId val="44458184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4585376"/>
        <c:crosses val="autoZero"/>
        <c:crossBetween val="between"/>
        <c:majorUnit val="0.2"/>
      </c:valAx>
      <c:spPr>
        <a:noFill/>
        <a:ln>
          <a:noFill/>
        </a:ln>
        <a:effectLst/>
      </c:spPr>
    </c:plotArea>
    <c:legend>
      <c:legendPos val="b"/>
      <c:layout>
        <c:manualLayout>
          <c:xMode val="edge"/>
          <c:yMode val="edge"/>
          <c:x val="3.1125381100499849E-3"/>
          <c:y val="0.89552598444227449"/>
          <c:w val="0.99502669801507937"/>
          <c:h val="9.9469454660983087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des 39 100 salariés*</a:t>
            </a:r>
          </a:p>
          <a:p>
            <a:pPr>
              <a:defRPr/>
            </a:pPr>
            <a:r>
              <a:rPr lang="fr-FR" sz="1300" b="1" noProof="0" dirty="0" smtClean="0">
                <a:solidFill>
                  <a:srgbClr val="2B6384"/>
                </a:solidFill>
              </a:rPr>
              <a:t>selon la taille des entreprises</a:t>
            </a:r>
            <a:endParaRPr lang="fr-FR" sz="1300" b="1" baseline="0" dirty="0" smtClean="0">
              <a:solidFill>
                <a:srgbClr val="2B6384"/>
              </a:solidFill>
            </a:endParaRPr>
          </a:p>
        </c:rich>
      </c:tx>
      <c:layout>
        <c:manualLayout>
          <c:xMode val="edge"/>
          <c:yMode val="edge"/>
          <c:x val="0.28862612587159697"/>
          <c:y val="4.54014466864368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7763106445014524"/>
          <c:y val="0.23671835813409128"/>
          <c:w val="0.53704907257475332"/>
          <c:h val="0.64080580830524736"/>
        </c:manualLayout>
      </c:layout>
      <c:doughnutChart>
        <c:varyColors val="1"/>
        <c:ser>
          <c:idx val="0"/>
          <c:order val="0"/>
          <c:tx>
            <c:strRef>
              <c:f>Feuil1!$B$1</c:f>
              <c:strCache>
                <c:ptCount val="1"/>
                <c:pt idx="0">
                  <c:v>Répartition des salariés selon taille entreprise</c:v>
                </c:pt>
              </c:strCache>
            </c:strRef>
          </c:tx>
          <c:dPt>
            <c:idx val="0"/>
            <c:bubble3D val="0"/>
            <c:spPr>
              <a:solidFill>
                <a:schemeClr val="accent2">
                  <a:lumMod val="60000"/>
                  <a:lumOff val="40000"/>
                </a:schemeClr>
              </a:solidFill>
              <a:ln>
                <a:noFill/>
              </a:ln>
              <a:effectLst/>
            </c:spPr>
          </c:dPt>
          <c:dPt>
            <c:idx val="1"/>
            <c:bubble3D val="0"/>
            <c:spPr>
              <a:solidFill>
                <a:schemeClr val="bg2">
                  <a:lumMod val="60000"/>
                  <a:lumOff val="40000"/>
                </a:schemeClr>
              </a:solidFill>
              <a:ln>
                <a:noFill/>
              </a:ln>
              <a:effectLst/>
            </c:spPr>
          </c:dPt>
          <c:dPt>
            <c:idx val="2"/>
            <c:bubble3D val="0"/>
            <c:spPr>
              <a:solidFill>
                <a:schemeClr val="bg2">
                  <a:lumMod val="75000"/>
                </a:schemeClr>
              </a:solidFill>
              <a:ln>
                <a:noFill/>
              </a:ln>
              <a:effectLst/>
            </c:spPr>
          </c:dPt>
          <c:dPt>
            <c:idx val="3"/>
            <c:bubble3D val="0"/>
            <c:spPr>
              <a:solidFill>
                <a:schemeClr val="bg2">
                  <a:lumMod val="75000"/>
                </a:schemeClr>
              </a:solidFill>
              <a:ln>
                <a:noFill/>
              </a:ln>
              <a:effectLst/>
            </c:spPr>
          </c:dPt>
          <c:dPt>
            <c:idx val="4"/>
            <c:bubble3D val="0"/>
            <c:spPr>
              <a:solidFill>
                <a:schemeClr val="accent5"/>
              </a:solidFill>
              <a:ln>
                <a:noFill/>
              </a:ln>
              <a:effectLst/>
            </c:spPr>
          </c:dPt>
          <c:dPt>
            <c:idx val="5"/>
            <c:bubble3D val="0"/>
            <c:spPr>
              <a:solidFill>
                <a:schemeClr val="tx1">
                  <a:lumMod val="50000"/>
                  <a:lumOff val="50000"/>
                </a:schemeClr>
              </a:solidFill>
              <a:ln>
                <a:noFill/>
              </a:ln>
              <a:effectLst/>
            </c:spPr>
          </c:dPt>
          <c:dPt>
            <c:idx val="6"/>
            <c:bubble3D val="0"/>
            <c:spPr>
              <a:solidFill>
                <a:schemeClr val="accent1">
                  <a:lumMod val="60000"/>
                </a:schemeClr>
              </a:solidFill>
              <a:ln>
                <a:noFill/>
              </a:ln>
              <a:effectLst/>
            </c:spPr>
          </c:dPt>
          <c:dPt>
            <c:idx val="7"/>
            <c:bubble3D val="0"/>
            <c:spPr>
              <a:solidFill>
                <a:schemeClr val="accent2">
                  <a:lumMod val="60000"/>
                </a:schemeClr>
              </a:solidFill>
              <a:ln>
                <a:noFill/>
              </a:ln>
              <a:effectLst/>
            </c:spPr>
          </c:dPt>
          <c:dLbls>
            <c:dLbl>
              <c:idx val="0"/>
              <c:layout>
                <c:manualLayout>
                  <c:x val="-1.2961904008498424E-2"/>
                  <c:y val="-3.4924189758797596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3.2262675420896081E-4"/>
                  <c:y val="-2.258181630612471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09545138552785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7808210275081688E-3"/>
                  <c:y val="-3.492418975879759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1 à 3 salariés</c:v>
                </c:pt>
                <c:pt idx="1">
                  <c:v>4 à 10 salariés</c:v>
                </c:pt>
                <c:pt idx="2">
                  <c:v>Plus de 10 salariés</c:v>
                </c:pt>
              </c:strCache>
            </c:strRef>
          </c:cat>
          <c:val>
            <c:numRef>
              <c:f>Feuil1!$B$2:$B$4</c:f>
              <c:numCache>
                <c:formatCode>0.0%</c:formatCode>
                <c:ptCount val="3"/>
                <c:pt idx="0">
                  <c:v>0.185</c:v>
                </c:pt>
                <c:pt idx="1">
                  <c:v>0.29499999999999998</c:v>
                </c:pt>
                <c:pt idx="2" formatCode="0%">
                  <c:v>0.52</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2000-2021</a:t>
            </a:r>
            <a:endParaRPr lang="fr-FR" sz="1300" b="1" baseline="0" dirty="0" smtClean="0">
              <a:solidFill>
                <a:srgbClr val="2B6384"/>
              </a:solidFill>
            </a:endParaRPr>
          </a:p>
        </c:rich>
      </c:tx>
      <c:layout>
        <c:manualLayout>
          <c:xMode val="edge"/>
          <c:yMode val="edge"/>
          <c:x val="0.35125095306289644"/>
          <c:y val="1.2163399469024514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455342801062023"/>
          <c:y val="0.19327175492152229"/>
          <c:w val="0.9325853183480115"/>
          <c:h val="0.61158103616318948"/>
        </c:manualLayout>
      </c:layout>
      <c:barChart>
        <c:barDir val="col"/>
        <c:grouping val="percentStacked"/>
        <c:varyColors val="0"/>
        <c:ser>
          <c:idx val="0"/>
          <c:order val="0"/>
          <c:tx>
            <c:strRef>
              <c:f>Feuil1!$B$1</c:f>
              <c:strCache>
                <c:ptCount val="1"/>
                <c:pt idx="0">
                  <c:v>Ebénisterie</c:v>
                </c:pt>
              </c:strCache>
            </c:strRef>
          </c:tx>
          <c:spPr>
            <a:solidFill>
              <a:schemeClr val="accent1"/>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0.75</c:v>
                </c:pt>
                <c:pt idx="1">
                  <c:v>0.74</c:v>
                </c:pt>
                <c:pt idx="2">
                  <c:v>0.83</c:v>
                </c:pt>
                <c:pt idx="3">
                  <c:v>0.82</c:v>
                </c:pt>
                <c:pt idx="4" formatCode="0.0%">
                  <c:v>0.82499999999999996</c:v>
                </c:pt>
              </c:numCache>
            </c:numRef>
          </c:val>
        </c:ser>
        <c:ser>
          <c:idx val="1"/>
          <c:order val="1"/>
          <c:tx>
            <c:strRef>
              <c:f>Feuil1!$C$1</c:f>
              <c:strCache>
                <c:ptCount val="1"/>
                <c:pt idx="0">
                  <c:v>Tapisserie/Sellerie</c:v>
                </c:pt>
              </c:strCache>
            </c:strRef>
          </c:tx>
          <c:spPr>
            <a:solidFill>
              <a:schemeClr val="accent3"/>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c:v>0.23</c:v>
                </c:pt>
                <c:pt idx="1">
                  <c:v>0.24</c:v>
                </c:pt>
                <c:pt idx="2">
                  <c:v>0.15</c:v>
                </c:pt>
                <c:pt idx="3">
                  <c:v>0.16</c:v>
                </c:pt>
                <c:pt idx="4" formatCode="0.0%">
                  <c:v>0.155</c:v>
                </c:pt>
              </c:numCache>
            </c:numRef>
          </c:val>
        </c:ser>
        <c:ser>
          <c:idx val="2"/>
          <c:order val="2"/>
          <c:tx>
            <c:strRef>
              <c:f>Feuil1!$D$1</c:f>
              <c:strCache>
                <c:ptCount val="1"/>
                <c:pt idx="0">
                  <c:v>Encadrement-Dorure</c:v>
                </c:pt>
              </c:strCache>
            </c:strRef>
          </c:tx>
          <c:spPr>
            <a:solidFill>
              <a:schemeClr val="accent1">
                <a:lumMod val="75000"/>
              </a:schemeClr>
            </a:solidFill>
            <a:ln>
              <a:noFill/>
            </a:ln>
            <a:effectLst/>
          </c:spPr>
          <c:invertIfNegative val="0"/>
          <c:dLbls>
            <c:dLbl>
              <c:idx val="0"/>
              <c:layout>
                <c:manualLayout>
                  <c:x val="5.761019310301629E-3"/>
                  <c:y val="-4.014109436633965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761019310301708E-3"/>
                  <c:y val="-4.379028476327961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7610193103016551E-3"/>
                  <c:y val="-4.014109436633964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7610193103016551E-3"/>
                  <c:y val="-4.014109436633965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805096551509334E-3"/>
                  <c:y val="-4.0141094366339641E-2"/>
                </c:manualLayout>
              </c:layout>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Feuil1!$D$2:$D$6</c:f>
              <c:numCache>
                <c:formatCode>0%</c:formatCode>
                <c:ptCount val="5"/>
                <c:pt idx="0">
                  <c:v>0.02</c:v>
                </c:pt>
                <c:pt idx="1">
                  <c:v>0.02</c:v>
                </c:pt>
                <c:pt idx="2">
                  <c:v>0.02</c:v>
                </c:pt>
                <c:pt idx="3">
                  <c:v>0.02</c:v>
                </c:pt>
                <c:pt idx="4">
                  <c:v>0.02</c:v>
                </c:pt>
              </c:numCache>
            </c:numRef>
          </c:val>
        </c:ser>
        <c:dLbls>
          <c:showLegendKey val="0"/>
          <c:showVal val="0"/>
          <c:showCatName val="0"/>
          <c:showSerName val="0"/>
          <c:showPercent val="0"/>
          <c:showBubbleSize val="0"/>
        </c:dLbls>
        <c:gapWidth val="60"/>
        <c:overlap val="100"/>
        <c:axId val="444582632"/>
        <c:axId val="444584984"/>
      </c:barChart>
      <c:catAx>
        <c:axId val="44458263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4584984"/>
        <c:crosses val="autoZero"/>
        <c:auto val="1"/>
        <c:lblAlgn val="ctr"/>
        <c:lblOffset val="100"/>
        <c:noMultiLvlLbl val="0"/>
      </c:catAx>
      <c:valAx>
        <c:axId val="444584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4582632"/>
        <c:crosses val="autoZero"/>
        <c:crossBetween val="between"/>
        <c:majorUnit val="0.2"/>
      </c:valAx>
      <c:spPr>
        <a:noFill/>
        <a:ln w="25400">
          <a:noFill/>
        </a:ln>
        <a:effectLst/>
      </c:spPr>
    </c:plotArea>
    <c:legend>
      <c:legendPos val="b"/>
      <c:layout>
        <c:manualLayout>
          <c:xMode val="edge"/>
          <c:yMode val="edge"/>
          <c:x val="3.1125381100499849E-3"/>
          <c:y val="0.88525307545247578"/>
          <c:w val="0.99502669801507937"/>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 l’effectif </a:t>
            </a:r>
            <a:r>
              <a:rPr lang="fr-FR" sz="1300" b="1" baseline="0" noProof="0" dirty="0" smtClean="0">
                <a:solidFill>
                  <a:srgbClr val="2B6384"/>
                </a:solidFill>
              </a:rPr>
              <a:t>salarié* </a:t>
            </a:r>
          </a:p>
          <a:p>
            <a:pPr>
              <a:defRPr/>
            </a:pPr>
            <a:r>
              <a:rPr lang="fr-FR" sz="1300" b="1" baseline="0" noProof="0" dirty="0" smtClean="0">
                <a:solidFill>
                  <a:srgbClr val="2B6384"/>
                </a:solidFill>
              </a:rPr>
              <a:t>selon l’activité</a:t>
            </a:r>
            <a:endParaRPr lang="fr-FR" sz="1300" b="1" baseline="0" dirty="0" smtClean="0">
              <a:solidFill>
                <a:srgbClr val="2B6384"/>
              </a:solidFill>
            </a:endParaRPr>
          </a:p>
        </c:rich>
      </c:tx>
      <c:layout>
        <c:manualLayout>
          <c:xMode val="edge"/>
          <c:yMode val="edge"/>
          <c:x val="0.21416307252220673"/>
          <c:y val="1.047725692763927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8109302553905252"/>
          <c:y val="0.31005915662756622"/>
          <c:w val="0.53704907257475332"/>
          <c:h val="0.64080580830524736"/>
        </c:manualLayout>
      </c:layout>
      <c:doughnutChart>
        <c:varyColors val="1"/>
        <c:ser>
          <c:idx val="0"/>
          <c:order val="0"/>
          <c:tx>
            <c:strRef>
              <c:f>Feuil1!$B$1</c:f>
              <c:strCache>
                <c:ptCount val="1"/>
                <c:pt idx="0">
                  <c:v>Répartition des salariés selon l'activité</c:v>
                </c:pt>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1">
                  <a:lumMod val="75000"/>
                </a:schemeClr>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2.5526607270519811E-3"/>
                  <c:y val="-3.4924189758796954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3.2262675420896081E-4"/>
                  <c:y val="-2.258181630612471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3.2196343767530007E-2"/>
                  <c:y val="-0.199067881625146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50000"/>
                      <a:lumOff val="50000"/>
                    </a:schemeClr>
                  </a:solidFill>
                  <a:round/>
                </a:ln>
                <a:effectLst/>
              </c:spPr>
            </c:leaderLines>
            <c:extLst>
              <c:ext xmlns:c15="http://schemas.microsoft.com/office/drawing/2012/chart" uri="{CE6537A1-D6FC-4f65-9D91-7224C49458BB}"/>
            </c:extLst>
          </c:dLbls>
          <c:cat>
            <c:strRef>
              <c:f>Feuil1!$A$2:$A$4</c:f>
              <c:strCache>
                <c:ptCount val="3"/>
                <c:pt idx="0">
                  <c:v>Ebénisterie</c:v>
                </c:pt>
                <c:pt idx="1">
                  <c:v>Tapisserie/Sellerie</c:v>
                </c:pt>
                <c:pt idx="2">
                  <c:v>Encadrement-dorure</c:v>
                </c:pt>
              </c:strCache>
            </c:strRef>
          </c:cat>
          <c:val>
            <c:numRef>
              <c:f>Feuil1!$B$2:$B$4</c:f>
              <c:numCache>
                <c:formatCode>0.0%</c:formatCode>
                <c:ptCount val="3"/>
                <c:pt idx="0">
                  <c:v>0.82499999999999996</c:v>
                </c:pt>
                <c:pt idx="1">
                  <c:v>0.155</c:v>
                </c:pt>
                <c:pt idx="2" formatCode="0%">
                  <c:v>0.02</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 l’effectif </a:t>
            </a:r>
            <a:r>
              <a:rPr lang="fr-FR" sz="1300" b="1" baseline="0" noProof="0" dirty="0" smtClean="0">
                <a:solidFill>
                  <a:srgbClr val="2B6384"/>
                </a:solidFill>
              </a:rPr>
              <a:t>salarié </a:t>
            </a:r>
          </a:p>
          <a:p>
            <a:pPr>
              <a:defRPr/>
            </a:pPr>
            <a:r>
              <a:rPr lang="fr-FR" sz="1300" b="1" baseline="0" noProof="0" dirty="0" smtClean="0">
                <a:solidFill>
                  <a:srgbClr val="2B6384"/>
                </a:solidFill>
              </a:rPr>
              <a:t>selon le poste</a:t>
            </a:r>
            <a:endParaRPr lang="fr-FR" sz="1300" b="1" baseline="0" dirty="0" smtClean="0">
              <a:solidFill>
                <a:srgbClr val="2B6384"/>
              </a:solidFill>
            </a:endParaRPr>
          </a:p>
        </c:rich>
      </c:tx>
      <c:layout>
        <c:manualLayout>
          <c:xMode val="edge"/>
          <c:yMode val="edge"/>
          <c:x val="0.25806717765974757"/>
          <c:y val="2.444693283115831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7768205684164238"/>
          <c:y val="0.27164254789288894"/>
          <c:w val="0.53704907257475332"/>
          <c:h val="0.64080580830524736"/>
        </c:manualLayout>
      </c:layout>
      <c:doughnutChart>
        <c:varyColors val="1"/>
        <c:ser>
          <c:idx val="0"/>
          <c:order val="0"/>
          <c:tx>
            <c:strRef>
              <c:f>Feuil1!$B$1</c:f>
              <c:strCache>
                <c:ptCount val="1"/>
                <c:pt idx="0">
                  <c:v>Répartition des salariés selon le poste</c:v>
                </c:pt>
              </c:strCache>
            </c:strRef>
          </c:tx>
          <c:dPt>
            <c:idx val="0"/>
            <c:bubble3D val="0"/>
            <c:spPr>
              <a:solidFill>
                <a:schemeClr val="accent2">
                  <a:lumMod val="50000"/>
                </a:schemeClr>
              </a:solidFill>
              <a:ln>
                <a:noFill/>
              </a:ln>
              <a:effectLst/>
            </c:spPr>
          </c:dPt>
          <c:dPt>
            <c:idx val="1"/>
            <c:bubble3D val="0"/>
            <c:spPr>
              <a:solidFill>
                <a:schemeClr val="accent4">
                  <a:lumMod val="75000"/>
                </a:schemeClr>
              </a:solidFill>
              <a:ln>
                <a:noFill/>
              </a:ln>
              <a:effectLst/>
            </c:spPr>
          </c:dPt>
          <c:dPt>
            <c:idx val="2"/>
            <c:bubble3D val="0"/>
            <c:spPr>
              <a:solidFill>
                <a:schemeClr val="tx2"/>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2.5526607270519811E-3"/>
                  <c:y val="-3.492418975879695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2262675420896081E-4"/>
                  <c:y val="-2.258181630612471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8538806850054999E-3"/>
                  <c:y val="-1.047725692763927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extLst>
          </c:dLbls>
          <c:cat>
            <c:strRef>
              <c:f>Feuil1!$A$2:$A$3</c:f>
              <c:strCache>
                <c:ptCount val="2"/>
                <c:pt idx="0">
                  <c:v>Salariés hors apprentis</c:v>
                </c:pt>
                <c:pt idx="1">
                  <c:v>Apprentis &amp; contrats prof.</c:v>
                </c:pt>
              </c:strCache>
            </c:strRef>
          </c:cat>
          <c:val>
            <c:numRef>
              <c:f>Feuil1!$B$2:$B$3</c:f>
              <c:numCache>
                <c:formatCode>0%</c:formatCode>
                <c:ptCount val="2"/>
                <c:pt idx="0">
                  <c:v>0.89</c:v>
                </c:pt>
                <c:pt idx="1">
                  <c:v>0.11</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Chiffre d’affaires </a:t>
            </a:r>
            <a:r>
              <a:rPr lang="fr-FR" sz="1300" b="1" noProof="0" dirty="0" smtClean="0">
                <a:solidFill>
                  <a:srgbClr val="2B6384"/>
                </a:solidFill>
              </a:rPr>
              <a:t>du</a:t>
            </a:r>
            <a:r>
              <a:rPr lang="fr-FR" sz="1300" b="1" baseline="0" noProof="0" dirty="0" smtClean="0">
                <a:solidFill>
                  <a:srgbClr val="2B6384"/>
                </a:solidFill>
              </a:rPr>
              <a:t> secteur</a:t>
            </a:r>
            <a:endParaRPr lang="fr-FR" sz="1300" b="1" baseline="0" noProof="0" dirty="0" smtClean="0">
              <a:solidFill>
                <a:srgbClr val="2B6384"/>
              </a:solidFill>
            </a:endParaRPr>
          </a:p>
          <a:p>
            <a:pPr>
              <a:defRPr/>
            </a:pPr>
            <a:r>
              <a:rPr lang="fr-FR" sz="1200" b="0" baseline="0" noProof="0" dirty="0" smtClean="0">
                <a:solidFill>
                  <a:srgbClr val="2B6384"/>
                </a:solidFill>
              </a:rPr>
              <a:t>(en Md€)</a:t>
            </a:r>
            <a:endParaRPr lang="fr-FR" sz="1200" b="0" noProof="0" dirty="0">
              <a:solidFill>
                <a:srgbClr val="2B6384"/>
              </a:solidFill>
            </a:endParaRPr>
          </a:p>
        </c:rich>
      </c:tx>
      <c:layout>
        <c:manualLayout>
          <c:xMode val="edge"/>
          <c:yMode val="edge"/>
          <c:x val="0.22694855917432347"/>
          <c:y val="1.837180128133911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1603051049883348"/>
          <c:w val="0.9685473072512939"/>
          <c:h val="0.76048378883827739"/>
        </c:manualLayout>
      </c:layout>
      <c:barChart>
        <c:barDir val="col"/>
        <c:grouping val="clustered"/>
        <c:varyColors val="0"/>
        <c:ser>
          <c:idx val="0"/>
          <c:order val="0"/>
          <c:tx>
            <c:strRef>
              <c:f>Feuil1!$B$1</c:f>
              <c:strCache>
                <c:ptCount val="1"/>
                <c:pt idx="0">
                  <c:v>Chiffre d'affaires</c:v>
                </c:pt>
              </c:strCache>
            </c:strRef>
          </c:tx>
          <c:spPr>
            <a:solidFill>
              <a:schemeClr val="accent3">
                <a:lumMod val="50000"/>
              </a:schemeClr>
            </a:solidFill>
            <a:ln>
              <a:noFill/>
            </a:ln>
            <a:effectLst/>
          </c:spPr>
          <c:invertIfNegative val="0"/>
          <c:dLbls>
            <c:dLbl>
              <c:idx val="0"/>
              <c:layout/>
              <c:tx>
                <c:rich>
                  <a:bodyPr/>
                  <a:lstStyle/>
                  <a:p>
                    <a:fld id="{40112324-0AB7-4009-AECA-83CDE20F6313}" type="VALUE">
                      <a:rPr lang="en-US" smtClean="0"/>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General</c:formatCode>
                <c:ptCount val="5"/>
                <c:pt idx="0">
                  <c:v>5.65</c:v>
                </c:pt>
                <c:pt idx="1">
                  <c:v>5.25</c:v>
                </c:pt>
                <c:pt idx="2">
                  <c:v>4.2</c:v>
                </c:pt>
                <c:pt idx="3">
                  <c:v>4.05</c:v>
                </c:pt>
                <c:pt idx="4">
                  <c:v>4.1500000000000004</c:v>
                </c:pt>
              </c:numCache>
            </c:numRef>
          </c:val>
        </c:ser>
        <c:dLbls>
          <c:showLegendKey val="0"/>
          <c:showVal val="0"/>
          <c:showCatName val="0"/>
          <c:showSerName val="0"/>
          <c:showPercent val="0"/>
          <c:showBubbleSize val="0"/>
        </c:dLbls>
        <c:gapWidth val="30"/>
        <c:overlap val="-27"/>
        <c:axId val="431828928"/>
        <c:axId val="431830496"/>
      </c:barChart>
      <c:catAx>
        <c:axId val="4318289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1830496"/>
        <c:crosses val="autoZero"/>
        <c:auto val="1"/>
        <c:lblAlgn val="ctr"/>
        <c:lblOffset val="100"/>
        <c:noMultiLvlLbl val="0"/>
      </c:catAx>
      <c:valAx>
        <c:axId val="431830496"/>
        <c:scaling>
          <c:orientation val="minMax"/>
          <c:max val="6"/>
          <c:min val="0"/>
        </c:scaling>
        <c:delete val="1"/>
        <c:axPos val="l"/>
        <c:numFmt formatCode="General" sourceLinked="1"/>
        <c:majorTickMark val="out"/>
        <c:minorTickMark val="none"/>
        <c:tickLblPos val="nextTo"/>
        <c:crossAx val="4318289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2000-2021</a:t>
            </a:r>
            <a:endParaRPr lang="fr-FR" sz="1300" b="1" baseline="0" dirty="0" smtClean="0">
              <a:solidFill>
                <a:srgbClr val="2B6384"/>
              </a:solidFill>
            </a:endParaRPr>
          </a:p>
        </c:rich>
      </c:tx>
      <c:layout>
        <c:manualLayout>
          <c:xMode val="edge"/>
          <c:yMode val="edge"/>
          <c:x val="0.35125095306289644"/>
          <c:y val="1.2163399469024514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455342801062023"/>
          <c:y val="0.19327175492152229"/>
          <c:w val="0.9325853183480115"/>
          <c:h val="0.52851840176084142"/>
        </c:manualLayout>
      </c:layout>
      <c:barChart>
        <c:barDir val="col"/>
        <c:grouping val="percentStacked"/>
        <c:varyColors val="0"/>
        <c:ser>
          <c:idx val="0"/>
          <c:order val="0"/>
          <c:tx>
            <c:strRef>
              <c:f>Feuil1!$B$1</c:f>
              <c:strCache>
                <c:ptCount val="1"/>
                <c:pt idx="0">
                  <c:v>Salariés hors apprentis</c:v>
                </c:pt>
              </c:strCache>
            </c:strRef>
          </c:tx>
          <c:spPr>
            <a:solidFill>
              <a:schemeClr val="accent2">
                <a:lumMod val="50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0.85</c:v>
                </c:pt>
                <c:pt idx="1">
                  <c:v>0.83</c:v>
                </c:pt>
                <c:pt idx="2">
                  <c:v>0.93</c:v>
                </c:pt>
                <c:pt idx="3">
                  <c:v>0.89</c:v>
                </c:pt>
                <c:pt idx="4">
                  <c:v>0.89</c:v>
                </c:pt>
              </c:numCache>
            </c:numRef>
          </c:val>
        </c:ser>
        <c:ser>
          <c:idx val="1"/>
          <c:order val="1"/>
          <c:tx>
            <c:strRef>
              <c:f>Feuil1!$C$1</c:f>
              <c:strCache>
                <c:ptCount val="1"/>
                <c:pt idx="0">
                  <c:v>Apprentis &amp; contrats prof.</c:v>
                </c:pt>
              </c:strCache>
            </c:strRef>
          </c:tx>
          <c:spPr>
            <a:solidFill>
              <a:schemeClr val="accent4">
                <a:lumMod val="75000"/>
              </a:schemeClr>
            </a:solidFill>
            <a:ln>
              <a:noFill/>
            </a:ln>
            <a:effectLst/>
          </c:spPr>
          <c:invertIfNegative val="0"/>
          <c:dLbls>
            <c:dLbl>
              <c:idx val="2"/>
              <c:layout>
                <c:manualLayout>
                  <c:x val="0"/>
                  <c:y val="1.9643848739348484E-2"/>
                </c:manualLayout>
              </c:layout>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6.3040067208867803E-2"/>
                      <c:h val="0.11046535908756475"/>
                    </c:manualLayout>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c:v>0.15</c:v>
                </c:pt>
                <c:pt idx="1">
                  <c:v>0.17</c:v>
                </c:pt>
                <c:pt idx="2">
                  <c:v>7.0000000000000007E-2</c:v>
                </c:pt>
                <c:pt idx="3">
                  <c:v>0.11</c:v>
                </c:pt>
                <c:pt idx="4">
                  <c:v>0.11</c:v>
                </c:pt>
              </c:numCache>
            </c:numRef>
          </c:val>
        </c:ser>
        <c:dLbls>
          <c:showLegendKey val="0"/>
          <c:showVal val="0"/>
          <c:showCatName val="0"/>
          <c:showSerName val="0"/>
          <c:showPercent val="0"/>
          <c:showBubbleSize val="0"/>
        </c:dLbls>
        <c:gapWidth val="60"/>
        <c:overlap val="100"/>
        <c:axId val="444587336"/>
        <c:axId val="444584592"/>
      </c:barChart>
      <c:catAx>
        <c:axId val="444587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4584592"/>
        <c:crosses val="autoZero"/>
        <c:auto val="1"/>
        <c:lblAlgn val="ctr"/>
        <c:lblOffset val="100"/>
        <c:noMultiLvlLbl val="0"/>
      </c:catAx>
      <c:valAx>
        <c:axId val="44458459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4587336"/>
        <c:crosses val="autoZero"/>
        <c:crossBetween val="between"/>
        <c:majorUnit val="0.2"/>
      </c:valAx>
      <c:spPr>
        <a:noFill/>
        <a:ln>
          <a:noFill/>
        </a:ln>
        <a:effectLst/>
      </c:spPr>
    </c:plotArea>
    <c:legend>
      <c:legendPos val="b"/>
      <c:layout>
        <c:manualLayout>
          <c:xMode val="edge"/>
          <c:yMode val="edge"/>
          <c:x val="3.1125381100499849E-3"/>
          <c:y val="0.88525307545247578"/>
          <c:w val="0.99502669801507937"/>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Détail de la répartition selon l’activité</a:t>
            </a:r>
            <a:endParaRPr lang="fr-FR" sz="1300" b="1" baseline="0" dirty="0" smtClean="0">
              <a:solidFill>
                <a:srgbClr val="2B6384"/>
              </a:solidFill>
            </a:endParaRPr>
          </a:p>
        </c:rich>
      </c:tx>
      <c:layout>
        <c:manualLayout>
          <c:xMode val="edge"/>
          <c:yMode val="edge"/>
          <c:x val="0.24467207779099839"/>
          <c:y val="0"/>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455342801062023"/>
          <c:y val="0.15669904282589781"/>
          <c:w val="0.9325853183480115"/>
          <c:h val="0.49804106398327069"/>
        </c:manualLayout>
      </c:layout>
      <c:barChart>
        <c:barDir val="col"/>
        <c:grouping val="percentStacked"/>
        <c:varyColors val="0"/>
        <c:ser>
          <c:idx val="0"/>
          <c:order val="0"/>
          <c:tx>
            <c:strRef>
              <c:f>Feuil1!$B$1</c:f>
              <c:strCache>
                <c:ptCount val="1"/>
                <c:pt idx="0">
                  <c:v>Salariés hors apprentis</c:v>
                </c:pt>
              </c:strCache>
            </c:strRef>
          </c:tx>
          <c:spPr>
            <a:solidFill>
              <a:schemeClr val="accent2">
                <a:lumMod val="50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Ebénisterie</c:v>
                </c:pt>
                <c:pt idx="1">
                  <c:v>Tapisserie/
Sellerie</c:v>
                </c:pt>
                <c:pt idx="2">
                  <c:v>Encadrement-
Dorure</c:v>
                </c:pt>
                <c:pt idx="3">
                  <c:v>Ensemble</c:v>
                </c:pt>
              </c:strCache>
            </c:strRef>
          </c:cat>
          <c:val>
            <c:numRef>
              <c:f>Feuil1!$B$2:$B$5</c:f>
              <c:numCache>
                <c:formatCode>0.0%</c:formatCode>
                <c:ptCount val="4"/>
                <c:pt idx="0" formatCode="0%">
                  <c:v>0.89</c:v>
                </c:pt>
                <c:pt idx="1">
                  <c:v>0.89500000000000002</c:v>
                </c:pt>
                <c:pt idx="2" formatCode="0%">
                  <c:v>0.98</c:v>
                </c:pt>
                <c:pt idx="3" formatCode="0%">
                  <c:v>0.89</c:v>
                </c:pt>
              </c:numCache>
            </c:numRef>
          </c:val>
        </c:ser>
        <c:ser>
          <c:idx val="1"/>
          <c:order val="1"/>
          <c:tx>
            <c:strRef>
              <c:f>Feuil1!$C$1</c:f>
              <c:strCache>
                <c:ptCount val="1"/>
                <c:pt idx="0">
                  <c:v>Apprentis &amp; contrats prof.</c:v>
                </c:pt>
              </c:strCache>
            </c:strRef>
          </c:tx>
          <c:spPr>
            <a:solidFill>
              <a:schemeClr val="accent4">
                <a:lumMod val="75000"/>
              </a:schemeClr>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Ebénisterie</c:v>
                </c:pt>
                <c:pt idx="1">
                  <c:v>Tapisserie/
Sellerie</c:v>
                </c:pt>
                <c:pt idx="2">
                  <c:v>Encadrement-
Dorure</c:v>
                </c:pt>
                <c:pt idx="3">
                  <c:v>Ensemble</c:v>
                </c:pt>
              </c:strCache>
            </c:strRef>
          </c:cat>
          <c:val>
            <c:numRef>
              <c:f>Feuil1!$C$2:$C$5</c:f>
              <c:numCache>
                <c:formatCode>0.0%</c:formatCode>
                <c:ptCount val="4"/>
                <c:pt idx="0" formatCode="0%">
                  <c:v>0.11</c:v>
                </c:pt>
                <c:pt idx="1">
                  <c:v>0.105</c:v>
                </c:pt>
                <c:pt idx="2" formatCode="0%">
                  <c:v>0.02</c:v>
                </c:pt>
                <c:pt idx="3" formatCode="0%">
                  <c:v>0.11</c:v>
                </c:pt>
              </c:numCache>
            </c:numRef>
          </c:val>
        </c:ser>
        <c:dLbls>
          <c:showLegendKey val="0"/>
          <c:showVal val="0"/>
          <c:showCatName val="0"/>
          <c:showSerName val="0"/>
          <c:showPercent val="0"/>
          <c:showBubbleSize val="0"/>
        </c:dLbls>
        <c:gapWidth val="80"/>
        <c:overlap val="100"/>
        <c:axId val="444579888"/>
        <c:axId val="444580280"/>
      </c:barChart>
      <c:catAx>
        <c:axId val="444579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4580280"/>
        <c:crosses val="autoZero"/>
        <c:auto val="1"/>
        <c:lblAlgn val="ctr"/>
        <c:lblOffset val="100"/>
        <c:noMultiLvlLbl val="0"/>
      </c:catAx>
      <c:valAx>
        <c:axId val="44458028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4579888"/>
        <c:crosses val="autoZero"/>
        <c:crossBetween val="between"/>
        <c:majorUnit val="0.2"/>
      </c:valAx>
      <c:spPr>
        <a:noFill/>
        <a:ln>
          <a:noFill/>
        </a:ln>
        <a:effectLst/>
      </c:spPr>
    </c:plotArea>
    <c:legend>
      <c:legendPos val="b"/>
      <c:layout>
        <c:manualLayout>
          <c:xMode val="edge"/>
          <c:yMode val="edge"/>
          <c:x val="3.1125381100499849E-3"/>
          <c:y val="0.88525307545247578"/>
          <c:w val="0.99502669801507937"/>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Proportion de chefs</a:t>
            </a:r>
            <a:r>
              <a:rPr lang="fr-FR" sz="1300" b="1" baseline="0" noProof="0" dirty="0" smtClean="0">
                <a:solidFill>
                  <a:srgbClr val="2B6384"/>
                </a:solidFill>
              </a:rPr>
              <a:t> d’entreprise diplômés</a:t>
            </a:r>
            <a:endParaRPr lang="fr-FR" sz="1300" b="0" noProof="0" dirty="0">
              <a:solidFill>
                <a:srgbClr val="2B6384"/>
              </a:solidFill>
            </a:endParaRPr>
          </a:p>
        </c:rich>
      </c:tx>
      <c:layout>
        <c:manualLayout>
          <c:xMode val="edge"/>
          <c:yMode val="edge"/>
          <c:x val="0.3588670816160444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0621573962231146"/>
          <c:w val="0.9685473072512939"/>
          <c:h val="0.70319787163128444"/>
        </c:manualLayout>
      </c:layout>
      <c:barChart>
        <c:barDir val="col"/>
        <c:grouping val="clustered"/>
        <c:varyColors val="0"/>
        <c:ser>
          <c:idx val="0"/>
          <c:order val="0"/>
          <c:tx>
            <c:strRef>
              <c:f>Feuil1!$B$1</c:f>
              <c:strCache>
                <c:ptCount val="1"/>
                <c:pt idx="0">
                  <c:v>% de chefs d'entreprise diplômés</c:v>
                </c:pt>
              </c:strCache>
            </c:strRef>
          </c:tx>
          <c:spPr>
            <a:solidFill>
              <a:schemeClr val="bg2">
                <a:lumMod val="60000"/>
                <a:lumOff val="40000"/>
              </a:schemeClr>
            </a:solidFill>
            <a:ln>
              <a:noFill/>
            </a:ln>
            <a:effectLst/>
          </c:spPr>
          <c:invertIfNegative val="0"/>
          <c:dLbls>
            <c:dLbl>
              <c:idx val="5"/>
              <c:layout>
                <c:manualLayout>
                  <c:x val="1.4312378133481071E-3"/>
                  <c:y val="1.757990246946556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0"/>
                  <c:y val="1.63971142686273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1.431237813348212E-3"/>
                  <c:y val="1.715944091318458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2.8677450880922892E-3"/>
                  <c:y val="0.15800519800400428"/>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Autodidacte</c:v>
                </c:pt>
                <c:pt idx="1">
                  <c:v>CAP</c:v>
                </c:pt>
                <c:pt idx="2">
                  <c:v>BEP</c:v>
                </c:pt>
                <c:pt idx="3">
                  <c:v>BP, BAC professionnel</c:v>
                </c:pt>
                <c:pt idx="4">
                  <c:v>Brevet de maîtrise</c:v>
                </c:pt>
                <c:pt idx="5">
                  <c:v>BAC général</c:v>
                </c:pt>
                <c:pt idx="6">
                  <c:v>BMA/DMA</c:v>
                </c:pt>
                <c:pt idx="7">
                  <c:v>BTS</c:v>
                </c:pt>
                <c:pt idx="8">
                  <c:v>Autres niveaux supérieurs*</c:v>
                </c:pt>
              </c:strCache>
            </c:strRef>
          </c:cat>
          <c:val>
            <c:numRef>
              <c:f>Feuil1!$B$2:$B$10</c:f>
              <c:numCache>
                <c:formatCode>0%</c:formatCode>
                <c:ptCount val="9"/>
                <c:pt idx="0">
                  <c:v>0.1</c:v>
                </c:pt>
                <c:pt idx="1">
                  <c:v>0.39</c:v>
                </c:pt>
                <c:pt idx="2">
                  <c:v>0.08</c:v>
                </c:pt>
                <c:pt idx="3">
                  <c:v>0.14000000000000001</c:v>
                </c:pt>
                <c:pt idx="4">
                  <c:v>0.08</c:v>
                </c:pt>
                <c:pt idx="5">
                  <c:v>0.01</c:v>
                </c:pt>
                <c:pt idx="6">
                  <c:v>0.02</c:v>
                </c:pt>
                <c:pt idx="7">
                  <c:v>0.03</c:v>
                </c:pt>
                <c:pt idx="8">
                  <c:v>0.15</c:v>
                </c:pt>
              </c:numCache>
            </c:numRef>
          </c:val>
        </c:ser>
        <c:dLbls>
          <c:showLegendKey val="0"/>
          <c:showVal val="0"/>
          <c:showCatName val="0"/>
          <c:showSerName val="0"/>
          <c:showPercent val="0"/>
          <c:showBubbleSize val="0"/>
        </c:dLbls>
        <c:gapWidth val="30"/>
        <c:overlap val="-27"/>
        <c:axId val="445403792"/>
        <c:axId val="445401832"/>
      </c:barChart>
      <c:catAx>
        <c:axId val="4454037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5401832"/>
        <c:crosses val="autoZero"/>
        <c:auto val="1"/>
        <c:lblAlgn val="ctr"/>
        <c:lblOffset val="100"/>
        <c:noMultiLvlLbl val="0"/>
      </c:catAx>
      <c:valAx>
        <c:axId val="445401832"/>
        <c:scaling>
          <c:orientation val="minMax"/>
          <c:max val="0.4"/>
          <c:min val="0"/>
        </c:scaling>
        <c:delete val="1"/>
        <c:axPos val="l"/>
        <c:numFmt formatCode="0%" sourceLinked="1"/>
        <c:majorTickMark val="out"/>
        <c:minorTickMark val="none"/>
        <c:tickLblPos val="nextTo"/>
        <c:crossAx val="44540379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La fonction antérieure</a:t>
            </a:r>
            <a:r>
              <a:rPr lang="fr-FR" sz="1300" b="1" baseline="0" noProof="0" dirty="0" smtClean="0">
                <a:solidFill>
                  <a:srgbClr val="2B6384"/>
                </a:solidFill>
              </a:rPr>
              <a:t> du chef d’entreprise</a:t>
            </a:r>
            <a:endParaRPr lang="fr-FR" sz="1300" b="1" baseline="0" dirty="0" smtClean="0">
              <a:solidFill>
                <a:srgbClr val="2B6384"/>
              </a:solidFill>
            </a:endParaRPr>
          </a:p>
        </c:rich>
      </c:tx>
      <c:layout>
        <c:manualLayout>
          <c:xMode val="edge"/>
          <c:yMode val="edge"/>
          <c:x val="0.2494744507554715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319054412250559"/>
          <c:y val="0.19254091774515208"/>
          <c:w val="0.2859209427442076"/>
          <c:h val="0.79636423537547441"/>
        </c:manualLayout>
      </c:layout>
      <c:doughnutChart>
        <c:varyColors val="1"/>
        <c:ser>
          <c:idx val="0"/>
          <c:order val="0"/>
          <c:tx>
            <c:strRef>
              <c:f>Feuil1!$B$1</c:f>
              <c:strCache>
                <c:ptCount val="1"/>
                <c:pt idx="0">
                  <c:v>Fonction antérieure du chef d'entreprise</c:v>
                </c:pt>
              </c:strCache>
            </c:strRef>
          </c:tx>
          <c:dPt>
            <c:idx val="0"/>
            <c:bubble3D val="0"/>
            <c:spPr>
              <a:solidFill>
                <a:schemeClr val="accent2"/>
              </a:solidFill>
              <a:ln>
                <a:noFill/>
              </a:ln>
              <a:effectLst/>
            </c:spPr>
          </c:dPt>
          <c:dPt>
            <c:idx val="1"/>
            <c:bubble3D val="0"/>
            <c:spPr>
              <a:solidFill>
                <a:schemeClr val="accent3">
                  <a:lumMod val="50000"/>
                </a:schemeClr>
              </a:solidFill>
              <a:ln>
                <a:noFill/>
              </a:ln>
              <a:effectLst/>
            </c:spPr>
          </c:dPt>
          <c:dPt>
            <c:idx val="2"/>
            <c:bubble3D val="0"/>
            <c:spPr>
              <a:solidFill>
                <a:schemeClr val="accent5"/>
              </a:solidFill>
              <a:ln>
                <a:noFill/>
              </a:ln>
              <a:effectLst/>
            </c:spPr>
          </c:dPt>
          <c:dPt>
            <c:idx val="3"/>
            <c:bubble3D val="0"/>
            <c:spPr>
              <a:solidFill>
                <a:schemeClr val="tx2">
                  <a:lumMod val="60000"/>
                  <a:lumOff val="40000"/>
                </a:schemeClr>
              </a:solidFill>
              <a:ln>
                <a:noFill/>
              </a:ln>
              <a:effectLst/>
            </c:spPr>
          </c:dPt>
          <c:dPt>
            <c:idx val="4"/>
            <c:bubble3D val="0"/>
            <c:spPr>
              <a:solidFill>
                <a:schemeClr val="tx2"/>
              </a:solidFill>
              <a:ln>
                <a:noFill/>
              </a:ln>
              <a:effectLst/>
            </c:spPr>
          </c:dPt>
          <c:dPt>
            <c:idx val="5"/>
            <c:bubble3D val="0"/>
            <c:spPr>
              <a:solidFill>
                <a:schemeClr val="accent2">
                  <a:lumMod val="50000"/>
                </a:schemeClr>
              </a:solidFill>
              <a:ln>
                <a:noFill/>
              </a:ln>
              <a:effectLst/>
            </c:spPr>
          </c:dPt>
          <c:dPt>
            <c:idx val="6"/>
            <c:bubble3D val="0"/>
            <c:spPr>
              <a:solidFill>
                <a:schemeClr val="tx1">
                  <a:lumMod val="50000"/>
                  <a:lumOff val="50000"/>
                </a:schemeClr>
              </a:solidFill>
              <a:ln>
                <a:noFill/>
              </a:ln>
              <a:effectLst/>
            </c:spPr>
          </c:dPt>
          <c:dPt>
            <c:idx val="7"/>
            <c:bubble3D val="0"/>
            <c:spPr>
              <a:solidFill>
                <a:schemeClr val="accent3">
                  <a:lumMod val="80000"/>
                  <a:lumOff val="20000"/>
                </a:schemeClr>
              </a:solidFill>
              <a:ln>
                <a:noFill/>
              </a:ln>
              <a:effectLst/>
            </c:spPr>
          </c:dPt>
          <c:dLbls>
            <c:dLbl>
              <c:idx val="0"/>
              <c:layout>
                <c:manualLayout>
                  <c:x val="1.0336532239826756E-3"/>
                  <c:y val="-3.009764634311420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3.2262675420896081E-4"/>
                  <c:y val="-2.2581816306124717E-3"/>
                </c:manualLayout>
              </c:layout>
              <c:showLegendKey val="0"/>
              <c:showVal val="1"/>
              <c:showCatName val="0"/>
              <c:showSerName val="0"/>
              <c:showPercent val="0"/>
              <c:showBubbleSize val="0"/>
              <c:extLst>
                <c:ext xmlns:c15="http://schemas.microsoft.com/office/drawing/2012/chart" uri="{CE6537A1-D6FC-4f65-9D91-7224C49458BB}"/>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3"/>
              <c:layout>
                <c:manualLayout>
                  <c:x val="-7.3487205125356775E-3"/>
                  <c:y val="-2.581013159441241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6952583972151243E-2"/>
                  <c:y val="-8.396639543588567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5"/>
              <c:layout>
                <c:manualLayout>
                  <c:x val="-4.2255142947079952E-2"/>
                  <c:y val="-0.15055910096740574"/>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6"/>
              <c:layout>
                <c:manualLayout>
                  <c:x val="2.0822971133482856E-2"/>
                  <c:y val="-0.1491361552425175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extLst>
          </c:dLbls>
          <c:cat>
            <c:strRef>
              <c:f>Feuil1!$A$2:$A$8</c:f>
              <c:strCache>
                <c:ptCount val="7"/>
                <c:pt idx="0">
                  <c:v>Salarié dans une entreprise du secteur ameublement</c:v>
                </c:pt>
                <c:pt idx="1">
                  <c:v>Chef d'entreprise dans une autre société du secteur ameublement</c:v>
                </c:pt>
                <c:pt idx="2">
                  <c:v>Salarié dans un autre secteur que l'ameublement*</c:v>
                </c:pt>
                <c:pt idx="3">
                  <c:v>Chef d'entreprise dans un autre secteur que l'ameublement*</c:v>
                </c:pt>
                <c:pt idx="4">
                  <c:v>Système scolaire</c:v>
                </c:pt>
                <c:pt idx="5">
                  <c:v>Sans emploi</c:v>
                </c:pt>
                <c:pt idx="6">
                  <c:v>Autres**</c:v>
                </c:pt>
              </c:strCache>
            </c:strRef>
          </c:cat>
          <c:val>
            <c:numRef>
              <c:f>Feuil1!$B$2:$B$8</c:f>
              <c:numCache>
                <c:formatCode>0%</c:formatCode>
                <c:ptCount val="7"/>
                <c:pt idx="0">
                  <c:v>0.54</c:v>
                </c:pt>
                <c:pt idx="1">
                  <c:v>0.11</c:v>
                </c:pt>
                <c:pt idx="2">
                  <c:v>0.23</c:v>
                </c:pt>
                <c:pt idx="3">
                  <c:v>0.08</c:v>
                </c:pt>
                <c:pt idx="4">
                  <c:v>0.02</c:v>
                </c:pt>
                <c:pt idx="5" formatCode="0.0%">
                  <c:v>1.4999999999999999E-2</c:v>
                </c:pt>
                <c:pt idx="6" formatCode="0.0%">
                  <c:v>5.0000000000000001E-3</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6746844084314532"/>
          <c:y val="0.19159471484772114"/>
          <c:w val="0.52795840971373553"/>
          <c:h val="0.7449640605772595"/>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a:solidFill>
                  <a:srgbClr val="2B6384"/>
                </a:solidFill>
              </a:rPr>
              <a:t>Répartition </a:t>
            </a:r>
            <a:r>
              <a:rPr lang="fr-FR" sz="1300" b="1" noProof="0" dirty="0" smtClean="0">
                <a:solidFill>
                  <a:srgbClr val="2B6384"/>
                </a:solidFill>
              </a:rPr>
              <a:t>des chefs d’entreprise</a:t>
            </a:r>
            <a:r>
              <a:rPr lang="fr-FR" sz="1300" b="1" baseline="0" noProof="0" dirty="0" smtClean="0">
                <a:solidFill>
                  <a:srgbClr val="2B6384"/>
                </a:solidFill>
              </a:rPr>
              <a:t> selon </a:t>
            </a:r>
            <a:r>
              <a:rPr lang="fr-FR" sz="1300" b="1" baseline="0" noProof="0" dirty="0">
                <a:solidFill>
                  <a:srgbClr val="2B6384"/>
                </a:solidFill>
              </a:rPr>
              <a:t>leur âge</a:t>
            </a:r>
            <a:endParaRPr lang="fr-FR" sz="1300" b="1" noProof="0" dirty="0">
              <a:solidFill>
                <a:srgbClr val="2B6384"/>
              </a:solidFill>
            </a:endParaRPr>
          </a:p>
        </c:rich>
      </c:tx>
      <c:layout>
        <c:manualLayout>
          <c:xMode val="edge"/>
          <c:yMode val="edge"/>
          <c:x val="0.11749326332774687"/>
          <c:y val="2.338124046823080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3394788195161275"/>
          <c:w val="0.9685473072512939"/>
          <c:h val="0.8307511286624718"/>
        </c:manualLayout>
      </c:layout>
      <c:barChart>
        <c:barDir val="bar"/>
        <c:grouping val="clustered"/>
        <c:varyColors val="0"/>
        <c:ser>
          <c:idx val="0"/>
          <c:order val="0"/>
          <c:tx>
            <c:strRef>
              <c:f>Feuil1!$B$1</c:f>
              <c:strCache>
                <c:ptCount val="1"/>
                <c:pt idx="0">
                  <c:v>Répartition des chefs d'entreprise selon leur âge</c:v>
                </c:pt>
              </c:strCache>
            </c:strRef>
          </c:tx>
          <c:spPr>
            <a:solidFill>
              <a:schemeClr val="bg2">
                <a:lumMod val="50000"/>
              </a:schemeClr>
            </a:solidFill>
            <a:ln>
              <a:noFill/>
            </a:ln>
            <a:effectLst/>
          </c:spPr>
          <c:invertIfNegative val="0"/>
          <c:dLbls>
            <c:dLbl>
              <c:idx val="0"/>
              <c:layout>
                <c:manualLayout>
                  <c:x val="-9.3593215418564593E-3"/>
                  <c:y val="3.1562149660138772E-7"/>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r>
                      <a:rPr lang="en-US" sz="1400" b="0" dirty="0" smtClean="0">
                        <a:solidFill>
                          <a:schemeClr val="tx1"/>
                        </a:solidFill>
                      </a:rPr>
                      <a:t>&lt;0,5%</a:t>
                    </a:r>
                    <a:endParaRPr lang="en-US" sz="1400" b="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76B-491D-8A55-7B4C1D53CB8E}"/>
                </c:ext>
                <c:ext xmlns:c15="http://schemas.microsoft.com/office/drawing/2012/chart" uri="{CE6537A1-D6FC-4f65-9D91-7224C49458BB}">
                  <c15:layout>
                    <c:manualLayout>
                      <c:w val="0.12909699205135008"/>
                      <c:h val="8.0528615507367868E-2"/>
                    </c:manualLayout>
                  </c15:layout>
                </c:ext>
              </c:extLst>
            </c:dLbl>
            <c:dLbl>
              <c:idx val="1"/>
              <c:layout>
                <c:manualLayout>
                  <c:x val="-8.4597999212793432E-3"/>
                  <c:y val="2.0037230711739164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76B-491D-8A55-7B4C1D53CB8E}"/>
                </c:ext>
                <c:ext xmlns:c15="http://schemas.microsoft.com/office/drawing/2012/chart" uri="{CE6537A1-D6FC-4f65-9D91-7224C49458BB}">
                  <c15:layout>
                    <c:manualLayout>
                      <c:w val="0.10654873111906234"/>
                      <c:h val="0.11468012392562442"/>
                    </c:manualLayout>
                  </c15:layout>
                </c:ext>
              </c:extLst>
            </c:dLbl>
            <c:dLbl>
              <c:idx val="2"/>
              <c:layout>
                <c:manualLayout>
                  <c:x val="-0.13106523129092984"/>
                  <c:y val="-4.008077385341022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17823841140986574"/>
                  <c:y val="-6.0116426457665585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76B-491D-8A55-7B4C1D53CB8E}"/>
                </c:ext>
                <c:ext xmlns:c15="http://schemas.microsoft.com/office/drawing/2012/chart" uri="{CE6537A1-D6FC-4f65-9D91-7224C49458BB}">
                  <c15:layout>
                    <c:manualLayout>
                      <c:w val="8.5386096363354647E-2"/>
                      <c:h val="6.0486650473179748E-2"/>
                    </c:manualLayout>
                  </c15:layout>
                </c:ext>
              </c:extLst>
            </c:dLbl>
            <c:dLbl>
              <c:idx val="4"/>
              <c:layout>
                <c:manualLayout>
                  <c:x val="-0.24132046790708117"/>
                  <c:y val="-8.016470392178646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76B-491D-8A55-7B4C1D53CB8E}"/>
                </c:ext>
                <c:ext xmlns:c15="http://schemas.microsoft.com/office/drawing/2012/chart" uri="{CE6537A1-D6FC-4f65-9D91-7224C49458BB}">
                  <c15:layout>
                    <c:manualLayout>
                      <c:w val="0.15773808993746871"/>
                      <c:h val="8.052861550736786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Feuil1!$A$2:$A$10</c:f>
              <c:strCache>
                <c:ptCount val="9"/>
                <c:pt idx="0">
                  <c:v>25 ans et moins</c:v>
                </c:pt>
                <c:pt idx="1">
                  <c:v>26 à 30 ans</c:v>
                </c:pt>
                <c:pt idx="2">
                  <c:v>31 à 35 ans</c:v>
                </c:pt>
                <c:pt idx="3">
                  <c:v>36 à 40 ans</c:v>
                </c:pt>
                <c:pt idx="4">
                  <c:v>41 à 45 ans</c:v>
                </c:pt>
                <c:pt idx="5">
                  <c:v>46 à 50 ans</c:v>
                </c:pt>
                <c:pt idx="6">
                  <c:v>51 à 55 ans</c:v>
                </c:pt>
                <c:pt idx="7">
                  <c:v>56 à 60 ans</c:v>
                </c:pt>
                <c:pt idx="8">
                  <c:v>61 ans et plus</c:v>
                </c:pt>
              </c:strCache>
            </c:strRef>
          </c:cat>
          <c:val>
            <c:numRef>
              <c:f>Feuil1!$B$2:$B$10</c:f>
              <c:numCache>
                <c:formatCode>0.0%</c:formatCode>
                <c:ptCount val="9"/>
                <c:pt idx="0" formatCode="0%">
                  <c:v>3.0000000000000001E-3</c:v>
                </c:pt>
                <c:pt idx="1">
                  <c:v>5.0000000000000001E-3</c:v>
                </c:pt>
                <c:pt idx="2" formatCode="0%">
                  <c:v>7.0000000000000007E-2</c:v>
                </c:pt>
                <c:pt idx="3" formatCode="0%">
                  <c:v>0.11</c:v>
                </c:pt>
                <c:pt idx="4">
                  <c:v>0.105</c:v>
                </c:pt>
                <c:pt idx="5" formatCode="0%">
                  <c:v>0.12</c:v>
                </c:pt>
                <c:pt idx="6" formatCode="0%">
                  <c:v>0.16</c:v>
                </c:pt>
                <c:pt idx="7" formatCode="0%">
                  <c:v>0.27</c:v>
                </c:pt>
                <c:pt idx="8" formatCode="0%">
                  <c:v>0.16</c:v>
                </c:pt>
              </c:numCache>
            </c:numRef>
          </c:val>
          <c:extLst xmlns:c16r2="http://schemas.microsoft.com/office/drawing/2015/06/chart">
            <c:ext xmlns:c16="http://schemas.microsoft.com/office/drawing/2014/chart" uri="{C3380CC4-5D6E-409C-BE32-E72D297353CC}">
              <c16:uniqueId val="{00000006-E76B-491D-8A55-7B4C1D53CB8E}"/>
            </c:ext>
          </c:extLst>
        </c:ser>
        <c:dLbls>
          <c:showLegendKey val="0"/>
          <c:showVal val="0"/>
          <c:showCatName val="0"/>
          <c:showSerName val="0"/>
          <c:showPercent val="0"/>
          <c:showBubbleSize val="0"/>
        </c:dLbls>
        <c:gapWidth val="5"/>
        <c:axId val="445402224"/>
        <c:axId val="445402616"/>
      </c:barChart>
      <c:catAx>
        <c:axId val="44540222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45402616"/>
        <c:crosses val="autoZero"/>
        <c:auto val="1"/>
        <c:lblAlgn val="ctr"/>
        <c:lblOffset val="100"/>
        <c:noMultiLvlLbl val="0"/>
      </c:catAx>
      <c:valAx>
        <c:axId val="445402616"/>
        <c:scaling>
          <c:orientation val="minMax"/>
          <c:max val="0.30000000000000004"/>
          <c:min val="0"/>
        </c:scaling>
        <c:delete val="1"/>
        <c:axPos val="b"/>
        <c:numFmt formatCode="0%" sourceLinked="1"/>
        <c:majorTickMark val="out"/>
        <c:minorTickMark val="none"/>
        <c:tickLblPos val="nextTo"/>
        <c:crossAx val="445402224"/>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a:solidFill>
                  <a:srgbClr val="2B6384"/>
                </a:solidFill>
              </a:rPr>
              <a:t>Age moyen</a:t>
            </a:r>
            <a:r>
              <a:rPr lang="fr-FR" sz="1300" b="1" baseline="0" noProof="0" dirty="0">
                <a:solidFill>
                  <a:srgbClr val="2B6384"/>
                </a:solidFill>
              </a:rPr>
              <a:t> </a:t>
            </a:r>
            <a:r>
              <a:rPr lang="fr-FR" sz="1300" b="1" baseline="0" noProof="0" dirty="0" smtClean="0">
                <a:solidFill>
                  <a:srgbClr val="2B6384"/>
                </a:solidFill>
              </a:rPr>
              <a:t>du chef d’entreprise</a:t>
            </a:r>
            <a:endParaRPr lang="fr-FR" sz="1300" b="1" baseline="0" dirty="0">
              <a:solidFill>
                <a:schemeClr val="accent3">
                  <a:lumMod val="50000"/>
                </a:schemeClr>
              </a:solidFill>
            </a:endParaRPr>
          </a:p>
        </c:rich>
      </c:tx>
      <c:layout>
        <c:manualLayout>
          <c:xMode val="edge"/>
          <c:yMode val="edge"/>
          <c:x val="0.26710060180172501"/>
          <c:y val="1.13354408432733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1431517529798277"/>
          <c:y val="0.20640041248982074"/>
          <c:w val="0.96625576956095782"/>
          <c:h val="0.66751192523894809"/>
        </c:manualLayout>
      </c:layout>
      <c:lineChart>
        <c:grouping val="standard"/>
        <c:varyColors val="0"/>
        <c:ser>
          <c:idx val="0"/>
          <c:order val="0"/>
          <c:tx>
            <c:strRef>
              <c:f>Feuil1!$B$1</c:f>
              <c:strCache>
                <c:ptCount val="1"/>
                <c:pt idx="0">
                  <c:v>Age moyen du chef d'entreprise</c:v>
                </c:pt>
              </c:strCache>
            </c:strRef>
          </c:tx>
          <c:spPr>
            <a:ln w="28575" cap="rnd">
              <a:solidFill>
                <a:schemeClr val="accent1"/>
              </a:solidFill>
              <a:round/>
            </a:ln>
            <a:effectLst/>
          </c:spPr>
          <c:marker>
            <c:symbol val="none"/>
          </c:marker>
          <c:dLbls>
            <c:dLbl>
              <c:idx val="0"/>
              <c:layout>
                <c:manualLayout>
                  <c:x val="-5.9753323274250751E-2"/>
                  <c:y val="-8.90590582082586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955-4B7D-81E3-B6BE108ED1E5}"/>
                </c:ext>
                <c:ext xmlns:c15="http://schemas.microsoft.com/office/drawing/2012/chart" uri="{CE6537A1-D6FC-4f65-9D91-7224C49458BB}"/>
              </c:extLst>
            </c:dLbl>
            <c:dLbl>
              <c:idx val="1"/>
              <c:layout>
                <c:manualLayout>
                  <c:x val="-6.1593641471828435E-2"/>
                  <c:y val="-6.03872636700638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955-4B7D-81E3-B6BE108ED1E5}"/>
                </c:ext>
                <c:ext xmlns:c15="http://schemas.microsoft.com/office/drawing/2012/chart" uri="{CE6537A1-D6FC-4f65-9D91-7224C49458BB}"/>
              </c:extLst>
            </c:dLbl>
            <c:dLbl>
              <c:idx val="2"/>
              <c:layout>
                <c:manualLayout>
                  <c:x val="-5.6077771299849116E-2"/>
                  <c:y val="-7.46113379490191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955-4B7D-81E3-B6BE108ED1E5}"/>
                </c:ext>
                <c:ext xmlns:c15="http://schemas.microsoft.com/office/drawing/2012/chart" uri="{CE6537A1-D6FC-4f65-9D91-7224C49458BB}"/>
              </c:extLst>
            </c:dLbl>
            <c:dLbl>
              <c:idx val="3"/>
              <c:layout>
                <c:manualLayout>
                  <c:x val="-6.5089786028205573E-2"/>
                  <c:y val="-7.72874923967489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955-4B7D-81E3-B6BE108ED1E5}"/>
                </c:ext>
                <c:ext xmlns:c15="http://schemas.microsoft.com/office/drawing/2012/chart" uri="{CE6537A1-D6FC-4f65-9D91-7224C49458BB}"/>
              </c:extLst>
            </c:dLbl>
            <c:dLbl>
              <c:idx val="4"/>
              <c:layout>
                <c:manualLayout>
                  <c:x val="-3.3532723331971034E-2"/>
                  <c:y val="-6.780461793336871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955-4B7D-81E3-B6BE108ED1E5}"/>
                </c:ext>
                <c:ext xmlns:c15="http://schemas.microsoft.com/office/drawing/2012/chart" uri="{CE6537A1-D6FC-4f65-9D91-7224C49458BB}"/>
              </c:extLst>
            </c:dLbl>
            <c:dLbl>
              <c:idx val="5"/>
              <c:layout>
                <c:manualLayout>
                  <c:x val="-3.6236159554452092E-2"/>
                  <c:y val="-4.594064456990714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955-4B7D-81E3-B6BE108ED1E5}"/>
                </c:ext>
                <c:ext xmlns:c15="http://schemas.microsoft.com/office/drawing/2012/chart" uri="{CE6537A1-D6FC-4f65-9D91-7224C49458BB}"/>
              </c:extLst>
            </c:dLbl>
            <c:dLbl>
              <c:idx val="6"/>
              <c:layout>
                <c:manualLayout>
                  <c:x val="-3.7550301675565494E-2"/>
                  <c:y val="-4.76972046448754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955-4B7D-81E3-B6BE108ED1E5}"/>
                </c:ext>
                <c:ext xmlns:c15="http://schemas.microsoft.com/office/drawing/2012/chart" uri="{CE6537A1-D6FC-4f65-9D91-7224C49458BB}"/>
              </c:extLst>
            </c:dLbl>
            <c:dLbl>
              <c:idx val="7"/>
              <c:layout>
                <c:manualLayout>
                  <c:x val="-5.7623452844828886E-2"/>
                  <c:y val="-3.40433687214316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955-4B7D-81E3-B6BE108ED1E5}"/>
                </c:ext>
                <c:ext xmlns:c15="http://schemas.microsoft.com/office/drawing/2012/chart" uri="{CE6537A1-D6FC-4f65-9D91-7224C49458BB}"/>
              </c:extLst>
            </c:dLbl>
            <c:dLbl>
              <c:idx val="8"/>
              <c:layout>
                <c:manualLayout>
                  <c:x val="-4.1356821495111037E-2"/>
                  <c:y val="5.63500789105030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955-4B7D-81E3-B6BE108ED1E5}"/>
                </c:ext>
                <c:ext xmlns:c15="http://schemas.microsoft.com/office/drawing/2012/chart" uri="{CE6537A1-D6FC-4f65-9D91-7224C49458BB}"/>
              </c:extLst>
            </c:dLbl>
            <c:dLbl>
              <c:idx val="9"/>
              <c:layout>
                <c:manualLayout>
                  <c:x val="-4.5149764441246333E-2"/>
                  <c:y val="-5.68544377439098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955-4B7D-81E3-B6BE108ED1E5}"/>
                </c:ext>
                <c:ext xmlns:c15="http://schemas.microsoft.com/office/drawing/2012/chart" uri="{CE6537A1-D6FC-4f65-9D91-7224C49458BB}"/>
              </c:extLst>
            </c:dLbl>
            <c:dLbl>
              <c:idx val="10"/>
              <c:layout>
                <c:manualLayout>
                  <c:x val="-6.3995233236595978E-2"/>
                  <c:y val="-4.15177006420600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955-4B7D-81E3-B6BE108ED1E5}"/>
                </c:ext>
                <c:ext xmlns:c15="http://schemas.microsoft.com/office/drawing/2012/chart" uri="{CE6537A1-D6FC-4f65-9D91-7224C49458BB}"/>
              </c:extLst>
            </c:dLbl>
            <c:dLbl>
              <c:idx val="11"/>
              <c:layout>
                <c:manualLayout>
                  <c:x val="-3.3897994644563861E-2"/>
                  <c:y val="8.26939098580911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955-4B7D-81E3-B6BE108ED1E5}"/>
                </c:ext>
                <c:ext xmlns:c15="http://schemas.microsoft.com/office/drawing/2012/chart" uri="{CE6537A1-D6FC-4f65-9D91-7224C49458BB}"/>
              </c:extLst>
            </c:dLbl>
            <c:dLbl>
              <c:idx val="12"/>
              <c:layout>
                <c:manualLayout>
                  <c:x val="-3.335056486197583E-2"/>
                  <c:y val="8.06535862651872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955-4B7D-81E3-B6BE108ED1E5}"/>
                </c:ext>
                <c:ext xmlns:c15="http://schemas.microsoft.com/office/drawing/2012/chart" uri="{CE6537A1-D6FC-4f65-9D91-7224C49458BB}"/>
              </c:extLst>
            </c:dLbl>
            <c:dLbl>
              <c:idx val="13"/>
              <c:layout>
                <c:manualLayout>
                  <c:x val="-4.0261833846223324E-2"/>
                  <c:y val="8.06535862651872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955-4B7D-81E3-B6BE108ED1E5}"/>
                </c:ext>
                <c:ext xmlns:c15="http://schemas.microsoft.com/office/drawing/2012/chart" uri="{CE6537A1-D6FC-4f65-9D91-7224C49458BB}"/>
              </c:extLst>
            </c:dLbl>
            <c:dLbl>
              <c:idx val="14"/>
              <c:layout>
                <c:manualLayout>
                  <c:x val="-1.0172536444298828E-2"/>
                  <c:y val="8.06535862651872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955-4B7D-81E3-B6BE108ED1E5}"/>
                </c:ext>
                <c:ext xmlns:c15="http://schemas.microsoft.com/office/drawing/2012/chart" uri="{CE6537A1-D6FC-4f65-9D91-7224C49458BB}"/>
              </c:extLst>
            </c:dLbl>
            <c:dLbl>
              <c:idx val="15"/>
              <c:layout>
                <c:manualLayout>
                  <c:x val="-1.4917909868516948E-3"/>
                  <c:y val="4.831150096706360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955-4B7D-81E3-B6BE108ED1E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45</c:v>
                </c:pt>
                <c:pt idx="1">
                  <c:v>48</c:v>
                </c:pt>
                <c:pt idx="2">
                  <c:v>50</c:v>
                </c:pt>
                <c:pt idx="3">
                  <c:v>50</c:v>
                </c:pt>
                <c:pt idx="4" formatCode="#\ ##0.0">
                  <c:v>51.5</c:v>
                </c:pt>
              </c:numCache>
            </c:numRef>
          </c:val>
          <c:smooth val="0"/>
          <c:extLst xmlns:c16r2="http://schemas.microsoft.com/office/drawing/2015/06/chart">
            <c:ext xmlns:c16="http://schemas.microsoft.com/office/drawing/2014/chart" uri="{C3380CC4-5D6E-409C-BE32-E72D297353CC}">
              <c16:uniqueId val="{00000010-0955-4B7D-81E3-B6BE108ED1E5}"/>
            </c:ext>
          </c:extLst>
        </c:ser>
        <c:dLbls>
          <c:showLegendKey val="0"/>
          <c:showVal val="0"/>
          <c:showCatName val="0"/>
          <c:showSerName val="0"/>
          <c:showPercent val="0"/>
          <c:showBubbleSize val="0"/>
        </c:dLbls>
        <c:smooth val="0"/>
        <c:axId val="445400264"/>
        <c:axId val="445405752"/>
      </c:lineChart>
      <c:catAx>
        <c:axId val="4454002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5405752"/>
        <c:crosses val="autoZero"/>
        <c:auto val="1"/>
        <c:lblAlgn val="ctr"/>
        <c:lblOffset val="100"/>
        <c:noMultiLvlLbl val="0"/>
      </c:catAx>
      <c:valAx>
        <c:axId val="445405752"/>
        <c:scaling>
          <c:orientation val="minMax"/>
          <c:max val="55"/>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540026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a:solidFill>
                  <a:srgbClr val="2B6384"/>
                </a:solidFill>
              </a:rPr>
              <a:t>Répartition </a:t>
            </a:r>
            <a:r>
              <a:rPr lang="fr-FR" sz="1300" b="1" noProof="0" dirty="0" smtClean="0">
                <a:solidFill>
                  <a:srgbClr val="2B6384"/>
                </a:solidFill>
              </a:rPr>
              <a:t>des chefs d’entreprise</a:t>
            </a:r>
            <a:r>
              <a:rPr lang="fr-FR" sz="1300" b="1" baseline="0" noProof="0" dirty="0" smtClean="0">
                <a:solidFill>
                  <a:srgbClr val="2B6384"/>
                </a:solidFill>
              </a:rPr>
              <a:t> selon </a:t>
            </a:r>
            <a:r>
              <a:rPr lang="fr-FR" sz="1300" b="1" baseline="0" noProof="0" dirty="0">
                <a:solidFill>
                  <a:srgbClr val="2B6384"/>
                </a:solidFill>
              </a:rPr>
              <a:t>leur </a:t>
            </a:r>
            <a:r>
              <a:rPr lang="fr-FR" sz="1300" b="1" baseline="0" noProof="0" dirty="0" smtClean="0">
                <a:solidFill>
                  <a:srgbClr val="2B6384"/>
                </a:solidFill>
              </a:rPr>
              <a:t>âge lors de la création ou de la reprise de l’entreprise</a:t>
            </a:r>
            <a:endParaRPr lang="fr-FR" sz="1300" b="1" noProof="0" dirty="0">
              <a:solidFill>
                <a:srgbClr val="2B6384"/>
              </a:solidFill>
            </a:endParaRPr>
          </a:p>
        </c:rich>
      </c:tx>
      <c:layout>
        <c:manualLayout>
          <c:xMode val="edge"/>
          <c:yMode val="edge"/>
          <c:x val="0.13445738843304916"/>
          <c:y val="1.8926899218413694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6667611579940808"/>
          <c:w val="0.9685473072512939"/>
          <c:h val="0.79802278329072651"/>
        </c:manualLayout>
      </c:layout>
      <c:barChart>
        <c:barDir val="bar"/>
        <c:grouping val="clustered"/>
        <c:varyColors val="0"/>
        <c:ser>
          <c:idx val="0"/>
          <c:order val="0"/>
          <c:tx>
            <c:strRef>
              <c:f>Feuil1!$B$1</c:f>
              <c:strCache>
                <c:ptCount val="1"/>
                <c:pt idx="0">
                  <c:v>Répartition des chefs d'entreprise selon leur âge</c:v>
                </c:pt>
              </c:strCache>
            </c:strRef>
          </c:tx>
          <c:spPr>
            <a:solidFill>
              <a:schemeClr val="bg2">
                <a:lumMod val="50000"/>
              </a:schemeClr>
            </a:solidFill>
            <a:ln>
              <a:noFill/>
            </a:ln>
            <a:effectLst/>
          </c:spPr>
          <c:invertIfNegative val="0"/>
          <c:dLbls>
            <c:dLbl>
              <c:idx val="0"/>
              <c:layout>
                <c:manualLayout>
                  <c:x val="-0.25533902425558214"/>
                  <c:y val="-1.8176695346216224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76B-491D-8A55-7B4C1D53CB8E}"/>
                </c:ext>
                <c:ext xmlns:c15="http://schemas.microsoft.com/office/drawing/2012/chart" uri="{CE6537A1-D6FC-4f65-9D91-7224C49458BB}">
                  <c15:layout>
                    <c:manualLayout>
                      <c:w val="0.12909699205135008"/>
                      <c:h val="9.871108102659959E-2"/>
                    </c:manualLayout>
                  </c15:layout>
                </c:ext>
              </c:extLst>
            </c:dLbl>
            <c:dLbl>
              <c:idx val="1"/>
              <c:layout>
                <c:manualLayout>
                  <c:x val="-0.37884319805371169"/>
                  <c:y val="2.0037888158919524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76B-491D-8A55-7B4C1D53CB8E}"/>
                </c:ext>
                <c:ext xmlns:c15="http://schemas.microsoft.com/office/drawing/2012/chart" uri="{CE6537A1-D6FC-4f65-9D91-7224C49458BB}">
                  <c15:layout>
                    <c:manualLayout>
                      <c:w val="0.10654873111906234"/>
                      <c:h val="0.11468012392562442"/>
                    </c:manualLayout>
                  </c15:layout>
                </c:ext>
              </c:extLst>
            </c:dLbl>
            <c:dLbl>
              <c:idx val="2"/>
              <c:layout>
                <c:manualLayout>
                  <c:x val="-0.39400917042311479"/>
                  <c:y val="-3.7166588782919224E-4"/>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22347607835733843"/>
                  <c:y val="1.2614592209791364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76B-491D-8A55-7B4C1D53CB8E}"/>
                </c:ext>
                <c:ext xmlns:c15="http://schemas.microsoft.com/office/drawing/2012/chart" uri="{CE6537A1-D6FC-4f65-9D91-7224C49458BB}">
                  <c15:layout>
                    <c:manualLayout>
                      <c:w val="8.5386096363354647E-2"/>
                      <c:h val="6.0486650473179748E-2"/>
                    </c:manualLayout>
                  </c15:layout>
                </c:ext>
              </c:extLst>
            </c:dLbl>
            <c:dLbl>
              <c:idx val="4"/>
              <c:layout>
                <c:manualLayout>
                  <c:x val="-0.18477338422274031"/>
                  <c:y val="2.8930094743304289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76B-491D-8A55-7B4C1D53CB8E}"/>
                </c:ext>
                <c:ext xmlns:c15="http://schemas.microsoft.com/office/drawing/2012/chart" uri="{CE6537A1-D6FC-4f65-9D91-7224C49458BB}">
                  <c15:layout>
                    <c:manualLayout>
                      <c:w val="0.15773808993746871"/>
                      <c:h val="8.052861550736786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25 ans et moins</c:v>
                </c:pt>
                <c:pt idx="1">
                  <c:v>26 à 30 ans</c:v>
                </c:pt>
                <c:pt idx="2">
                  <c:v>31 à 35 ans</c:v>
                </c:pt>
                <c:pt idx="3">
                  <c:v>36 à 40 ans</c:v>
                </c:pt>
                <c:pt idx="4">
                  <c:v>41 à 45 ans</c:v>
                </c:pt>
                <c:pt idx="5">
                  <c:v>46 à 50 ans</c:v>
                </c:pt>
                <c:pt idx="6">
                  <c:v>51 à 55 ans</c:v>
                </c:pt>
                <c:pt idx="7">
                  <c:v>56 ans et plus</c:v>
                </c:pt>
              </c:strCache>
            </c:strRef>
          </c:cat>
          <c:val>
            <c:numRef>
              <c:f>Feuil1!$B$2:$B$9</c:f>
              <c:numCache>
                <c:formatCode>0%</c:formatCode>
                <c:ptCount val="8"/>
                <c:pt idx="0">
                  <c:v>0.13</c:v>
                </c:pt>
                <c:pt idx="1">
                  <c:v>0.25</c:v>
                </c:pt>
                <c:pt idx="2">
                  <c:v>0.27</c:v>
                </c:pt>
                <c:pt idx="3">
                  <c:v>0.12</c:v>
                </c:pt>
                <c:pt idx="4">
                  <c:v>0.08</c:v>
                </c:pt>
                <c:pt idx="5">
                  <c:v>0.08</c:v>
                </c:pt>
                <c:pt idx="6">
                  <c:v>0.04</c:v>
                </c:pt>
                <c:pt idx="7">
                  <c:v>0.03</c:v>
                </c:pt>
              </c:numCache>
            </c:numRef>
          </c:val>
          <c:extLst xmlns:c16r2="http://schemas.microsoft.com/office/drawing/2015/06/chart">
            <c:ext xmlns:c16="http://schemas.microsoft.com/office/drawing/2014/chart" uri="{C3380CC4-5D6E-409C-BE32-E72D297353CC}">
              <c16:uniqueId val="{00000006-E76B-491D-8A55-7B4C1D53CB8E}"/>
            </c:ext>
          </c:extLst>
        </c:ser>
        <c:dLbls>
          <c:showLegendKey val="0"/>
          <c:showVal val="0"/>
          <c:showCatName val="0"/>
          <c:showSerName val="0"/>
          <c:showPercent val="0"/>
          <c:showBubbleSize val="0"/>
        </c:dLbls>
        <c:gapWidth val="5"/>
        <c:axId val="445404184"/>
        <c:axId val="445404576"/>
      </c:barChart>
      <c:catAx>
        <c:axId val="44540418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45404576"/>
        <c:crosses val="autoZero"/>
        <c:auto val="1"/>
        <c:lblAlgn val="ctr"/>
        <c:lblOffset val="100"/>
        <c:noMultiLvlLbl val="0"/>
      </c:catAx>
      <c:valAx>
        <c:axId val="445404576"/>
        <c:scaling>
          <c:orientation val="minMax"/>
          <c:max val="0.30000000000000004"/>
          <c:min val="0"/>
        </c:scaling>
        <c:delete val="1"/>
        <c:axPos val="b"/>
        <c:numFmt formatCode="0%" sourceLinked="1"/>
        <c:majorTickMark val="out"/>
        <c:minorTickMark val="none"/>
        <c:tickLblPos val="nextTo"/>
        <c:crossAx val="445404184"/>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a:solidFill>
                  <a:srgbClr val="2B6384"/>
                </a:solidFill>
              </a:rPr>
              <a:t>Age moyen</a:t>
            </a:r>
            <a:r>
              <a:rPr lang="fr-FR" sz="1300" b="1" baseline="0" noProof="0" dirty="0">
                <a:solidFill>
                  <a:srgbClr val="2B6384"/>
                </a:solidFill>
              </a:rPr>
              <a:t> </a:t>
            </a:r>
            <a:r>
              <a:rPr lang="fr-FR" sz="1300" b="1" baseline="0" noProof="0" dirty="0" smtClean="0">
                <a:solidFill>
                  <a:srgbClr val="2B6384"/>
                </a:solidFill>
              </a:rPr>
              <a:t>du chef d’entreprise à la création ou à la reprise de l’entreprise</a:t>
            </a:r>
            <a:endParaRPr lang="fr-FR" sz="1300" b="1" baseline="0" dirty="0">
              <a:solidFill>
                <a:schemeClr val="accent3">
                  <a:lumMod val="50000"/>
                </a:schemeClr>
              </a:solidFill>
            </a:endParaRPr>
          </a:p>
        </c:rich>
      </c:tx>
      <c:layout>
        <c:manualLayout>
          <c:xMode val="edge"/>
          <c:yMode val="edge"/>
          <c:x val="0.15956292382278711"/>
          <c:y val="1.736603914421936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1431517529798277"/>
          <c:y val="0.26670424172379292"/>
          <c:w val="0.96625576956095782"/>
          <c:h val="0.60114994869437743"/>
        </c:manualLayout>
      </c:layout>
      <c:lineChart>
        <c:grouping val="standard"/>
        <c:varyColors val="0"/>
        <c:ser>
          <c:idx val="0"/>
          <c:order val="0"/>
          <c:tx>
            <c:strRef>
              <c:f>Feuil1!$B$1</c:f>
              <c:strCache>
                <c:ptCount val="1"/>
                <c:pt idx="0">
                  <c:v>Age moyen du chef d'entreprise</c:v>
                </c:pt>
              </c:strCache>
            </c:strRef>
          </c:tx>
          <c:spPr>
            <a:ln w="28575" cap="rnd">
              <a:solidFill>
                <a:schemeClr val="accent1"/>
              </a:solidFill>
              <a:round/>
            </a:ln>
            <a:effectLst/>
          </c:spPr>
          <c:marker>
            <c:symbol val="none"/>
          </c:marker>
          <c:dLbls>
            <c:dLbl>
              <c:idx val="0"/>
              <c:layout>
                <c:manualLayout>
                  <c:x val="-3.8229275416777231E-2"/>
                  <c:y val="-5.89072116094580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955-4B7D-81E3-B6BE108ED1E5}"/>
                </c:ext>
                <c:ext xmlns:c15="http://schemas.microsoft.com/office/drawing/2012/chart" uri="{CE6537A1-D6FC-4f65-9D91-7224C49458BB}"/>
              </c:extLst>
            </c:dLbl>
            <c:dLbl>
              <c:idx val="1"/>
              <c:layout>
                <c:manualLayout>
                  <c:x val="-6.1593641471828435E-2"/>
                  <c:y val="-6.03872636700638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955-4B7D-81E3-B6BE108ED1E5}"/>
                </c:ext>
                <c:ext xmlns:c15="http://schemas.microsoft.com/office/drawing/2012/chart" uri="{CE6537A1-D6FC-4f65-9D91-7224C49458BB}"/>
              </c:extLst>
            </c:dLbl>
            <c:dLbl>
              <c:idx val="2"/>
              <c:layout>
                <c:manualLayout>
                  <c:x val="-5.6077771299849116E-2"/>
                  <c:y val="-7.46113379490191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955-4B7D-81E3-B6BE108ED1E5}"/>
                </c:ext>
                <c:ext xmlns:c15="http://schemas.microsoft.com/office/drawing/2012/chart" uri="{CE6537A1-D6FC-4f65-9D91-7224C49458BB}"/>
              </c:extLst>
            </c:dLbl>
            <c:dLbl>
              <c:idx val="3"/>
              <c:layout>
                <c:manualLayout>
                  <c:x val="-7.4314377967122688E-2"/>
                  <c:y val="-5.91963844374686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955-4B7D-81E3-B6BE108ED1E5}"/>
                </c:ext>
                <c:ext xmlns:c15="http://schemas.microsoft.com/office/drawing/2012/chart" uri="{CE6537A1-D6FC-4f65-9D91-7224C49458BB}"/>
              </c:extLst>
            </c:dLbl>
            <c:dLbl>
              <c:idx val="4"/>
              <c:layout>
                <c:manualLayout>
                  <c:x val="-3.3532723331971034E-2"/>
                  <c:y val="-6.780461793336871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955-4B7D-81E3-B6BE108ED1E5}"/>
                </c:ext>
                <c:ext xmlns:c15="http://schemas.microsoft.com/office/drawing/2012/chart" uri="{CE6537A1-D6FC-4f65-9D91-7224C49458BB}"/>
              </c:extLst>
            </c:dLbl>
            <c:dLbl>
              <c:idx val="5"/>
              <c:layout>
                <c:manualLayout>
                  <c:x val="-3.6236159554452092E-2"/>
                  <c:y val="-4.594064456990714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955-4B7D-81E3-B6BE108ED1E5}"/>
                </c:ext>
                <c:ext xmlns:c15="http://schemas.microsoft.com/office/drawing/2012/chart" uri="{CE6537A1-D6FC-4f65-9D91-7224C49458BB}"/>
              </c:extLst>
            </c:dLbl>
            <c:dLbl>
              <c:idx val="6"/>
              <c:layout>
                <c:manualLayout>
                  <c:x val="-3.7550301675565494E-2"/>
                  <c:y val="-4.76972046448754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955-4B7D-81E3-B6BE108ED1E5}"/>
                </c:ext>
                <c:ext xmlns:c15="http://schemas.microsoft.com/office/drawing/2012/chart" uri="{CE6537A1-D6FC-4f65-9D91-7224C49458BB}"/>
              </c:extLst>
            </c:dLbl>
            <c:dLbl>
              <c:idx val="7"/>
              <c:layout>
                <c:manualLayout>
                  <c:x val="-5.7623452844828886E-2"/>
                  <c:y val="-3.40433687214316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955-4B7D-81E3-B6BE108ED1E5}"/>
                </c:ext>
                <c:ext xmlns:c15="http://schemas.microsoft.com/office/drawing/2012/chart" uri="{CE6537A1-D6FC-4f65-9D91-7224C49458BB}"/>
              </c:extLst>
            </c:dLbl>
            <c:dLbl>
              <c:idx val="8"/>
              <c:layout>
                <c:manualLayout>
                  <c:x val="-4.1356821495111037E-2"/>
                  <c:y val="5.63500789105030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955-4B7D-81E3-B6BE108ED1E5}"/>
                </c:ext>
                <c:ext xmlns:c15="http://schemas.microsoft.com/office/drawing/2012/chart" uri="{CE6537A1-D6FC-4f65-9D91-7224C49458BB}"/>
              </c:extLst>
            </c:dLbl>
            <c:dLbl>
              <c:idx val="9"/>
              <c:layout>
                <c:manualLayout>
                  <c:x val="-4.5149764441246333E-2"/>
                  <c:y val="-5.68544377439098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955-4B7D-81E3-B6BE108ED1E5}"/>
                </c:ext>
                <c:ext xmlns:c15="http://schemas.microsoft.com/office/drawing/2012/chart" uri="{CE6537A1-D6FC-4f65-9D91-7224C49458BB}"/>
              </c:extLst>
            </c:dLbl>
            <c:dLbl>
              <c:idx val="10"/>
              <c:layout>
                <c:manualLayout>
                  <c:x val="-6.3995233236595978E-2"/>
                  <c:y val="-4.15177006420600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955-4B7D-81E3-B6BE108ED1E5}"/>
                </c:ext>
                <c:ext xmlns:c15="http://schemas.microsoft.com/office/drawing/2012/chart" uri="{CE6537A1-D6FC-4f65-9D91-7224C49458BB}"/>
              </c:extLst>
            </c:dLbl>
            <c:dLbl>
              <c:idx val="11"/>
              <c:layout>
                <c:manualLayout>
                  <c:x val="-3.3897994644563861E-2"/>
                  <c:y val="8.26939098580911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955-4B7D-81E3-B6BE108ED1E5}"/>
                </c:ext>
                <c:ext xmlns:c15="http://schemas.microsoft.com/office/drawing/2012/chart" uri="{CE6537A1-D6FC-4f65-9D91-7224C49458BB}"/>
              </c:extLst>
            </c:dLbl>
            <c:dLbl>
              <c:idx val="12"/>
              <c:layout>
                <c:manualLayout>
                  <c:x val="-3.335056486197583E-2"/>
                  <c:y val="8.06535862651872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955-4B7D-81E3-B6BE108ED1E5}"/>
                </c:ext>
                <c:ext xmlns:c15="http://schemas.microsoft.com/office/drawing/2012/chart" uri="{CE6537A1-D6FC-4f65-9D91-7224C49458BB}"/>
              </c:extLst>
            </c:dLbl>
            <c:dLbl>
              <c:idx val="13"/>
              <c:layout>
                <c:manualLayout>
                  <c:x val="-4.0261833846223324E-2"/>
                  <c:y val="8.06535862651872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955-4B7D-81E3-B6BE108ED1E5}"/>
                </c:ext>
                <c:ext xmlns:c15="http://schemas.microsoft.com/office/drawing/2012/chart" uri="{CE6537A1-D6FC-4f65-9D91-7224C49458BB}"/>
              </c:extLst>
            </c:dLbl>
            <c:dLbl>
              <c:idx val="14"/>
              <c:layout>
                <c:manualLayout>
                  <c:x val="-1.0172536444298828E-2"/>
                  <c:y val="8.06535862651872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955-4B7D-81E3-B6BE108ED1E5}"/>
                </c:ext>
                <c:ext xmlns:c15="http://schemas.microsoft.com/office/drawing/2012/chart" uri="{CE6537A1-D6FC-4f65-9D91-7224C49458BB}"/>
              </c:extLst>
            </c:dLbl>
            <c:dLbl>
              <c:idx val="15"/>
              <c:layout>
                <c:manualLayout>
                  <c:x val="-1.4917909868516948E-3"/>
                  <c:y val="4.831150096706360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955-4B7D-81E3-B6BE108ED1E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31</c:v>
                </c:pt>
                <c:pt idx="1">
                  <c:v>31</c:v>
                </c:pt>
                <c:pt idx="2" formatCode="#\ ##0.0">
                  <c:v>32.5</c:v>
                </c:pt>
                <c:pt idx="3">
                  <c:v>33</c:v>
                </c:pt>
                <c:pt idx="4">
                  <c:v>35</c:v>
                </c:pt>
              </c:numCache>
            </c:numRef>
          </c:val>
          <c:smooth val="0"/>
          <c:extLst xmlns:c16r2="http://schemas.microsoft.com/office/drawing/2015/06/chart">
            <c:ext xmlns:c16="http://schemas.microsoft.com/office/drawing/2014/chart" uri="{C3380CC4-5D6E-409C-BE32-E72D297353CC}">
              <c16:uniqueId val="{00000010-0955-4B7D-81E3-B6BE108ED1E5}"/>
            </c:ext>
          </c:extLst>
        </c:ser>
        <c:dLbls>
          <c:showLegendKey val="0"/>
          <c:showVal val="0"/>
          <c:showCatName val="0"/>
          <c:showSerName val="0"/>
          <c:showPercent val="0"/>
          <c:showBubbleSize val="0"/>
        </c:dLbls>
        <c:smooth val="0"/>
        <c:axId val="445404968"/>
        <c:axId val="445405360"/>
      </c:lineChart>
      <c:catAx>
        <c:axId val="4454049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5405360"/>
        <c:crosses val="autoZero"/>
        <c:auto val="1"/>
        <c:lblAlgn val="ctr"/>
        <c:lblOffset val="100"/>
        <c:noMultiLvlLbl val="0"/>
      </c:catAx>
      <c:valAx>
        <c:axId val="445405360"/>
        <c:scaling>
          <c:orientation val="minMax"/>
          <c:max val="36"/>
          <c:min val="3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5404968"/>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2000-2021</a:t>
            </a:r>
            <a:endParaRPr lang="fr-FR" sz="1300" b="1" baseline="0" dirty="0" smtClean="0">
              <a:solidFill>
                <a:srgbClr val="2B6384"/>
              </a:solidFill>
            </a:endParaRPr>
          </a:p>
        </c:rich>
      </c:tx>
      <c:layout>
        <c:manualLayout>
          <c:xMode val="edge"/>
          <c:yMode val="edge"/>
          <c:x val="0.35125095306289644"/>
          <c:y val="1.2163399469024514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455342801062023"/>
          <c:y val="0.17851046976347651"/>
          <c:w val="0.9325853183480115"/>
          <c:h val="0.54327992342726894"/>
        </c:manualLayout>
      </c:layout>
      <c:barChart>
        <c:barDir val="col"/>
        <c:grouping val="percentStacked"/>
        <c:varyColors val="0"/>
        <c:ser>
          <c:idx val="0"/>
          <c:order val="0"/>
          <c:tx>
            <c:strRef>
              <c:f>Feuil1!$B$1</c:f>
              <c:strCache>
                <c:ptCount val="1"/>
                <c:pt idx="0">
                  <c:v>Hommes</c:v>
                </c:pt>
              </c:strCache>
            </c:strRef>
          </c:tx>
          <c:spPr>
            <a:solidFill>
              <a:schemeClr val="tx2">
                <a:lumMod val="75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formatCode="0.0%">
                  <c:v>0.78500000000000003</c:v>
                </c:pt>
                <c:pt idx="1">
                  <c:v>0.77</c:v>
                </c:pt>
                <c:pt idx="2">
                  <c:v>0.76</c:v>
                </c:pt>
                <c:pt idx="3" formatCode="0.0%">
                  <c:v>0.79500000000000004</c:v>
                </c:pt>
                <c:pt idx="4">
                  <c:v>0.75</c:v>
                </c:pt>
              </c:numCache>
            </c:numRef>
          </c:val>
        </c:ser>
        <c:ser>
          <c:idx val="1"/>
          <c:order val="1"/>
          <c:tx>
            <c:strRef>
              <c:f>Feuil1!$C$1</c:f>
              <c:strCache>
                <c:ptCount val="1"/>
                <c:pt idx="0">
                  <c:v>Femmes</c:v>
                </c:pt>
              </c:strCache>
            </c:strRef>
          </c:tx>
          <c:spPr>
            <a:solidFill>
              <a:srgbClr val="CC0066"/>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formatCode="0.0%">
                  <c:v>0.215</c:v>
                </c:pt>
                <c:pt idx="1">
                  <c:v>0.23</c:v>
                </c:pt>
                <c:pt idx="2">
                  <c:v>0.24</c:v>
                </c:pt>
                <c:pt idx="3" formatCode="0.0%">
                  <c:v>0.20499999999999999</c:v>
                </c:pt>
                <c:pt idx="4">
                  <c:v>0.25</c:v>
                </c:pt>
              </c:numCache>
            </c:numRef>
          </c:val>
        </c:ser>
        <c:dLbls>
          <c:showLegendKey val="0"/>
          <c:showVal val="0"/>
          <c:showCatName val="0"/>
          <c:showSerName val="0"/>
          <c:showPercent val="0"/>
          <c:showBubbleSize val="0"/>
        </c:dLbls>
        <c:gapWidth val="60"/>
        <c:overlap val="100"/>
        <c:axId val="445406536"/>
        <c:axId val="445399088"/>
      </c:barChart>
      <c:catAx>
        <c:axId val="4454065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5399088"/>
        <c:crosses val="autoZero"/>
        <c:auto val="1"/>
        <c:lblAlgn val="ctr"/>
        <c:lblOffset val="100"/>
        <c:noMultiLvlLbl val="0"/>
      </c:catAx>
      <c:valAx>
        <c:axId val="4453990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5406536"/>
        <c:crosses val="autoZero"/>
        <c:crossBetween val="between"/>
        <c:majorUnit val="0.2"/>
      </c:valAx>
      <c:spPr>
        <a:noFill/>
        <a:ln>
          <a:noFill/>
        </a:ln>
        <a:effectLst/>
      </c:spPr>
    </c:plotArea>
    <c:legend>
      <c:legendPos val="b"/>
      <c:layout>
        <c:manualLayout>
          <c:xMode val="edge"/>
          <c:yMode val="edge"/>
          <c:x val="0.17882362707425048"/>
          <c:y val="0.88525307545247578"/>
          <c:w val="0.6695291069830358"/>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Détail de la répartition selon l’activité</a:t>
            </a:r>
            <a:endParaRPr lang="fr-FR" sz="1300" b="1" baseline="0" dirty="0" smtClean="0">
              <a:solidFill>
                <a:srgbClr val="2B6384"/>
              </a:solidFill>
            </a:endParaRPr>
          </a:p>
        </c:rich>
      </c:tx>
      <c:layout>
        <c:manualLayout>
          <c:xMode val="edge"/>
          <c:yMode val="edge"/>
          <c:x val="0.21298647158433928"/>
          <c:y val="1.8258925121752565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455342801062023"/>
          <c:y val="0.15669904282589781"/>
          <c:w val="0.9325853183480115"/>
          <c:h val="0.47694290145931839"/>
        </c:manualLayout>
      </c:layout>
      <c:barChart>
        <c:barDir val="col"/>
        <c:grouping val="percentStacked"/>
        <c:varyColors val="0"/>
        <c:ser>
          <c:idx val="0"/>
          <c:order val="0"/>
          <c:tx>
            <c:strRef>
              <c:f>Feuil1!$B$1</c:f>
              <c:strCache>
                <c:ptCount val="1"/>
                <c:pt idx="0">
                  <c:v>Hommes</c:v>
                </c:pt>
              </c:strCache>
            </c:strRef>
          </c:tx>
          <c:spPr>
            <a:solidFill>
              <a:schemeClr val="tx2">
                <a:lumMod val="75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Ebénisterie</c:v>
                </c:pt>
                <c:pt idx="1">
                  <c:v>Tapisserie/
Sellerie</c:v>
                </c:pt>
                <c:pt idx="2">
                  <c:v>Encadrement-
Dorure</c:v>
                </c:pt>
                <c:pt idx="3">
                  <c:v>Ensemble</c:v>
                </c:pt>
              </c:strCache>
            </c:strRef>
          </c:cat>
          <c:val>
            <c:numRef>
              <c:f>Feuil1!$B$2:$B$5</c:f>
              <c:numCache>
                <c:formatCode>0%</c:formatCode>
                <c:ptCount val="4"/>
                <c:pt idx="0">
                  <c:v>0.81</c:v>
                </c:pt>
                <c:pt idx="1">
                  <c:v>0.48</c:v>
                </c:pt>
                <c:pt idx="2">
                  <c:v>0.44</c:v>
                </c:pt>
                <c:pt idx="3">
                  <c:v>0.75</c:v>
                </c:pt>
              </c:numCache>
            </c:numRef>
          </c:val>
        </c:ser>
        <c:ser>
          <c:idx val="1"/>
          <c:order val="1"/>
          <c:tx>
            <c:strRef>
              <c:f>Feuil1!$C$1</c:f>
              <c:strCache>
                <c:ptCount val="1"/>
                <c:pt idx="0">
                  <c:v>Femmes</c:v>
                </c:pt>
              </c:strCache>
            </c:strRef>
          </c:tx>
          <c:spPr>
            <a:solidFill>
              <a:srgbClr val="CC0066"/>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Ebénisterie</c:v>
                </c:pt>
                <c:pt idx="1">
                  <c:v>Tapisserie/
Sellerie</c:v>
                </c:pt>
                <c:pt idx="2">
                  <c:v>Encadrement-
Dorure</c:v>
                </c:pt>
                <c:pt idx="3">
                  <c:v>Ensemble</c:v>
                </c:pt>
              </c:strCache>
            </c:strRef>
          </c:cat>
          <c:val>
            <c:numRef>
              <c:f>Feuil1!$C$2:$C$5</c:f>
              <c:numCache>
                <c:formatCode>0%</c:formatCode>
                <c:ptCount val="4"/>
                <c:pt idx="0">
                  <c:v>0.19</c:v>
                </c:pt>
                <c:pt idx="1">
                  <c:v>0.52</c:v>
                </c:pt>
                <c:pt idx="2">
                  <c:v>0.56000000000000005</c:v>
                </c:pt>
                <c:pt idx="3">
                  <c:v>0.25</c:v>
                </c:pt>
              </c:numCache>
            </c:numRef>
          </c:val>
        </c:ser>
        <c:dLbls>
          <c:showLegendKey val="0"/>
          <c:showVal val="0"/>
          <c:showCatName val="0"/>
          <c:showSerName val="0"/>
          <c:showPercent val="0"/>
          <c:showBubbleSize val="0"/>
        </c:dLbls>
        <c:gapWidth val="100"/>
        <c:overlap val="100"/>
        <c:axId val="445399872"/>
        <c:axId val="444586944"/>
      </c:barChart>
      <c:catAx>
        <c:axId val="4453998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4586944"/>
        <c:crosses val="autoZero"/>
        <c:auto val="1"/>
        <c:lblAlgn val="ctr"/>
        <c:lblOffset val="100"/>
        <c:noMultiLvlLbl val="0"/>
      </c:catAx>
      <c:valAx>
        <c:axId val="444586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5399872"/>
        <c:crosses val="autoZero"/>
        <c:crossBetween val="between"/>
        <c:majorUnit val="0.2"/>
      </c:valAx>
      <c:spPr>
        <a:noFill/>
        <a:ln>
          <a:noFill/>
        </a:ln>
        <a:effectLst/>
      </c:spPr>
    </c:plotArea>
    <c:legend>
      <c:legendPos val="b"/>
      <c:layout>
        <c:manualLayout>
          <c:xMode val="edge"/>
          <c:yMode val="edge"/>
          <c:x val="0.15001853052274219"/>
          <c:y val="0.88525307545247578"/>
          <c:w val="0.73290031939635403"/>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2000-2021</a:t>
            </a:r>
            <a:endParaRPr lang="fr-FR" sz="1300" b="1" baseline="0" dirty="0" smtClean="0">
              <a:solidFill>
                <a:srgbClr val="2B6384"/>
              </a:solidFill>
            </a:endParaRPr>
          </a:p>
        </c:rich>
      </c:tx>
      <c:layout>
        <c:manualLayout>
          <c:xMode val="edge"/>
          <c:yMode val="edge"/>
          <c:x val="0.35125095306289644"/>
          <c:y val="1.216339946902451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877350040926175E-2"/>
          <c:y val="0.11675402924579263"/>
          <c:w val="0.9325853183480115"/>
          <c:h val="0.67363971053024763"/>
        </c:manualLayout>
      </c:layout>
      <c:barChart>
        <c:barDir val="col"/>
        <c:grouping val="percentStacked"/>
        <c:varyColors val="0"/>
        <c:ser>
          <c:idx val="0"/>
          <c:order val="0"/>
          <c:tx>
            <c:strRef>
              <c:f>Feuil1!$B$1</c:f>
              <c:strCache>
                <c:ptCount val="1"/>
                <c:pt idx="0">
                  <c:v>0 salarié</c:v>
                </c:pt>
              </c:strCache>
            </c:strRef>
          </c:tx>
          <c:spPr>
            <a:solidFill>
              <a:schemeClr val="accent5"/>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0.14000000000000001</c:v>
                </c:pt>
                <c:pt idx="1">
                  <c:v>0.15</c:v>
                </c:pt>
                <c:pt idx="2">
                  <c:v>0.12</c:v>
                </c:pt>
                <c:pt idx="3">
                  <c:v>0.13</c:v>
                </c:pt>
                <c:pt idx="4">
                  <c:v>0.17</c:v>
                </c:pt>
              </c:numCache>
            </c:numRef>
          </c:val>
        </c:ser>
        <c:ser>
          <c:idx val="1"/>
          <c:order val="1"/>
          <c:tx>
            <c:strRef>
              <c:f>Feuil1!$C$1</c:f>
              <c:strCache>
                <c:ptCount val="1"/>
                <c:pt idx="0">
                  <c:v>1 à 3 salariés</c:v>
                </c:pt>
              </c:strCache>
            </c:strRef>
          </c:tx>
          <c:spPr>
            <a:solidFill>
              <a:schemeClr val="accent2">
                <a:lumMod val="60000"/>
                <a:lumOff val="40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c:v>0.24</c:v>
                </c:pt>
                <c:pt idx="1">
                  <c:v>0.17</c:v>
                </c:pt>
                <c:pt idx="2">
                  <c:v>0.16</c:v>
                </c:pt>
                <c:pt idx="3">
                  <c:v>0.15</c:v>
                </c:pt>
                <c:pt idx="4">
                  <c:v>0.16</c:v>
                </c:pt>
              </c:numCache>
            </c:numRef>
          </c:val>
        </c:ser>
        <c:ser>
          <c:idx val="2"/>
          <c:order val="2"/>
          <c:tx>
            <c:strRef>
              <c:f>Feuil1!$D$1</c:f>
              <c:strCache>
                <c:ptCount val="1"/>
                <c:pt idx="0">
                  <c:v>4 à 10 salariés</c:v>
                </c:pt>
              </c:strCache>
            </c:strRef>
          </c:tx>
          <c:spPr>
            <a:solidFill>
              <a:schemeClr val="bg2">
                <a:lumMod val="60000"/>
                <a:lumOff val="40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Feuil1!$D$2:$D$6</c:f>
              <c:numCache>
                <c:formatCode>0%</c:formatCode>
                <c:ptCount val="5"/>
                <c:pt idx="0" formatCode="0.0%">
                  <c:v>0.33500000000000002</c:v>
                </c:pt>
                <c:pt idx="1">
                  <c:v>0.32</c:v>
                </c:pt>
                <c:pt idx="2">
                  <c:v>0.32</c:v>
                </c:pt>
                <c:pt idx="3">
                  <c:v>0.31</c:v>
                </c:pt>
                <c:pt idx="4">
                  <c:v>0.27</c:v>
                </c:pt>
              </c:numCache>
            </c:numRef>
          </c:val>
        </c:ser>
        <c:ser>
          <c:idx val="3"/>
          <c:order val="3"/>
          <c:tx>
            <c:strRef>
              <c:f>Feuil1!$E$1</c:f>
              <c:strCache>
                <c:ptCount val="1"/>
                <c:pt idx="0">
                  <c:v>Plus de 10 salariés</c:v>
                </c:pt>
              </c:strCache>
            </c:strRef>
          </c:tx>
          <c:spPr>
            <a:solidFill>
              <a:schemeClr val="bg2">
                <a:lumMod val="75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Feuil1!$E$2:$E$6</c:f>
              <c:numCache>
                <c:formatCode>0%</c:formatCode>
                <c:ptCount val="5"/>
                <c:pt idx="0" formatCode="0.0%">
                  <c:v>0.28499999999999998</c:v>
                </c:pt>
                <c:pt idx="1">
                  <c:v>0.36</c:v>
                </c:pt>
                <c:pt idx="2">
                  <c:v>0.4</c:v>
                </c:pt>
                <c:pt idx="3">
                  <c:v>0.41</c:v>
                </c:pt>
                <c:pt idx="4">
                  <c:v>0.4</c:v>
                </c:pt>
              </c:numCache>
            </c:numRef>
          </c:val>
        </c:ser>
        <c:dLbls>
          <c:showLegendKey val="0"/>
          <c:showVal val="0"/>
          <c:showCatName val="0"/>
          <c:showSerName val="0"/>
          <c:showPercent val="0"/>
          <c:showBubbleSize val="0"/>
        </c:dLbls>
        <c:gapWidth val="50"/>
        <c:overlap val="100"/>
        <c:axId val="431829320"/>
        <c:axId val="431832848"/>
      </c:barChart>
      <c:catAx>
        <c:axId val="4318293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1832848"/>
        <c:crosses val="autoZero"/>
        <c:auto val="1"/>
        <c:lblAlgn val="ctr"/>
        <c:lblOffset val="100"/>
        <c:noMultiLvlLbl val="0"/>
      </c:catAx>
      <c:valAx>
        <c:axId val="43183284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1829320"/>
        <c:crosses val="autoZero"/>
        <c:crossBetween val="between"/>
        <c:majorUnit val="0.2"/>
      </c:valAx>
      <c:spPr>
        <a:noFill/>
        <a:ln>
          <a:noFill/>
        </a:ln>
        <a:effectLst/>
      </c:spPr>
    </c:plotArea>
    <c:legend>
      <c:legendPos val="b"/>
      <c:layout>
        <c:manualLayout>
          <c:xMode val="edge"/>
          <c:yMode val="edge"/>
          <c:x val="3.1125381100499849E-3"/>
          <c:y val="0.89552598444227449"/>
          <c:w val="0.99502669801507937"/>
          <c:h val="9.9469454660983087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Evolution 2000-2021</a:t>
            </a:r>
            <a:endParaRPr lang="fr-FR" sz="1300" b="1" baseline="0" dirty="0" smtClean="0">
              <a:solidFill>
                <a:srgbClr val="2B6384"/>
              </a:solidFill>
            </a:endParaRPr>
          </a:p>
        </c:rich>
      </c:tx>
      <c:layout>
        <c:manualLayout>
          <c:xMode val="edge"/>
          <c:yMode val="edge"/>
          <c:x val="0.33396787710067405"/>
          <c:y val="1.2163582080507645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455342801062023"/>
          <c:y val="0.23348223319493006"/>
          <c:w val="0.9325853183480115"/>
          <c:h val="0.48830822271350516"/>
        </c:manualLayout>
      </c:layout>
      <c:barChart>
        <c:barDir val="col"/>
        <c:grouping val="percentStacked"/>
        <c:varyColors val="0"/>
        <c:ser>
          <c:idx val="0"/>
          <c:order val="0"/>
          <c:tx>
            <c:strRef>
              <c:f>Feuil1!$B$1</c:f>
              <c:strCache>
                <c:ptCount val="1"/>
                <c:pt idx="0">
                  <c:v>Temps plein</c:v>
                </c:pt>
              </c:strCache>
            </c:strRef>
          </c:tx>
          <c:spPr>
            <a:solidFill>
              <a:srgbClr val="00206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formatCode="0.0%">
                  <c:v>0.88500000000000001</c:v>
                </c:pt>
                <c:pt idx="1">
                  <c:v>0.89</c:v>
                </c:pt>
                <c:pt idx="2" formatCode="0.0%">
                  <c:v>0.93500000000000005</c:v>
                </c:pt>
                <c:pt idx="3">
                  <c:v>0.93</c:v>
                </c:pt>
                <c:pt idx="4" formatCode="0.0%">
                  <c:v>0.90500000000000003</c:v>
                </c:pt>
              </c:numCache>
            </c:numRef>
          </c:val>
        </c:ser>
        <c:ser>
          <c:idx val="1"/>
          <c:order val="1"/>
          <c:tx>
            <c:strRef>
              <c:f>Feuil1!$C$1</c:f>
              <c:strCache>
                <c:ptCount val="1"/>
                <c:pt idx="0">
                  <c:v>Temps partiel</c:v>
                </c:pt>
              </c:strCache>
            </c:strRef>
          </c:tx>
          <c:spPr>
            <a:solidFill>
              <a:schemeClr val="accent2">
                <a:lumMod val="50000"/>
              </a:schemeClr>
            </a:solidFill>
            <a:ln>
              <a:noFill/>
            </a:ln>
            <a:effectLst/>
          </c:spPr>
          <c:invertIfNegative val="0"/>
          <c:dLbls>
            <c:dLbl>
              <c:idx val="2"/>
              <c:layout>
                <c:manualLayout>
                  <c:x val="-5.7610193103016551E-3"/>
                  <c:y val="-6.8714689036273799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accent2">
                          <a:lumMod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5.7610193103016551E-3"/>
                  <c:y val="-7.5586157939901158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accent2">
                          <a:lumMod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4"/>
              <c:layout>
                <c:manualLayout>
                  <c:x val="2.8805096551507221E-3"/>
                  <c:y val="-9.6200564650783291E-2"/>
                </c:manualLayout>
              </c:layout>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2">
                          <a:lumMod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formatCode="0.0%">
                  <c:v>0.115</c:v>
                </c:pt>
                <c:pt idx="1">
                  <c:v>0.11</c:v>
                </c:pt>
                <c:pt idx="2" formatCode="0.0%">
                  <c:v>6.5000000000000002E-2</c:v>
                </c:pt>
                <c:pt idx="3">
                  <c:v>7.0000000000000007E-2</c:v>
                </c:pt>
                <c:pt idx="4" formatCode="0.0%">
                  <c:v>9.5000000000000001E-2</c:v>
                </c:pt>
              </c:numCache>
            </c:numRef>
          </c:val>
        </c:ser>
        <c:dLbls>
          <c:showLegendKey val="0"/>
          <c:showVal val="0"/>
          <c:showCatName val="0"/>
          <c:showSerName val="0"/>
          <c:showPercent val="0"/>
          <c:showBubbleSize val="0"/>
        </c:dLbls>
        <c:gapWidth val="60"/>
        <c:overlap val="100"/>
        <c:axId val="446156528"/>
        <c:axId val="446160448"/>
      </c:barChart>
      <c:catAx>
        <c:axId val="4461565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6160448"/>
        <c:crosses val="autoZero"/>
        <c:auto val="1"/>
        <c:lblAlgn val="ctr"/>
        <c:lblOffset val="100"/>
        <c:noMultiLvlLbl val="0"/>
      </c:catAx>
      <c:valAx>
        <c:axId val="44616044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6156528"/>
        <c:crosses val="autoZero"/>
        <c:crossBetween val="between"/>
        <c:majorUnit val="0.2"/>
      </c:valAx>
      <c:spPr>
        <a:noFill/>
        <a:ln>
          <a:noFill/>
        </a:ln>
        <a:effectLst/>
      </c:spPr>
    </c:plotArea>
    <c:legend>
      <c:legendPos val="b"/>
      <c:layout>
        <c:manualLayout>
          <c:xMode val="edge"/>
          <c:yMode val="edge"/>
          <c:x val="0.17882362707425048"/>
          <c:y val="0.88525307545247578"/>
          <c:w val="0.6695291069830358"/>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Détail de la répartition selon l’activité</a:t>
            </a:r>
            <a:endParaRPr lang="fr-FR" sz="1300" b="1" baseline="0" dirty="0" smtClean="0">
              <a:solidFill>
                <a:srgbClr val="2B6384"/>
              </a:solidFill>
            </a:endParaRPr>
          </a:p>
        </c:rich>
      </c:tx>
      <c:layout>
        <c:manualLayout>
          <c:xMode val="edge"/>
          <c:yMode val="edge"/>
          <c:x val="0.21586698123949014"/>
          <c:y val="1.8258926795492493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455342801062023"/>
          <c:y val="0.21814431460079797"/>
          <c:w val="0.9325853183480115"/>
          <c:h val="0.41549769754207377"/>
        </c:manualLayout>
      </c:layout>
      <c:barChart>
        <c:barDir val="col"/>
        <c:grouping val="percentStacked"/>
        <c:varyColors val="0"/>
        <c:ser>
          <c:idx val="0"/>
          <c:order val="0"/>
          <c:tx>
            <c:strRef>
              <c:f>Feuil1!$B$1</c:f>
              <c:strCache>
                <c:ptCount val="1"/>
                <c:pt idx="0">
                  <c:v>Temps plein</c:v>
                </c:pt>
              </c:strCache>
            </c:strRef>
          </c:tx>
          <c:spPr>
            <a:solidFill>
              <a:srgbClr val="002060"/>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Ebénisterie</c:v>
                </c:pt>
                <c:pt idx="1">
                  <c:v>Tapisserie/
Sellerie</c:v>
                </c:pt>
                <c:pt idx="2">
                  <c:v>Encadrement-
Dorure</c:v>
                </c:pt>
                <c:pt idx="3">
                  <c:v>Ensemble</c:v>
                </c:pt>
              </c:strCache>
            </c:strRef>
          </c:cat>
          <c:val>
            <c:numRef>
              <c:f>Feuil1!$B$2:$B$5</c:f>
              <c:numCache>
                <c:formatCode>0%</c:formatCode>
                <c:ptCount val="4"/>
                <c:pt idx="0">
                  <c:v>0.9</c:v>
                </c:pt>
                <c:pt idx="1">
                  <c:v>0.91</c:v>
                </c:pt>
                <c:pt idx="2">
                  <c:v>0.98</c:v>
                </c:pt>
                <c:pt idx="3" formatCode="0.0%">
                  <c:v>0.90500000000000003</c:v>
                </c:pt>
              </c:numCache>
            </c:numRef>
          </c:val>
        </c:ser>
        <c:ser>
          <c:idx val="1"/>
          <c:order val="1"/>
          <c:tx>
            <c:strRef>
              <c:f>Feuil1!$C$1</c:f>
              <c:strCache>
                <c:ptCount val="1"/>
                <c:pt idx="0">
                  <c:v>Temps partiel</c:v>
                </c:pt>
              </c:strCache>
            </c:strRef>
          </c:tx>
          <c:spPr>
            <a:solidFill>
              <a:schemeClr val="accent2">
                <a:lumMod val="50000"/>
              </a:schemeClr>
            </a:solidFill>
            <a:ln>
              <a:noFill/>
            </a:ln>
            <a:effectLst/>
          </c:spPr>
          <c:invertIfNegative val="0"/>
          <c:dLbls>
            <c:dLbl>
              <c:idx val="2"/>
              <c:layout>
                <c:manualLayout>
                  <c:x val="-5.7610193103016551E-3"/>
                  <c:y val="-5.4618194094569056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accent2">
                          <a:lumMod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5.7610193103017609E-3"/>
                  <c:y val="-9.1881772632154579E-2"/>
                </c:manualLayout>
              </c:layout>
              <c:spPr>
                <a:no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chemeClr val="accent2">
                          <a:lumMod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9.2190824918994177E-2"/>
                      <c:h val="0.15125640777445032"/>
                    </c:manualLayout>
                  </c15:layout>
                </c:ext>
              </c:extLst>
            </c:dLbl>
            <c:dLbl>
              <c:idx val="5"/>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Ebénisterie</c:v>
                </c:pt>
                <c:pt idx="1">
                  <c:v>Tapisserie/
Sellerie</c:v>
                </c:pt>
                <c:pt idx="2">
                  <c:v>Encadrement-
Dorure</c:v>
                </c:pt>
                <c:pt idx="3">
                  <c:v>Ensemble</c:v>
                </c:pt>
              </c:strCache>
            </c:strRef>
          </c:cat>
          <c:val>
            <c:numRef>
              <c:f>Feuil1!$C$2:$C$5</c:f>
              <c:numCache>
                <c:formatCode>0%</c:formatCode>
                <c:ptCount val="4"/>
                <c:pt idx="0">
                  <c:v>0.1</c:v>
                </c:pt>
                <c:pt idx="1">
                  <c:v>0.09</c:v>
                </c:pt>
                <c:pt idx="2">
                  <c:v>0.02</c:v>
                </c:pt>
                <c:pt idx="3" formatCode="0.0%">
                  <c:v>9.5000000000000001E-2</c:v>
                </c:pt>
              </c:numCache>
            </c:numRef>
          </c:val>
        </c:ser>
        <c:dLbls>
          <c:showLegendKey val="0"/>
          <c:showVal val="0"/>
          <c:showCatName val="0"/>
          <c:showSerName val="0"/>
          <c:showPercent val="0"/>
          <c:showBubbleSize val="0"/>
        </c:dLbls>
        <c:gapWidth val="100"/>
        <c:overlap val="100"/>
        <c:axId val="446154960"/>
        <c:axId val="446158096"/>
      </c:barChart>
      <c:catAx>
        <c:axId val="4461549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6158096"/>
        <c:crosses val="autoZero"/>
        <c:auto val="1"/>
        <c:lblAlgn val="ctr"/>
        <c:lblOffset val="100"/>
        <c:noMultiLvlLbl val="0"/>
      </c:catAx>
      <c:valAx>
        <c:axId val="4461580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6154960"/>
        <c:crosses val="autoZero"/>
        <c:crossBetween val="between"/>
        <c:majorUnit val="0.2"/>
      </c:valAx>
      <c:spPr>
        <a:noFill/>
        <a:ln>
          <a:noFill/>
        </a:ln>
        <a:effectLst/>
      </c:spPr>
    </c:plotArea>
    <c:legend>
      <c:legendPos val="b"/>
      <c:layout>
        <c:manualLayout>
          <c:xMode val="edge"/>
          <c:yMode val="edge"/>
          <c:x val="0.15001853052274219"/>
          <c:y val="0.88525307545247578"/>
          <c:w val="0.73290031939635403"/>
          <c:h val="9.946945466098308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des 39 100 </a:t>
            </a:r>
            <a:r>
              <a:rPr lang="fr-FR" sz="1300" b="1" baseline="0" noProof="0" dirty="0" smtClean="0">
                <a:solidFill>
                  <a:srgbClr val="2B6384"/>
                </a:solidFill>
              </a:rPr>
              <a:t>salariés* </a:t>
            </a:r>
          </a:p>
          <a:p>
            <a:pPr>
              <a:defRPr/>
            </a:pPr>
            <a:r>
              <a:rPr lang="fr-FR" sz="1300" b="1" baseline="0" noProof="0" dirty="0" smtClean="0">
                <a:solidFill>
                  <a:srgbClr val="2B6384"/>
                </a:solidFill>
              </a:rPr>
              <a:t>selon la durée du travail</a:t>
            </a:r>
            <a:endParaRPr lang="fr-FR" sz="1300" b="1" baseline="0" dirty="0" smtClean="0">
              <a:solidFill>
                <a:srgbClr val="2B6384"/>
              </a:solidFill>
            </a:endParaRPr>
          </a:p>
        </c:rich>
      </c:tx>
      <c:layout>
        <c:manualLayout>
          <c:xMode val="edge"/>
          <c:yMode val="edge"/>
          <c:x val="0.21653160585543482"/>
          <c:y val="4.289013003223346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4671424275182677"/>
          <c:y val="0.24517053516952569"/>
          <c:w val="0.53704907257475332"/>
          <c:h val="0.64080580830524736"/>
        </c:manualLayout>
      </c:layout>
      <c:doughnutChart>
        <c:varyColors val="1"/>
        <c:ser>
          <c:idx val="0"/>
          <c:order val="0"/>
          <c:tx>
            <c:strRef>
              <c:f>Feuil1!$B$1</c:f>
              <c:strCache>
                <c:ptCount val="1"/>
                <c:pt idx="0">
                  <c:v>Répartition des salariés selon la durée du travail</c:v>
                </c:pt>
              </c:strCache>
            </c:strRef>
          </c:tx>
          <c:dPt>
            <c:idx val="0"/>
            <c:bubble3D val="0"/>
            <c:spPr>
              <a:solidFill>
                <a:srgbClr val="002060"/>
              </a:solidFill>
              <a:ln>
                <a:noFill/>
              </a:ln>
              <a:effectLst/>
            </c:spPr>
          </c:dPt>
          <c:dPt>
            <c:idx val="1"/>
            <c:bubble3D val="0"/>
            <c:spPr>
              <a:solidFill>
                <a:schemeClr val="accent2">
                  <a:lumMod val="50000"/>
                </a:schemeClr>
              </a:solidFill>
              <a:ln>
                <a:noFill/>
              </a:ln>
              <a:effectLst/>
            </c:spPr>
          </c:dPt>
          <c:dPt>
            <c:idx val="2"/>
            <c:bubble3D val="0"/>
            <c:spPr>
              <a:solidFill>
                <a:schemeClr val="tx2"/>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2.5526607270519811E-3"/>
                  <c:y val="-3.492418975879695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2262675420896081E-4"/>
                  <c:y val="-2.258181630612471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8538806850054999E-3"/>
                  <c:y val="-1.047725692763927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extLst>
          </c:dLbls>
          <c:cat>
            <c:strRef>
              <c:f>Feuil1!$A$2:$A$3</c:f>
              <c:strCache>
                <c:ptCount val="2"/>
                <c:pt idx="0">
                  <c:v>Temps plein</c:v>
                </c:pt>
                <c:pt idx="1">
                  <c:v>Temps partiel</c:v>
                </c:pt>
              </c:strCache>
            </c:strRef>
          </c:cat>
          <c:val>
            <c:numRef>
              <c:f>Feuil1!$B$2:$B$3</c:f>
              <c:numCache>
                <c:formatCode>0.0%</c:formatCode>
                <c:ptCount val="2"/>
                <c:pt idx="0">
                  <c:v>0.90500000000000003</c:v>
                </c:pt>
                <c:pt idx="1">
                  <c:v>9.5000000000000001E-2</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Durée moyenne hebdomadaire</a:t>
            </a:r>
            <a:r>
              <a:rPr lang="fr-FR" sz="1300" b="1" baseline="0" noProof="0" dirty="0" smtClean="0">
                <a:solidFill>
                  <a:srgbClr val="2B6384"/>
                </a:solidFill>
              </a:rPr>
              <a:t> du temps de travail des salariés à temps partiel</a:t>
            </a:r>
          </a:p>
          <a:p>
            <a:pPr>
              <a:defRPr/>
            </a:pPr>
            <a:r>
              <a:rPr lang="fr-FR" sz="1300" b="1" baseline="0" noProof="0" dirty="0" smtClean="0">
                <a:solidFill>
                  <a:srgbClr val="2B6384"/>
                </a:solidFill>
              </a:rPr>
              <a:t>selon l’activité </a:t>
            </a:r>
            <a:r>
              <a:rPr lang="fr-FR" sz="1200" b="0" baseline="0" noProof="0" dirty="0" smtClean="0">
                <a:solidFill>
                  <a:srgbClr val="2B6384"/>
                </a:solidFill>
              </a:rPr>
              <a:t>(en heures)</a:t>
            </a:r>
            <a:endParaRPr lang="fr-FR" sz="1200" b="0" noProof="0" dirty="0">
              <a:solidFill>
                <a:srgbClr val="2B6384"/>
              </a:solidFill>
            </a:endParaRPr>
          </a:p>
        </c:rich>
      </c:tx>
      <c:layout>
        <c:manualLayout>
          <c:xMode val="edge"/>
          <c:yMode val="edge"/>
          <c:x val="9.6284915711119828E-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1487700197054127E-2"/>
          <c:y val="0.20661237070524927"/>
          <c:w val="0.79251893822497088"/>
          <c:h val="0.65730684578590359"/>
        </c:manualLayout>
      </c:layout>
      <c:barChart>
        <c:barDir val="col"/>
        <c:grouping val="clustered"/>
        <c:varyColors val="0"/>
        <c:ser>
          <c:idx val="0"/>
          <c:order val="0"/>
          <c:tx>
            <c:strRef>
              <c:f>Feuil1!$B$1</c:f>
              <c:strCache>
                <c:ptCount val="1"/>
                <c:pt idx="0">
                  <c:v>Durée moyenne hebdomadaire temps travail salariés à temps partiel</c:v>
                </c:pt>
              </c:strCache>
            </c:strRef>
          </c:tx>
          <c:spPr>
            <a:solidFill>
              <a:schemeClr val="accent3">
                <a:lumMod val="75000"/>
              </a:schemeClr>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3"/>
              </a:solidFill>
              <a:ln>
                <a:noFill/>
              </a:ln>
              <a:effectLst/>
            </c:spPr>
          </c:dPt>
          <c:dPt>
            <c:idx val="2"/>
            <c:invertIfNegative val="0"/>
            <c:bubble3D val="0"/>
            <c:spPr>
              <a:solidFill>
                <a:schemeClr val="accent1">
                  <a:lumMod val="75000"/>
                </a:schemeClr>
              </a:solidFill>
              <a:ln>
                <a:noFill/>
              </a:ln>
              <a:effectLst/>
            </c:spPr>
          </c:dPt>
          <c:dLbls>
            <c:dLbl>
              <c:idx val="0"/>
              <c:tx>
                <c:rich>
                  <a:bodyPr/>
                  <a:lstStyle/>
                  <a:p>
                    <a:fld id="{DD36CC87-522C-4424-9617-0A846767FF01}" type="VALUE">
                      <a:rPr lang="en-US" smtClean="0"/>
                      <a:pPr/>
                      <a:t>[VALEUR]</a:t>
                    </a:fld>
                    <a:r>
                      <a:rPr lang="en-US" smtClean="0"/>
                      <a:t>H</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1.5356480858851941E-3"/>
                  <c:y val="0.43904068798557266"/>
                </c:manualLayout>
              </c:layout>
              <c:tx>
                <c:rich>
                  <a:bodyPr/>
                  <a:lstStyle/>
                  <a:p>
                    <a:fld id="{CD6FC6DC-5020-4038-821F-4A0C0502A392}" type="VALUE">
                      <a:rPr lang="en-US" smtClean="0"/>
                      <a:pPr/>
                      <a:t>[VALEUR]</a:t>
                    </a:fld>
                    <a:r>
                      <a:rPr lang="en-US" dirty="0" smtClean="0"/>
                      <a:t>H</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3.7130377326495888E-3"/>
                  <c:y val="0.34717912480008684"/>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fld id="{EB26CE0D-F011-455F-98F2-78F51382AD3D}" type="VALUE">
                      <a:rPr lang="en-US" smtClean="0"/>
                      <a:pPr>
                        <a:defRPr sz="1400">
                          <a:solidFill>
                            <a:schemeClr val="bg1"/>
                          </a:solidFill>
                        </a:defRPr>
                      </a:pPr>
                      <a:t>[VALEUR]</a:t>
                    </a:fld>
                    <a:r>
                      <a:rPr lang="en-US" dirty="0" smtClean="0"/>
                      <a:t>H</a:t>
                    </a: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Ebénisterie</c:v>
                </c:pt>
                <c:pt idx="1">
                  <c:v>Tapisserie/Sellerie</c:v>
                </c:pt>
                <c:pt idx="2">
                  <c:v>Encadrement-Dorure</c:v>
                </c:pt>
              </c:strCache>
            </c:strRef>
          </c:cat>
          <c:val>
            <c:numRef>
              <c:f>Feuil1!$B$2:$B$4</c:f>
              <c:numCache>
                <c:formatCode>General</c:formatCode>
                <c:ptCount val="3"/>
                <c:pt idx="0">
                  <c:v>19</c:v>
                </c:pt>
                <c:pt idx="1">
                  <c:v>24</c:v>
                </c:pt>
                <c:pt idx="2">
                  <c:v>20</c:v>
                </c:pt>
              </c:numCache>
            </c:numRef>
          </c:val>
        </c:ser>
        <c:dLbls>
          <c:showLegendKey val="0"/>
          <c:showVal val="0"/>
          <c:showCatName val="0"/>
          <c:showSerName val="0"/>
          <c:showPercent val="0"/>
          <c:showBubbleSize val="0"/>
        </c:dLbls>
        <c:gapWidth val="100"/>
        <c:overlap val="-27"/>
        <c:axId val="446157312"/>
        <c:axId val="446157704"/>
      </c:barChart>
      <c:catAx>
        <c:axId val="4461573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46157704"/>
        <c:crosses val="autoZero"/>
        <c:auto val="1"/>
        <c:lblAlgn val="ctr"/>
        <c:lblOffset val="100"/>
        <c:noMultiLvlLbl val="0"/>
      </c:catAx>
      <c:valAx>
        <c:axId val="446157704"/>
        <c:scaling>
          <c:orientation val="minMax"/>
          <c:max val="25"/>
          <c:min val="0"/>
        </c:scaling>
        <c:delete val="1"/>
        <c:axPos val="l"/>
        <c:numFmt formatCode="General" sourceLinked="1"/>
        <c:majorTickMark val="out"/>
        <c:minorTickMark val="none"/>
        <c:tickLblPos val="nextTo"/>
        <c:crossAx val="44615731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a:solidFill>
                  <a:srgbClr val="2B6384"/>
                </a:solidFill>
              </a:rPr>
              <a:t>Répartition </a:t>
            </a:r>
            <a:r>
              <a:rPr lang="fr-FR" sz="1300" b="1" noProof="0" dirty="0" smtClean="0">
                <a:solidFill>
                  <a:srgbClr val="2B6384"/>
                </a:solidFill>
              </a:rPr>
              <a:t>des salariés* </a:t>
            </a:r>
            <a:r>
              <a:rPr lang="fr-FR" sz="1300" b="1" baseline="0" noProof="0" dirty="0" smtClean="0">
                <a:solidFill>
                  <a:srgbClr val="2B6384"/>
                </a:solidFill>
              </a:rPr>
              <a:t>selon </a:t>
            </a:r>
            <a:r>
              <a:rPr lang="fr-FR" sz="1300" b="1" baseline="0" noProof="0" dirty="0">
                <a:solidFill>
                  <a:srgbClr val="2B6384"/>
                </a:solidFill>
              </a:rPr>
              <a:t>leur âge</a:t>
            </a:r>
            <a:endParaRPr lang="fr-FR" sz="1300" b="1" noProof="0" dirty="0">
              <a:solidFill>
                <a:srgbClr val="2B6384"/>
              </a:solidFill>
            </a:endParaRPr>
          </a:p>
        </c:rich>
      </c:tx>
      <c:layout>
        <c:manualLayout>
          <c:xMode val="edge"/>
          <c:yMode val="edge"/>
          <c:x val="0.11749326332774687"/>
          <c:y val="2.338124046823080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3394788195161275"/>
          <c:w val="0.9685473072512939"/>
          <c:h val="0.8307511286624718"/>
        </c:manualLayout>
      </c:layout>
      <c:barChart>
        <c:barDir val="bar"/>
        <c:grouping val="clustered"/>
        <c:varyColors val="0"/>
        <c:ser>
          <c:idx val="0"/>
          <c:order val="0"/>
          <c:tx>
            <c:strRef>
              <c:f>Feuil1!$B$1</c:f>
              <c:strCache>
                <c:ptCount val="1"/>
                <c:pt idx="0">
                  <c:v>Répartition des salariés selon leur âge</c:v>
                </c:pt>
              </c:strCache>
            </c:strRef>
          </c:tx>
          <c:spPr>
            <a:solidFill>
              <a:schemeClr val="bg2">
                <a:lumMod val="50000"/>
              </a:schemeClr>
            </a:solidFill>
            <a:ln>
              <a:noFill/>
            </a:ln>
            <a:effectLst/>
          </c:spPr>
          <c:invertIfNegative val="0"/>
          <c:dLbls>
            <c:dLbl>
              <c:idx val="0"/>
              <c:layout>
                <c:manualLayout>
                  <c:x val="-0.20161929475545834"/>
                  <c:y val="-4.008077385341022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76B-491D-8A55-7B4C1D53CB8E}"/>
                </c:ext>
                <c:ext xmlns:c15="http://schemas.microsoft.com/office/drawing/2012/chart" uri="{CE6537A1-D6FC-4f65-9D91-7224C49458BB}">
                  <c15:layout>
                    <c:manualLayout>
                      <c:w val="0.12909699205135008"/>
                      <c:h val="8.0528615507367868E-2"/>
                    </c:manualLayout>
                  </c15:layout>
                </c:ext>
              </c:extLst>
            </c:dLbl>
            <c:dLbl>
              <c:idx val="1"/>
              <c:layout>
                <c:manualLayout>
                  <c:x val="-0.23464813465864268"/>
                  <c:y val="2.00388088192206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76B-491D-8A55-7B4C1D53CB8E}"/>
                </c:ext>
                <c:ext xmlns:c15="http://schemas.microsoft.com/office/drawing/2012/chart" uri="{CE6537A1-D6FC-4f65-9D91-7224C49458BB}">
                  <c15:layout>
                    <c:manualLayout>
                      <c:w val="0.10654873111906234"/>
                      <c:h val="0.11468012392562442"/>
                    </c:manualLayout>
                  </c15:layout>
                </c:ext>
              </c:extLst>
            </c:dLbl>
            <c:dLbl>
              <c:idx val="2"/>
              <c:layout>
                <c:manualLayout>
                  <c:x val="-0.31767060744925468"/>
                  <c:y val="-4.008077385341022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2735886505580038"/>
                  <c:y val="4.0093398713274284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76B-491D-8A55-7B4C1D53CB8E}"/>
                </c:ext>
                <c:ext xmlns:c15="http://schemas.microsoft.com/office/drawing/2012/chart" uri="{CE6537A1-D6FC-4f65-9D91-7224C49458BB}">
                  <c15:layout>
                    <c:manualLayout>
                      <c:w val="0.10610813605419342"/>
                      <c:h val="0.10457897354839361"/>
                    </c:manualLayout>
                  </c15:layout>
                </c:ext>
              </c:extLst>
            </c:dLbl>
            <c:dLbl>
              <c:idx val="4"/>
              <c:layout>
                <c:manualLayout>
                  <c:x val="-0.21467774516015192"/>
                  <c:y val="-8.016470392178646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76B-491D-8A55-7B4C1D53CB8E}"/>
                </c:ext>
                <c:ext xmlns:c15="http://schemas.microsoft.com/office/drawing/2012/chart" uri="{CE6537A1-D6FC-4f65-9D91-7224C49458BB}">
                  <c15:layout>
                    <c:manualLayout>
                      <c:w val="0.15773808993746871"/>
                      <c:h val="8.052861550736786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Moins de 21 ans</c:v>
                </c:pt>
                <c:pt idx="1">
                  <c:v>21 à 25 ans</c:v>
                </c:pt>
                <c:pt idx="2">
                  <c:v>26 à 35 ans</c:v>
                </c:pt>
                <c:pt idx="3">
                  <c:v>36 à 50 ans</c:v>
                </c:pt>
                <c:pt idx="4">
                  <c:v>51 à 55 ans</c:v>
                </c:pt>
                <c:pt idx="5">
                  <c:v>Plus de 55 ans</c:v>
                </c:pt>
              </c:strCache>
            </c:strRef>
          </c:cat>
          <c:val>
            <c:numRef>
              <c:f>Feuil1!$B$2:$B$7</c:f>
              <c:numCache>
                <c:formatCode>0%</c:formatCode>
                <c:ptCount val="6"/>
                <c:pt idx="0">
                  <c:v>0.11</c:v>
                </c:pt>
                <c:pt idx="1">
                  <c:v>0.13</c:v>
                </c:pt>
                <c:pt idx="2">
                  <c:v>0.27</c:v>
                </c:pt>
                <c:pt idx="3">
                  <c:v>0.28999999999999998</c:v>
                </c:pt>
                <c:pt idx="4">
                  <c:v>0.09</c:v>
                </c:pt>
                <c:pt idx="5">
                  <c:v>0.11</c:v>
                </c:pt>
              </c:numCache>
            </c:numRef>
          </c:val>
          <c:extLst xmlns:c16r2="http://schemas.microsoft.com/office/drawing/2015/06/chart">
            <c:ext xmlns:c16="http://schemas.microsoft.com/office/drawing/2014/chart" uri="{C3380CC4-5D6E-409C-BE32-E72D297353CC}">
              <c16:uniqueId val="{00000006-E76B-491D-8A55-7B4C1D53CB8E}"/>
            </c:ext>
          </c:extLst>
        </c:ser>
        <c:dLbls>
          <c:showLegendKey val="0"/>
          <c:showVal val="0"/>
          <c:showCatName val="0"/>
          <c:showSerName val="0"/>
          <c:showPercent val="0"/>
          <c:showBubbleSize val="0"/>
        </c:dLbls>
        <c:gapWidth val="5"/>
        <c:axId val="446155744"/>
        <c:axId val="446158880"/>
      </c:barChart>
      <c:catAx>
        <c:axId val="44615574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46158880"/>
        <c:crosses val="autoZero"/>
        <c:auto val="1"/>
        <c:lblAlgn val="ctr"/>
        <c:lblOffset val="100"/>
        <c:noMultiLvlLbl val="0"/>
      </c:catAx>
      <c:valAx>
        <c:axId val="446158880"/>
        <c:scaling>
          <c:orientation val="minMax"/>
          <c:max val="0.30000000000000004"/>
          <c:min val="0"/>
        </c:scaling>
        <c:delete val="1"/>
        <c:axPos val="b"/>
        <c:numFmt formatCode="0%" sourceLinked="1"/>
        <c:majorTickMark val="out"/>
        <c:minorTickMark val="none"/>
        <c:tickLblPos val="nextTo"/>
        <c:crossAx val="446155744"/>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a:solidFill>
                  <a:srgbClr val="2B6384"/>
                </a:solidFill>
              </a:rPr>
              <a:t>Age moyen</a:t>
            </a:r>
            <a:r>
              <a:rPr lang="fr-FR" sz="1300" b="1" baseline="0" noProof="0" dirty="0">
                <a:solidFill>
                  <a:srgbClr val="2B6384"/>
                </a:solidFill>
              </a:rPr>
              <a:t> </a:t>
            </a:r>
            <a:r>
              <a:rPr lang="fr-FR" sz="1300" b="1" baseline="0" noProof="0" dirty="0" smtClean="0">
                <a:solidFill>
                  <a:srgbClr val="2B6384"/>
                </a:solidFill>
              </a:rPr>
              <a:t>des salariés</a:t>
            </a:r>
            <a:endParaRPr lang="fr-FR" sz="1300" b="1" baseline="0" dirty="0">
              <a:solidFill>
                <a:schemeClr val="accent3">
                  <a:lumMod val="50000"/>
                </a:schemeClr>
              </a:solidFill>
            </a:endParaRPr>
          </a:p>
        </c:rich>
      </c:tx>
      <c:layout>
        <c:manualLayout>
          <c:xMode val="edge"/>
          <c:yMode val="edge"/>
          <c:x val="0.26710060180172501"/>
          <c:y val="1.13354408432733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1431517529798277"/>
          <c:y val="0.25464350308427275"/>
          <c:w val="0.96625576956095782"/>
          <c:h val="0.61321068733389772"/>
        </c:manualLayout>
      </c:layout>
      <c:lineChart>
        <c:grouping val="standard"/>
        <c:varyColors val="0"/>
        <c:ser>
          <c:idx val="0"/>
          <c:order val="0"/>
          <c:tx>
            <c:strRef>
              <c:f>Feuil1!$B$1</c:f>
              <c:strCache>
                <c:ptCount val="1"/>
                <c:pt idx="0">
                  <c:v>Age moyen des salariés</c:v>
                </c:pt>
              </c:strCache>
            </c:strRef>
          </c:tx>
          <c:spPr>
            <a:ln w="28575" cap="rnd">
              <a:solidFill>
                <a:schemeClr val="accent1"/>
              </a:solidFill>
              <a:round/>
            </a:ln>
            <a:effectLst/>
          </c:spPr>
          <c:marker>
            <c:symbol val="none"/>
          </c:marker>
          <c:dLbls>
            <c:dLbl>
              <c:idx val="0"/>
              <c:layout>
                <c:manualLayout>
                  <c:x val="-6.5903051233528909E-2"/>
                  <c:y val="-8.90590582082586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955-4B7D-81E3-B6BE108ED1E5}"/>
                </c:ext>
                <c:ext xmlns:c15="http://schemas.microsoft.com/office/drawing/2012/chart" uri="{CE6537A1-D6FC-4f65-9D91-7224C49458BB}"/>
              </c:extLst>
            </c:dLbl>
            <c:dLbl>
              <c:idx val="1"/>
              <c:layout>
                <c:manualLayout>
                  <c:x val="-6.7743369431106634E-2"/>
                  <c:y val="-0.1086302182281445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955-4B7D-81E3-B6BE108ED1E5}"/>
                </c:ext>
                <c:ext xmlns:c15="http://schemas.microsoft.com/office/drawing/2012/chart" uri="{CE6537A1-D6FC-4f65-9D91-7224C49458BB}"/>
              </c:extLst>
            </c:dLbl>
            <c:dLbl>
              <c:idx val="2"/>
              <c:layout>
                <c:manualLayout>
                  <c:x val="-5.6077771299849116E-2"/>
                  <c:y val="-7.46113379490191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955-4B7D-81E3-B6BE108ED1E5}"/>
                </c:ext>
                <c:ext xmlns:c15="http://schemas.microsoft.com/office/drawing/2012/chart" uri="{CE6537A1-D6FC-4f65-9D91-7224C49458BB}"/>
              </c:extLst>
            </c:dLbl>
            <c:dLbl>
              <c:idx val="3"/>
              <c:layout>
                <c:manualLayout>
                  <c:x val="-4.3565738170732053E-2"/>
                  <c:y val="-0.101408969675789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955-4B7D-81E3-B6BE108ED1E5}"/>
                </c:ext>
                <c:ext xmlns:c15="http://schemas.microsoft.com/office/drawing/2012/chart" uri="{CE6537A1-D6FC-4f65-9D91-7224C49458BB}"/>
              </c:extLst>
            </c:dLbl>
            <c:dLbl>
              <c:idx val="4"/>
              <c:layout>
                <c:manualLayout>
                  <c:x val="-6.7356227108000849E-2"/>
                  <c:y val="-0.1039868338519292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955-4B7D-81E3-B6BE108ED1E5}"/>
                </c:ext>
                <c:ext xmlns:c15="http://schemas.microsoft.com/office/drawing/2012/chart" uri="{CE6537A1-D6FC-4f65-9D91-7224C49458BB}"/>
              </c:extLst>
            </c:dLbl>
            <c:dLbl>
              <c:idx val="5"/>
              <c:layout>
                <c:manualLayout>
                  <c:x val="-3.6236159554452092E-2"/>
                  <c:y val="-4.594064456990714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955-4B7D-81E3-B6BE108ED1E5}"/>
                </c:ext>
                <c:ext xmlns:c15="http://schemas.microsoft.com/office/drawing/2012/chart" uri="{CE6537A1-D6FC-4f65-9D91-7224C49458BB}"/>
              </c:extLst>
            </c:dLbl>
            <c:dLbl>
              <c:idx val="6"/>
              <c:layout>
                <c:manualLayout>
                  <c:x val="-3.7550301675565494E-2"/>
                  <c:y val="-4.76972046448754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955-4B7D-81E3-B6BE108ED1E5}"/>
                </c:ext>
                <c:ext xmlns:c15="http://schemas.microsoft.com/office/drawing/2012/chart" uri="{CE6537A1-D6FC-4f65-9D91-7224C49458BB}"/>
              </c:extLst>
            </c:dLbl>
            <c:dLbl>
              <c:idx val="7"/>
              <c:layout>
                <c:manualLayout>
                  <c:x val="-5.7623452844828886E-2"/>
                  <c:y val="-3.40433687214316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955-4B7D-81E3-B6BE108ED1E5}"/>
                </c:ext>
                <c:ext xmlns:c15="http://schemas.microsoft.com/office/drawing/2012/chart" uri="{CE6537A1-D6FC-4f65-9D91-7224C49458BB}"/>
              </c:extLst>
            </c:dLbl>
            <c:dLbl>
              <c:idx val="8"/>
              <c:layout>
                <c:manualLayout>
                  <c:x val="-4.1356821495111037E-2"/>
                  <c:y val="5.63500789105030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955-4B7D-81E3-B6BE108ED1E5}"/>
                </c:ext>
                <c:ext xmlns:c15="http://schemas.microsoft.com/office/drawing/2012/chart" uri="{CE6537A1-D6FC-4f65-9D91-7224C49458BB}"/>
              </c:extLst>
            </c:dLbl>
            <c:dLbl>
              <c:idx val="9"/>
              <c:layout>
                <c:manualLayout>
                  <c:x val="-4.5149764441246333E-2"/>
                  <c:y val="-5.68544377439098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955-4B7D-81E3-B6BE108ED1E5}"/>
                </c:ext>
                <c:ext xmlns:c15="http://schemas.microsoft.com/office/drawing/2012/chart" uri="{CE6537A1-D6FC-4f65-9D91-7224C49458BB}"/>
              </c:extLst>
            </c:dLbl>
            <c:dLbl>
              <c:idx val="10"/>
              <c:layout>
                <c:manualLayout>
                  <c:x val="-6.3995233236595978E-2"/>
                  <c:y val="-4.15177006420600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955-4B7D-81E3-B6BE108ED1E5}"/>
                </c:ext>
                <c:ext xmlns:c15="http://schemas.microsoft.com/office/drawing/2012/chart" uri="{CE6537A1-D6FC-4f65-9D91-7224C49458BB}"/>
              </c:extLst>
            </c:dLbl>
            <c:dLbl>
              <c:idx val="11"/>
              <c:layout>
                <c:manualLayout>
                  <c:x val="-3.3897994644563861E-2"/>
                  <c:y val="8.26939098580911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955-4B7D-81E3-B6BE108ED1E5}"/>
                </c:ext>
                <c:ext xmlns:c15="http://schemas.microsoft.com/office/drawing/2012/chart" uri="{CE6537A1-D6FC-4f65-9D91-7224C49458BB}"/>
              </c:extLst>
            </c:dLbl>
            <c:dLbl>
              <c:idx val="12"/>
              <c:layout>
                <c:manualLayout>
                  <c:x val="-3.335056486197583E-2"/>
                  <c:y val="8.06535862651872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955-4B7D-81E3-B6BE108ED1E5}"/>
                </c:ext>
                <c:ext xmlns:c15="http://schemas.microsoft.com/office/drawing/2012/chart" uri="{CE6537A1-D6FC-4f65-9D91-7224C49458BB}"/>
              </c:extLst>
            </c:dLbl>
            <c:dLbl>
              <c:idx val="13"/>
              <c:layout>
                <c:manualLayout>
                  <c:x val="-4.0261833846223324E-2"/>
                  <c:y val="8.06535862651872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955-4B7D-81E3-B6BE108ED1E5}"/>
                </c:ext>
                <c:ext xmlns:c15="http://schemas.microsoft.com/office/drawing/2012/chart" uri="{CE6537A1-D6FC-4f65-9D91-7224C49458BB}"/>
              </c:extLst>
            </c:dLbl>
            <c:dLbl>
              <c:idx val="14"/>
              <c:layout>
                <c:manualLayout>
                  <c:x val="-1.0172536444298828E-2"/>
                  <c:y val="8.06535862651872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955-4B7D-81E3-B6BE108ED1E5}"/>
                </c:ext>
                <c:ext xmlns:c15="http://schemas.microsoft.com/office/drawing/2012/chart" uri="{CE6537A1-D6FC-4f65-9D91-7224C49458BB}"/>
              </c:extLst>
            </c:dLbl>
            <c:dLbl>
              <c:idx val="15"/>
              <c:layout>
                <c:manualLayout>
                  <c:x val="-1.4917909868516948E-3"/>
                  <c:y val="4.831150096706360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955-4B7D-81E3-B6BE108ED1E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c:v>34</c:v>
                </c:pt>
                <c:pt idx="1">
                  <c:v>35</c:v>
                </c:pt>
                <c:pt idx="2" formatCode="#\ ##0.0">
                  <c:v>39.5</c:v>
                </c:pt>
                <c:pt idx="3">
                  <c:v>37</c:v>
                </c:pt>
                <c:pt idx="4">
                  <c:v>37</c:v>
                </c:pt>
              </c:numCache>
            </c:numRef>
          </c:val>
          <c:smooth val="0"/>
          <c:extLst xmlns:c16r2="http://schemas.microsoft.com/office/drawing/2015/06/chart">
            <c:ext xmlns:c16="http://schemas.microsoft.com/office/drawing/2014/chart" uri="{C3380CC4-5D6E-409C-BE32-E72D297353CC}">
              <c16:uniqueId val="{00000010-0955-4B7D-81E3-B6BE108ED1E5}"/>
            </c:ext>
          </c:extLst>
        </c:ser>
        <c:dLbls>
          <c:showLegendKey val="0"/>
          <c:showVal val="0"/>
          <c:showCatName val="0"/>
          <c:showSerName val="0"/>
          <c:showPercent val="0"/>
          <c:showBubbleSize val="0"/>
        </c:dLbls>
        <c:smooth val="0"/>
        <c:axId val="446162016"/>
        <c:axId val="446154568"/>
      </c:lineChart>
      <c:catAx>
        <c:axId val="4461620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6154568"/>
        <c:crosses val="autoZero"/>
        <c:auto val="1"/>
        <c:lblAlgn val="ctr"/>
        <c:lblOffset val="100"/>
        <c:noMultiLvlLbl val="0"/>
      </c:catAx>
      <c:valAx>
        <c:axId val="446154568"/>
        <c:scaling>
          <c:orientation val="minMax"/>
          <c:max val="40"/>
          <c:min val="3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6162016"/>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a:solidFill>
                  <a:srgbClr val="2B6384"/>
                </a:solidFill>
              </a:rPr>
              <a:t>Répartition </a:t>
            </a:r>
            <a:r>
              <a:rPr lang="fr-FR" sz="1300" b="1" noProof="0" dirty="0" smtClean="0">
                <a:solidFill>
                  <a:srgbClr val="2B6384"/>
                </a:solidFill>
              </a:rPr>
              <a:t>des salariés* </a:t>
            </a:r>
            <a:r>
              <a:rPr lang="fr-FR" sz="1300" b="1" baseline="0" noProof="0" dirty="0" smtClean="0">
                <a:solidFill>
                  <a:srgbClr val="2B6384"/>
                </a:solidFill>
              </a:rPr>
              <a:t>selon </a:t>
            </a:r>
            <a:r>
              <a:rPr lang="fr-FR" sz="1300" b="1" baseline="0" noProof="0" dirty="0">
                <a:solidFill>
                  <a:srgbClr val="2B6384"/>
                </a:solidFill>
              </a:rPr>
              <a:t>leur </a:t>
            </a:r>
            <a:r>
              <a:rPr lang="fr-FR" sz="1300" b="1" baseline="0" noProof="0" dirty="0" smtClean="0">
                <a:solidFill>
                  <a:srgbClr val="2B6384"/>
                </a:solidFill>
              </a:rPr>
              <a:t>ancienneté</a:t>
            </a:r>
            <a:endParaRPr lang="fr-FR" sz="1300" b="1" noProof="0" dirty="0">
              <a:solidFill>
                <a:srgbClr val="2B6384"/>
              </a:solidFill>
            </a:endParaRPr>
          </a:p>
        </c:rich>
      </c:tx>
      <c:layout>
        <c:manualLayout>
          <c:xMode val="edge"/>
          <c:yMode val="edge"/>
          <c:x val="0.11749326332774687"/>
          <c:y val="2.338124046823080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3394788195161275"/>
          <c:w val="0.9685473072512939"/>
          <c:h val="0.8307511286624718"/>
        </c:manualLayout>
      </c:layout>
      <c:barChart>
        <c:barDir val="bar"/>
        <c:grouping val="clustered"/>
        <c:varyColors val="0"/>
        <c:ser>
          <c:idx val="0"/>
          <c:order val="0"/>
          <c:tx>
            <c:strRef>
              <c:f>Feuil1!$B$1</c:f>
              <c:strCache>
                <c:ptCount val="1"/>
                <c:pt idx="0">
                  <c:v>Répartition des salariés selon leur ancienneté</c:v>
                </c:pt>
              </c:strCache>
            </c:strRef>
          </c:tx>
          <c:spPr>
            <a:solidFill>
              <a:schemeClr val="bg2">
                <a:lumMod val="50000"/>
              </a:schemeClr>
            </a:solidFill>
            <a:ln>
              <a:noFill/>
            </a:ln>
            <a:effectLst/>
          </c:spPr>
          <c:invertIfNegative val="0"/>
          <c:dLbls>
            <c:dLbl>
              <c:idx val="0"/>
              <c:layout>
                <c:manualLayout>
                  <c:x val="-0.28361256609775254"/>
                  <c:y val="-4.008077385341022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76B-491D-8A55-7B4C1D53CB8E}"/>
                </c:ext>
                <c:ext xmlns:c15="http://schemas.microsoft.com/office/drawing/2012/chart" uri="{CE6537A1-D6FC-4f65-9D91-7224C49458BB}">
                  <c15:layout>
                    <c:manualLayout>
                      <c:w val="0.12909699205135008"/>
                      <c:h val="8.0528615507367868E-2"/>
                    </c:manualLayout>
                  </c15:layout>
                </c:ext>
              </c:extLst>
            </c:dLbl>
            <c:dLbl>
              <c:idx val="1"/>
              <c:layout>
                <c:manualLayout>
                  <c:x val="-0.40428938571166512"/>
                  <c:y val="2.003880881922063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76B-491D-8A55-7B4C1D53CB8E}"/>
                </c:ext>
                <c:ext xmlns:c15="http://schemas.microsoft.com/office/drawing/2012/chart" uri="{CE6537A1-D6FC-4f65-9D91-7224C49458BB}">
                  <c15:layout>
                    <c:manualLayout>
                      <c:w val="0.10654873111906234"/>
                      <c:h val="0.11468012392562442"/>
                    </c:manualLayout>
                  </c15:layout>
                </c:ext>
              </c:extLst>
            </c:dLbl>
            <c:dLbl>
              <c:idx val="2"/>
              <c:layout>
                <c:manualLayout>
                  <c:x val="-0.26112352376491377"/>
                  <c:y val="-4.008077385341022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21782136998890431"/>
                  <c:y val="-4.0074461423478197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76B-491D-8A55-7B4C1D53CB8E}"/>
                </c:ext>
                <c:ext xmlns:c15="http://schemas.microsoft.com/office/drawing/2012/chart" uri="{CE6537A1-D6FC-4f65-9D91-7224C49458BB}">
                  <c15:layout>
                    <c:manualLayout>
                      <c:w val="8.5386096363354647E-2"/>
                      <c:h val="8.0528615507367868E-2"/>
                    </c:manualLayout>
                  </c15:layout>
                </c:ext>
              </c:extLst>
            </c:dLbl>
            <c:dLbl>
              <c:idx val="4"/>
              <c:layout>
                <c:manualLayout>
                  <c:x val="-0.26959400974925157"/>
                  <c:y val="-8.016470392178646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76B-491D-8A55-7B4C1D53CB8E}"/>
                </c:ext>
                <c:ext xmlns:c15="http://schemas.microsoft.com/office/drawing/2012/chart" uri="{CE6537A1-D6FC-4f65-9D91-7224C49458BB}">
                  <c15:layout>
                    <c:manualLayout>
                      <c:w val="0.15773808993746871"/>
                      <c:h val="8.052861550736786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Moins d'un an</c:v>
                </c:pt>
                <c:pt idx="1">
                  <c:v>1 à 4 ans</c:v>
                </c:pt>
                <c:pt idx="2">
                  <c:v>5 à 7 ans</c:v>
                </c:pt>
                <c:pt idx="3">
                  <c:v>8 à 10 ans</c:v>
                </c:pt>
                <c:pt idx="4">
                  <c:v>11 à 15 ans</c:v>
                </c:pt>
                <c:pt idx="5">
                  <c:v>Plus de 15 ans</c:v>
                </c:pt>
              </c:strCache>
            </c:strRef>
          </c:cat>
          <c:val>
            <c:numRef>
              <c:f>Feuil1!$B$2:$B$7</c:f>
              <c:numCache>
                <c:formatCode>0%</c:formatCode>
                <c:ptCount val="6"/>
                <c:pt idx="0">
                  <c:v>0.15</c:v>
                </c:pt>
                <c:pt idx="1">
                  <c:v>0.24</c:v>
                </c:pt>
                <c:pt idx="2">
                  <c:v>0.14000000000000001</c:v>
                </c:pt>
                <c:pt idx="3">
                  <c:v>0.11</c:v>
                </c:pt>
                <c:pt idx="4">
                  <c:v>0.13</c:v>
                </c:pt>
                <c:pt idx="5">
                  <c:v>0.23</c:v>
                </c:pt>
              </c:numCache>
            </c:numRef>
          </c:val>
          <c:extLst xmlns:c16r2="http://schemas.microsoft.com/office/drawing/2015/06/chart">
            <c:ext xmlns:c16="http://schemas.microsoft.com/office/drawing/2014/chart" uri="{C3380CC4-5D6E-409C-BE32-E72D297353CC}">
              <c16:uniqueId val="{00000006-E76B-491D-8A55-7B4C1D53CB8E}"/>
            </c:ext>
          </c:extLst>
        </c:ser>
        <c:dLbls>
          <c:showLegendKey val="0"/>
          <c:showVal val="0"/>
          <c:showCatName val="0"/>
          <c:showSerName val="0"/>
          <c:showPercent val="0"/>
          <c:showBubbleSize val="0"/>
        </c:dLbls>
        <c:gapWidth val="5"/>
        <c:axId val="446160056"/>
        <c:axId val="446160840"/>
      </c:barChart>
      <c:catAx>
        <c:axId val="44616005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46160840"/>
        <c:crosses val="autoZero"/>
        <c:auto val="1"/>
        <c:lblAlgn val="ctr"/>
        <c:lblOffset val="100"/>
        <c:noMultiLvlLbl val="0"/>
      </c:catAx>
      <c:valAx>
        <c:axId val="446160840"/>
        <c:scaling>
          <c:orientation val="minMax"/>
          <c:max val="0.30000000000000004"/>
          <c:min val="0"/>
        </c:scaling>
        <c:delete val="1"/>
        <c:axPos val="b"/>
        <c:numFmt formatCode="0%" sourceLinked="1"/>
        <c:majorTickMark val="out"/>
        <c:minorTickMark val="none"/>
        <c:tickLblPos val="nextTo"/>
        <c:crossAx val="446160056"/>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Ancienneté</a:t>
            </a:r>
            <a:r>
              <a:rPr lang="fr-FR" sz="1300" b="1" baseline="0" noProof="0" dirty="0" smtClean="0">
                <a:solidFill>
                  <a:srgbClr val="2B6384"/>
                </a:solidFill>
              </a:rPr>
              <a:t> moyenne des salariés</a:t>
            </a:r>
            <a:endParaRPr lang="fr-FR" sz="1300" b="1" baseline="0" dirty="0">
              <a:solidFill>
                <a:schemeClr val="accent3">
                  <a:lumMod val="50000"/>
                </a:schemeClr>
              </a:solidFill>
            </a:endParaRPr>
          </a:p>
        </c:rich>
      </c:tx>
      <c:layout>
        <c:manualLayout>
          <c:xMode val="edge"/>
          <c:yMode val="edge"/>
          <c:x val="0.26710060180172501"/>
          <c:y val="1.13354408432733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1431517529798277"/>
          <c:y val="0.25464350308427275"/>
          <c:w val="0.96625576956095782"/>
          <c:h val="0.61321068733389772"/>
        </c:manualLayout>
      </c:layout>
      <c:lineChart>
        <c:grouping val="standard"/>
        <c:varyColors val="0"/>
        <c:ser>
          <c:idx val="0"/>
          <c:order val="0"/>
          <c:tx>
            <c:strRef>
              <c:f>Feuil1!$B$1</c:f>
              <c:strCache>
                <c:ptCount val="1"/>
                <c:pt idx="0">
                  <c:v>Ancienneté moyenne des salariés</c:v>
                </c:pt>
              </c:strCache>
            </c:strRef>
          </c:tx>
          <c:spPr>
            <a:ln w="28575" cap="rnd">
              <a:solidFill>
                <a:schemeClr val="accent1"/>
              </a:solidFill>
              <a:round/>
            </a:ln>
            <a:effectLst/>
          </c:spPr>
          <c:marker>
            <c:symbol val="none"/>
          </c:marker>
          <c:dLbls>
            <c:dLbl>
              <c:idx val="0"/>
              <c:layout>
                <c:manualLayout>
                  <c:x val="-3.515441143713819E-2"/>
                  <c:y val="-8.90590582082585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955-4B7D-81E3-B6BE108ED1E5}"/>
                </c:ext>
                <c:ext xmlns:c15="http://schemas.microsoft.com/office/drawing/2012/chart" uri="{CE6537A1-D6FC-4f65-9D91-7224C49458BB}"/>
              </c:extLst>
            </c:dLbl>
            <c:dLbl>
              <c:idx val="1"/>
              <c:layout>
                <c:manualLayout>
                  <c:x val="-8.6192553308941031E-2"/>
                  <c:y val="-7.84783716293441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955-4B7D-81E3-B6BE108ED1E5}"/>
                </c:ext>
                <c:ext xmlns:c15="http://schemas.microsoft.com/office/drawing/2012/chart" uri="{CE6537A1-D6FC-4f65-9D91-7224C49458BB}"/>
              </c:extLst>
            </c:dLbl>
            <c:dLbl>
              <c:idx val="2"/>
              <c:layout>
                <c:manualLayout>
                  <c:x val="-5.6077771299849116E-2"/>
                  <c:y val="-5.04898606699787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955-4B7D-81E3-B6BE108ED1E5}"/>
                </c:ext>
                <c:ext xmlns:c15="http://schemas.microsoft.com/office/drawing/2012/chart" uri="{CE6537A1-D6FC-4f65-9D91-7224C49458BB}"/>
              </c:extLst>
            </c:dLbl>
            <c:dLbl>
              <c:idx val="3"/>
              <c:layout>
                <c:manualLayout>
                  <c:x val="-2.5116554292897501E-2"/>
                  <c:y val="-8.33178617165090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955-4B7D-81E3-B6BE108ED1E5}"/>
                </c:ext>
                <c:ext xmlns:c15="http://schemas.microsoft.com/office/drawing/2012/chart" uri="{CE6537A1-D6FC-4f65-9D91-7224C49458BB}"/>
              </c:extLst>
            </c:dLbl>
            <c:dLbl>
              <c:idx val="4"/>
              <c:layout>
                <c:manualLayout>
                  <c:x val="-3.3532723331971034E-2"/>
                  <c:y val="-7.383498725312884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955-4B7D-81E3-B6BE108ED1E5}"/>
                </c:ext>
                <c:ext xmlns:c15="http://schemas.microsoft.com/office/drawing/2012/chart" uri="{CE6537A1-D6FC-4f65-9D91-7224C49458BB}"/>
              </c:extLst>
            </c:dLbl>
            <c:dLbl>
              <c:idx val="5"/>
              <c:layout>
                <c:manualLayout>
                  <c:x val="-3.6236159554452092E-2"/>
                  <c:y val="-4.594064456990714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955-4B7D-81E3-B6BE108ED1E5}"/>
                </c:ext>
                <c:ext xmlns:c15="http://schemas.microsoft.com/office/drawing/2012/chart" uri="{CE6537A1-D6FC-4f65-9D91-7224C49458BB}"/>
              </c:extLst>
            </c:dLbl>
            <c:dLbl>
              <c:idx val="6"/>
              <c:layout>
                <c:manualLayout>
                  <c:x val="-3.7550301675565494E-2"/>
                  <c:y val="-4.76972046448754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955-4B7D-81E3-B6BE108ED1E5}"/>
                </c:ext>
                <c:ext xmlns:c15="http://schemas.microsoft.com/office/drawing/2012/chart" uri="{CE6537A1-D6FC-4f65-9D91-7224C49458BB}"/>
              </c:extLst>
            </c:dLbl>
            <c:dLbl>
              <c:idx val="7"/>
              <c:layout>
                <c:manualLayout>
                  <c:x val="-5.7623452844828886E-2"/>
                  <c:y val="-3.40433687214316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955-4B7D-81E3-B6BE108ED1E5}"/>
                </c:ext>
                <c:ext xmlns:c15="http://schemas.microsoft.com/office/drawing/2012/chart" uri="{CE6537A1-D6FC-4f65-9D91-7224C49458BB}"/>
              </c:extLst>
            </c:dLbl>
            <c:dLbl>
              <c:idx val="8"/>
              <c:layout>
                <c:manualLayout>
                  <c:x val="-4.1356821495111037E-2"/>
                  <c:y val="5.63500789105030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955-4B7D-81E3-B6BE108ED1E5}"/>
                </c:ext>
                <c:ext xmlns:c15="http://schemas.microsoft.com/office/drawing/2012/chart" uri="{CE6537A1-D6FC-4f65-9D91-7224C49458BB}"/>
              </c:extLst>
            </c:dLbl>
            <c:dLbl>
              <c:idx val="9"/>
              <c:layout>
                <c:manualLayout>
                  <c:x val="-4.5149764441246333E-2"/>
                  <c:y val="-5.68544377439098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955-4B7D-81E3-B6BE108ED1E5}"/>
                </c:ext>
                <c:ext xmlns:c15="http://schemas.microsoft.com/office/drawing/2012/chart" uri="{CE6537A1-D6FC-4f65-9D91-7224C49458BB}"/>
              </c:extLst>
            </c:dLbl>
            <c:dLbl>
              <c:idx val="10"/>
              <c:layout>
                <c:manualLayout>
                  <c:x val="-6.3995233236595978E-2"/>
                  <c:y val="-4.15177006420600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955-4B7D-81E3-B6BE108ED1E5}"/>
                </c:ext>
                <c:ext xmlns:c15="http://schemas.microsoft.com/office/drawing/2012/chart" uri="{CE6537A1-D6FC-4f65-9D91-7224C49458BB}"/>
              </c:extLst>
            </c:dLbl>
            <c:dLbl>
              <c:idx val="11"/>
              <c:layout>
                <c:manualLayout>
                  <c:x val="-3.3897994644563861E-2"/>
                  <c:y val="8.26939098580911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955-4B7D-81E3-B6BE108ED1E5}"/>
                </c:ext>
                <c:ext xmlns:c15="http://schemas.microsoft.com/office/drawing/2012/chart" uri="{CE6537A1-D6FC-4f65-9D91-7224C49458BB}"/>
              </c:extLst>
            </c:dLbl>
            <c:dLbl>
              <c:idx val="12"/>
              <c:layout>
                <c:manualLayout>
                  <c:x val="-3.335056486197583E-2"/>
                  <c:y val="8.06535862651872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955-4B7D-81E3-B6BE108ED1E5}"/>
                </c:ext>
                <c:ext xmlns:c15="http://schemas.microsoft.com/office/drawing/2012/chart" uri="{CE6537A1-D6FC-4f65-9D91-7224C49458BB}"/>
              </c:extLst>
            </c:dLbl>
            <c:dLbl>
              <c:idx val="13"/>
              <c:layout>
                <c:manualLayout>
                  <c:x val="-4.0261833846223324E-2"/>
                  <c:y val="8.06535862651872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955-4B7D-81E3-B6BE108ED1E5}"/>
                </c:ext>
                <c:ext xmlns:c15="http://schemas.microsoft.com/office/drawing/2012/chart" uri="{CE6537A1-D6FC-4f65-9D91-7224C49458BB}"/>
              </c:extLst>
            </c:dLbl>
            <c:dLbl>
              <c:idx val="14"/>
              <c:layout>
                <c:manualLayout>
                  <c:x val="-1.0172536444298828E-2"/>
                  <c:y val="8.06535862651872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955-4B7D-81E3-B6BE108ED1E5}"/>
                </c:ext>
                <c:ext xmlns:c15="http://schemas.microsoft.com/office/drawing/2012/chart" uri="{CE6537A1-D6FC-4f65-9D91-7224C49458BB}"/>
              </c:extLst>
            </c:dLbl>
            <c:dLbl>
              <c:idx val="15"/>
              <c:layout>
                <c:manualLayout>
                  <c:x val="-1.4917909868516948E-3"/>
                  <c:y val="4.831150096706360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955-4B7D-81E3-B6BE108ED1E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2B6384"/>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 ##0.0</c:formatCode>
                <c:ptCount val="5"/>
                <c:pt idx="0" formatCode="#,##0">
                  <c:v>7</c:v>
                </c:pt>
                <c:pt idx="1">
                  <c:v>7.5</c:v>
                </c:pt>
                <c:pt idx="2">
                  <c:v>9.5</c:v>
                </c:pt>
                <c:pt idx="3">
                  <c:v>8.5</c:v>
                </c:pt>
                <c:pt idx="4" formatCode="#,##0">
                  <c:v>8</c:v>
                </c:pt>
              </c:numCache>
            </c:numRef>
          </c:val>
          <c:smooth val="0"/>
          <c:extLst xmlns:c16r2="http://schemas.microsoft.com/office/drawing/2015/06/chart">
            <c:ext xmlns:c16="http://schemas.microsoft.com/office/drawing/2014/chart" uri="{C3380CC4-5D6E-409C-BE32-E72D297353CC}">
              <c16:uniqueId val="{00000010-0955-4B7D-81E3-B6BE108ED1E5}"/>
            </c:ext>
          </c:extLst>
        </c:ser>
        <c:dLbls>
          <c:showLegendKey val="0"/>
          <c:showVal val="0"/>
          <c:showCatName val="0"/>
          <c:showSerName val="0"/>
          <c:showPercent val="0"/>
          <c:showBubbleSize val="0"/>
        </c:dLbls>
        <c:smooth val="0"/>
        <c:axId val="447922288"/>
        <c:axId val="447930520"/>
      </c:lineChart>
      <c:catAx>
        <c:axId val="4479222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7930520"/>
        <c:crosses val="autoZero"/>
        <c:auto val="1"/>
        <c:lblAlgn val="ctr"/>
        <c:lblOffset val="100"/>
        <c:noMultiLvlLbl val="0"/>
      </c:catAx>
      <c:valAx>
        <c:axId val="447930520"/>
        <c:scaling>
          <c:orientation val="minMax"/>
          <c:max val="10"/>
          <c:min val="6"/>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792228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des 39 100 </a:t>
            </a:r>
            <a:r>
              <a:rPr lang="fr-FR" sz="1300" b="1" baseline="0" noProof="0" dirty="0" smtClean="0">
                <a:solidFill>
                  <a:srgbClr val="2B6384"/>
                </a:solidFill>
              </a:rPr>
              <a:t>salariés* </a:t>
            </a:r>
          </a:p>
          <a:p>
            <a:pPr>
              <a:defRPr/>
            </a:pPr>
            <a:r>
              <a:rPr lang="fr-FR" sz="1300" b="1" baseline="0" noProof="0" dirty="0" smtClean="0">
                <a:solidFill>
                  <a:srgbClr val="2B6384"/>
                </a:solidFill>
              </a:rPr>
              <a:t>selon la nature des contrats</a:t>
            </a:r>
            <a:endParaRPr lang="fr-FR" sz="1300" b="1" baseline="0" dirty="0" smtClean="0">
              <a:solidFill>
                <a:srgbClr val="2B6384"/>
              </a:solidFill>
            </a:endParaRPr>
          </a:p>
        </c:rich>
      </c:tx>
      <c:layout>
        <c:manualLayout>
          <c:xMode val="edge"/>
          <c:yMode val="edge"/>
          <c:x val="0.1805412994083294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9770129215440614E-2"/>
          <c:y val="0.28116433774932037"/>
          <c:w val="0.4793283069557927"/>
          <c:h val="0.53802156903201226"/>
        </c:manualLayout>
      </c:layout>
      <c:doughnutChart>
        <c:varyColors val="1"/>
        <c:ser>
          <c:idx val="0"/>
          <c:order val="0"/>
          <c:tx>
            <c:strRef>
              <c:f>Feuil1!$B$1</c:f>
              <c:strCache>
                <c:ptCount val="1"/>
                <c:pt idx="0">
                  <c:v>Répartition des salariés selon la nature des contrats</c:v>
                </c:pt>
              </c:strCache>
            </c:strRef>
          </c:tx>
          <c:dPt>
            <c:idx val="0"/>
            <c:bubble3D val="0"/>
            <c:spPr>
              <a:solidFill>
                <a:schemeClr val="accent3">
                  <a:lumMod val="50000"/>
                </a:schemeClr>
              </a:solidFill>
              <a:ln>
                <a:noFill/>
              </a:ln>
              <a:effectLst/>
            </c:spPr>
          </c:dPt>
          <c:dPt>
            <c:idx val="1"/>
            <c:bubble3D val="0"/>
            <c:spPr>
              <a:solidFill>
                <a:schemeClr val="tx2">
                  <a:lumMod val="60000"/>
                  <a:lumOff val="40000"/>
                </a:schemeClr>
              </a:solidFill>
              <a:ln>
                <a:noFill/>
              </a:ln>
              <a:effectLst/>
            </c:spPr>
          </c:dPt>
          <c:dPt>
            <c:idx val="2"/>
            <c:bubble3D val="0"/>
            <c:spPr>
              <a:solidFill>
                <a:schemeClr val="accent5"/>
              </a:solidFill>
              <a:ln>
                <a:noFill/>
              </a:ln>
              <a:effectLst/>
            </c:spPr>
          </c:dPt>
          <c:dPt>
            <c:idx val="3"/>
            <c:bubble3D val="0"/>
            <c:spPr>
              <a:solidFill>
                <a:schemeClr val="tx1">
                  <a:lumMod val="65000"/>
                  <a:lumOff val="35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2.5526607270519811E-3"/>
                  <c:y val="-3.492418975879695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9847571372441459E-2"/>
                  <c:y val="-0.11383882516455091"/>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60000"/>
                          <a:lumOff val="4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5.8538806850054999E-3"/>
                  <c:y val="-1.047725692763927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5.8188897961355887E-2"/>
                  <c:y val="-0.1583724257395436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50000"/>
                      <a:lumOff val="50000"/>
                    </a:schemeClr>
                  </a:solidFill>
                  <a:round/>
                </a:ln>
                <a:effectLst/>
              </c:spPr>
            </c:leaderLines>
            <c:extLst>
              <c:ext xmlns:c15="http://schemas.microsoft.com/office/drawing/2012/chart" uri="{CE6537A1-D6FC-4f65-9D91-7224C49458BB}"/>
            </c:extLst>
          </c:dLbls>
          <c:cat>
            <c:strRef>
              <c:f>Feuil1!$A$2:$A$5</c:f>
              <c:strCache>
                <c:ptCount val="4"/>
                <c:pt idx="0">
                  <c:v>CDI</c:v>
                </c:pt>
                <c:pt idx="1">
                  <c:v>CDD (hors contrats aidés)</c:v>
                </c:pt>
                <c:pt idx="2">
                  <c:v>Contrats d'apprentissage (avec contrats CFA)</c:v>
                </c:pt>
                <c:pt idx="3">
                  <c:v>Autres</c:v>
                </c:pt>
              </c:strCache>
            </c:strRef>
          </c:cat>
          <c:val>
            <c:numRef>
              <c:f>Feuil1!$B$2:$B$5</c:f>
              <c:numCache>
                <c:formatCode>0%</c:formatCode>
                <c:ptCount val="4"/>
                <c:pt idx="0">
                  <c:v>0.86</c:v>
                </c:pt>
                <c:pt idx="1">
                  <c:v>0.02</c:v>
                </c:pt>
                <c:pt idx="2">
                  <c:v>0.11</c:v>
                </c:pt>
                <c:pt idx="3">
                  <c:v>0.01</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7614485955326896"/>
          <c:y val="0.21776010148532249"/>
          <c:w val="0.50620199828009294"/>
          <c:h val="0.71111826577092341"/>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des</a:t>
            </a:r>
            <a:r>
              <a:rPr lang="fr-FR" sz="1300" b="1" baseline="0" noProof="0" dirty="0" smtClean="0">
                <a:solidFill>
                  <a:srgbClr val="2B6384"/>
                </a:solidFill>
              </a:rPr>
              <a:t> 4 200 apprentis </a:t>
            </a:r>
          </a:p>
          <a:p>
            <a:pPr>
              <a:defRPr/>
            </a:pPr>
            <a:r>
              <a:rPr lang="fr-FR" sz="1300" b="1" baseline="0" noProof="0" dirty="0" smtClean="0">
                <a:solidFill>
                  <a:srgbClr val="2B6384"/>
                </a:solidFill>
              </a:rPr>
              <a:t>selon l’activité</a:t>
            </a:r>
            <a:endParaRPr lang="fr-FR" sz="1300" b="1" baseline="0" dirty="0" smtClean="0">
              <a:solidFill>
                <a:srgbClr val="2B6384"/>
              </a:solidFill>
            </a:endParaRPr>
          </a:p>
        </c:rich>
      </c:tx>
      <c:layout>
        <c:manualLayout>
          <c:xMode val="edge"/>
          <c:yMode val="edge"/>
          <c:x val="0.21416307252220673"/>
          <c:y val="1.047725692763927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8109302553905252"/>
          <c:y val="0.31005915662756622"/>
          <c:w val="0.53704907257475332"/>
          <c:h val="0.64080580830524736"/>
        </c:manualLayout>
      </c:layout>
      <c:doughnutChart>
        <c:varyColors val="1"/>
        <c:ser>
          <c:idx val="0"/>
          <c:order val="0"/>
          <c:tx>
            <c:strRef>
              <c:f>Feuil1!$B$1</c:f>
              <c:strCache>
                <c:ptCount val="1"/>
                <c:pt idx="0">
                  <c:v>Répartition des apprentis selon l'activité</c:v>
                </c:pt>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1">
                  <a:lumMod val="75000"/>
                </a:schemeClr>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2.5526607270519811E-3"/>
                  <c:y val="-3.4924189758796954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3.2262675420896081E-4"/>
                  <c:y val="-2.258181630612471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3.2196343767530007E-2"/>
                  <c:y val="-0.199067881625146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50000"/>
                      <a:lumOff val="50000"/>
                    </a:schemeClr>
                  </a:solidFill>
                  <a:round/>
                </a:ln>
                <a:effectLst/>
              </c:spPr>
            </c:leaderLines>
            <c:extLst>
              <c:ext xmlns:c15="http://schemas.microsoft.com/office/drawing/2012/chart" uri="{CE6537A1-D6FC-4f65-9D91-7224C49458BB}"/>
            </c:extLst>
          </c:dLbls>
          <c:cat>
            <c:strRef>
              <c:f>Feuil1!$A$2:$A$4</c:f>
              <c:strCache>
                <c:ptCount val="3"/>
                <c:pt idx="0">
                  <c:v>Ebénisterie</c:v>
                </c:pt>
                <c:pt idx="1">
                  <c:v>Tapisserie/Sellerie</c:v>
                </c:pt>
                <c:pt idx="2">
                  <c:v>Encadrement-dorure</c:v>
                </c:pt>
              </c:strCache>
            </c:strRef>
          </c:cat>
          <c:val>
            <c:numRef>
              <c:f>Feuil1!$B$2:$B$4</c:f>
              <c:numCache>
                <c:formatCode>0%</c:formatCode>
                <c:ptCount val="3"/>
                <c:pt idx="0" formatCode="0.0%">
                  <c:v>0.84499999999999997</c:v>
                </c:pt>
                <c:pt idx="1">
                  <c:v>0.15</c:v>
                </c:pt>
                <c:pt idx="2" formatCode="0.0%">
                  <c:v>5.0000000000000001E-3</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du chiffre d’affaires</a:t>
            </a:r>
          </a:p>
          <a:p>
            <a:pPr>
              <a:defRPr/>
            </a:pPr>
            <a:r>
              <a:rPr lang="fr-FR" sz="1300" b="1" noProof="0" dirty="0" smtClean="0">
                <a:solidFill>
                  <a:srgbClr val="2B6384"/>
                </a:solidFill>
              </a:rPr>
              <a:t>selon l’effectif</a:t>
            </a:r>
            <a:r>
              <a:rPr lang="fr-FR" sz="1300" b="1" baseline="0" noProof="0" dirty="0" smtClean="0">
                <a:solidFill>
                  <a:srgbClr val="2B6384"/>
                </a:solidFill>
              </a:rPr>
              <a:t> salarié*</a:t>
            </a:r>
            <a:endParaRPr lang="fr-FR" sz="1300" b="1" baseline="0" dirty="0" smtClean="0">
              <a:solidFill>
                <a:srgbClr val="2B6384"/>
              </a:solidFill>
            </a:endParaRPr>
          </a:p>
        </c:rich>
      </c:tx>
      <c:layout>
        <c:manualLayout>
          <c:xMode val="edge"/>
          <c:yMode val="edge"/>
          <c:x val="0.2053821594348594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9572772725156615"/>
          <c:y val="0.25418045301349013"/>
          <c:w val="0.53704907257475332"/>
          <c:h val="0.64080580830524736"/>
        </c:manualLayout>
      </c:layout>
      <c:doughnutChart>
        <c:varyColors val="1"/>
        <c:ser>
          <c:idx val="0"/>
          <c:order val="0"/>
          <c:tx>
            <c:strRef>
              <c:f>Feuil1!$B$1</c:f>
              <c:strCache>
                <c:ptCount val="1"/>
                <c:pt idx="0">
                  <c:v>Répartition du CA selon l'effectif salarié</c:v>
                </c:pt>
              </c:strCache>
            </c:strRef>
          </c:tx>
          <c:dPt>
            <c:idx val="0"/>
            <c:bubble3D val="0"/>
            <c:spPr>
              <a:solidFill>
                <a:schemeClr val="accent5"/>
              </a:solidFill>
              <a:ln>
                <a:noFill/>
              </a:ln>
              <a:effectLst/>
            </c:spPr>
          </c:dPt>
          <c:dPt>
            <c:idx val="1"/>
            <c:bubble3D val="0"/>
            <c:spPr>
              <a:solidFill>
                <a:schemeClr val="accent2">
                  <a:lumMod val="60000"/>
                  <a:lumOff val="40000"/>
                </a:schemeClr>
              </a:solidFill>
              <a:ln>
                <a:noFill/>
              </a:ln>
              <a:effectLst/>
            </c:spPr>
          </c:dPt>
          <c:dPt>
            <c:idx val="2"/>
            <c:bubble3D val="0"/>
            <c:spPr>
              <a:solidFill>
                <a:schemeClr val="bg2">
                  <a:lumMod val="60000"/>
                  <a:lumOff val="40000"/>
                </a:schemeClr>
              </a:solidFill>
              <a:ln>
                <a:noFill/>
              </a:ln>
              <a:effectLst/>
            </c:spPr>
          </c:dPt>
          <c:dPt>
            <c:idx val="3"/>
            <c:bubble3D val="0"/>
            <c:spPr>
              <a:solidFill>
                <a:schemeClr val="bg2">
                  <a:lumMod val="75000"/>
                </a:schemeClr>
              </a:solidFill>
              <a:ln>
                <a:noFill/>
              </a:ln>
              <a:effectLst/>
            </c:spPr>
          </c:dPt>
          <c:dPt>
            <c:idx val="4"/>
            <c:bubble3D val="0"/>
            <c:spPr>
              <a:solidFill>
                <a:schemeClr val="accent5"/>
              </a:solidFill>
              <a:ln>
                <a:noFill/>
              </a:ln>
              <a:effectLst/>
            </c:spPr>
          </c:dPt>
          <c:dPt>
            <c:idx val="5"/>
            <c:bubble3D val="0"/>
            <c:spPr>
              <a:solidFill>
                <a:schemeClr val="tx1">
                  <a:lumMod val="50000"/>
                  <a:lumOff val="50000"/>
                </a:schemeClr>
              </a:solidFill>
              <a:ln>
                <a:noFill/>
              </a:ln>
              <a:effectLst/>
            </c:spPr>
          </c:dPt>
          <c:dPt>
            <c:idx val="6"/>
            <c:bubble3D val="0"/>
            <c:spPr>
              <a:solidFill>
                <a:schemeClr val="accent1">
                  <a:lumMod val="60000"/>
                </a:schemeClr>
              </a:solidFill>
              <a:ln>
                <a:noFill/>
              </a:ln>
              <a:effectLst/>
            </c:spPr>
          </c:dPt>
          <c:dPt>
            <c:idx val="7"/>
            <c:bubble3D val="0"/>
            <c:spPr>
              <a:solidFill>
                <a:schemeClr val="accent2">
                  <a:lumMod val="60000"/>
                </a:schemeClr>
              </a:solidFill>
              <a:ln>
                <a:noFill/>
              </a:ln>
              <a:effectLst/>
            </c:spPr>
          </c:dPt>
          <c:dLbls>
            <c:dLbl>
              <c:idx val="0"/>
              <c:layout>
                <c:manualLayout>
                  <c:x val="-2.5526607270519811E-3"/>
                  <c:y val="-3.4924189758796954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262675420896081E-4"/>
                  <c:y val="-2.258181630612471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Feuil1!$A$2:$A$5</c:f>
              <c:strCache>
                <c:ptCount val="4"/>
                <c:pt idx="0">
                  <c:v>0 salarié</c:v>
                </c:pt>
                <c:pt idx="1">
                  <c:v>1 à 3 salariés</c:v>
                </c:pt>
                <c:pt idx="2">
                  <c:v>4 à 10 salariés</c:v>
                </c:pt>
                <c:pt idx="3">
                  <c:v>Plus de 10 salariés</c:v>
                </c:pt>
              </c:strCache>
            </c:strRef>
          </c:cat>
          <c:val>
            <c:numRef>
              <c:f>Feuil1!$B$2:$B$5</c:f>
              <c:numCache>
                <c:formatCode>0%</c:formatCode>
                <c:ptCount val="4"/>
                <c:pt idx="0">
                  <c:v>0.17</c:v>
                </c:pt>
                <c:pt idx="1">
                  <c:v>0.16</c:v>
                </c:pt>
                <c:pt idx="2">
                  <c:v>0.27</c:v>
                </c:pt>
                <c:pt idx="3">
                  <c:v>0.4</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des 39 100 salariés* </a:t>
            </a:r>
          </a:p>
          <a:p>
            <a:pPr>
              <a:defRPr/>
            </a:pPr>
            <a:r>
              <a:rPr lang="fr-FR" sz="1300" b="1" noProof="0" dirty="0" smtClean="0">
                <a:solidFill>
                  <a:srgbClr val="2B6384"/>
                </a:solidFill>
              </a:rPr>
              <a:t>selon le niveau de formation</a:t>
            </a:r>
            <a:endParaRPr lang="fr-FR" sz="1300" b="1" baseline="0" dirty="0" smtClean="0">
              <a:solidFill>
                <a:srgbClr val="2B6384"/>
              </a:solidFill>
            </a:endParaRPr>
          </a:p>
        </c:rich>
      </c:tx>
      <c:layout>
        <c:manualLayout>
          <c:xMode val="edge"/>
          <c:yMode val="edge"/>
          <c:x val="0.18196672875467676"/>
          <c:y val="3.492418975879759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0067813740232207"/>
          <c:y val="0.25033169822825563"/>
          <c:w val="0.53704907257475332"/>
          <c:h val="0.64080580830524736"/>
        </c:manualLayout>
      </c:layout>
      <c:doughnutChart>
        <c:varyColors val="1"/>
        <c:ser>
          <c:idx val="0"/>
          <c:order val="0"/>
          <c:tx>
            <c:strRef>
              <c:f>Feuil1!$B$1</c:f>
              <c:strCache>
                <c:ptCount val="1"/>
                <c:pt idx="0">
                  <c:v>Répartition des salariés selon le niveau de formation</c:v>
                </c:pt>
              </c:strCache>
            </c:strRef>
          </c:tx>
          <c:dPt>
            <c:idx val="0"/>
            <c:bubble3D val="0"/>
            <c:spPr>
              <a:solidFill>
                <a:schemeClr val="bg1">
                  <a:lumMod val="65000"/>
                </a:schemeClr>
              </a:solidFill>
              <a:ln>
                <a:noFill/>
              </a:ln>
              <a:effectLst/>
            </c:spPr>
          </c:dPt>
          <c:dPt>
            <c:idx val="1"/>
            <c:bubble3D val="0"/>
            <c:spPr>
              <a:solidFill>
                <a:schemeClr val="tx2">
                  <a:lumMod val="20000"/>
                  <a:lumOff val="80000"/>
                </a:schemeClr>
              </a:solidFill>
              <a:ln>
                <a:noFill/>
              </a:ln>
              <a:effectLst/>
            </c:spPr>
          </c:dPt>
          <c:dPt>
            <c:idx val="2"/>
            <c:bubble3D val="0"/>
            <c:spPr>
              <a:solidFill>
                <a:schemeClr val="tx2">
                  <a:lumMod val="40000"/>
                  <a:lumOff val="60000"/>
                </a:schemeClr>
              </a:solidFill>
              <a:ln>
                <a:noFill/>
              </a:ln>
              <a:effectLst/>
            </c:spPr>
          </c:dPt>
          <c:dPt>
            <c:idx val="3"/>
            <c:bubble3D val="0"/>
            <c:spPr>
              <a:solidFill>
                <a:schemeClr val="tx2">
                  <a:lumMod val="60000"/>
                  <a:lumOff val="4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2.5526607270519811E-3"/>
                  <c:y val="-1.047725692763934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5839228929918409E-3"/>
                  <c:y val="1.266693774708666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361377474301774E-4"/>
                  <c:y val="-1.555118249039851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Feuil1!$A$2:$A$5</c:f>
              <c:strCache>
                <c:ptCount val="4"/>
                <c:pt idx="0">
                  <c:v>Sans formation initiale</c:v>
                </c:pt>
                <c:pt idx="1">
                  <c:v>CAP-BEP</c:v>
                </c:pt>
                <c:pt idx="2">
                  <c:v>BP-BAC professionnel</c:v>
                </c:pt>
                <c:pt idx="3">
                  <c:v>Niveaux supérieurs</c:v>
                </c:pt>
              </c:strCache>
            </c:strRef>
          </c:cat>
          <c:val>
            <c:numRef>
              <c:f>Feuil1!$B$2:$B$5</c:f>
              <c:numCache>
                <c:formatCode>0%</c:formatCode>
                <c:ptCount val="4"/>
                <c:pt idx="0">
                  <c:v>0.09</c:v>
                </c:pt>
                <c:pt idx="1">
                  <c:v>0.47</c:v>
                </c:pt>
                <c:pt idx="2">
                  <c:v>0.27</c:v>
                </c:pt>
                <c:pt idx="3">
                  <c:v>0.17</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b="1" noProof="0" dirty="0" smtClean="0">
                <a:solidFill>
                  <a:srgbClr val="2B6384"/>
                </a:solidFill>
              </a:rPr>
              <a:t>Evolution 2000-2021</a:t>
            </a:r>
            <a:endParaRPr lang="fr-FR" sz="1200" b="1" baseline="0" dirty="0" smtClean="0">
              <a:solidFill>
                <a:srgbClr val="2B6384"/>
              </a:solidFill>
            </a:endParaRPr>
          </a:p>
        </c:rich>
      </c:tx>
      <c:layout>
        <c:manualLayout>
          <c:xMode val="edge"/>
          <c:yMode val="edge"/>
          <c:x val="0.41733734387349647"/>
          <c:y val="1.216348982318453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877350040926175E-2"/>
          <c:y val="0.18232417131535172"/>
          <c:w val="0.9325853183480115"/>
          <c:h val="0.54911685697384605"/>
        </c:manualLayout>
      </c:layout>
      <c:barChart>
        <c:barDir val="col"/>
        <c:grouping val="percentStacked"/>
        <c:varyColors val="0"/>
        <c:ser>
          <c:idx val="0"/>
          <c:order val="0"/>
          <c:tx>
            <c:strRef>
              <c:f>Feuil1!$B$1</c:f>
              <c:strCache>
                <c:ptCount val="1"/>
                <c:pt idx="0">
                  <c:v>Sans formation initiale</c:v>
                </c:pt>
              </c:strCache>
            </c:strRef>
          </c:tx>
          <c:spPr>
            <a:solidFill>
              <a:schemeClr val="bg1">
                <a:lumMod val="65000"/>
              </a:schemeClr>
            </a:solidFill>
            <a:ln>
              <a:noFill/>
            </a:ln>
            <a:effectLst/>
          </c:spPr>
          <c:invertIfNegative val="0"/>
          <c:dLbls>
            <c:dLbl>
              <c:idx val="0"/>
              <c:layout>
                <c:manualLayout>
                  <c:x val="0"/>
                  <c:y val="1.931126690218877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0%</c:formatCode>
                <c:ptCount val="5"/>
                <c:pt idx="0" formatCode="0.0%">
                  <c:v>0.22500000000000001</c:v>
                </c:pt>
                <c:pt idx="1">
                  <c:v>0.17</c:v>
                </c:pt>
                <c:pt idx="2" formatCode="0.0%">
                  <c:v>0.125</c:v>
                </c:pt>
                <c:pt idx="3">
                  <c:v>7.0000000000000007E-2</c:v>
                </c:pt>
                <c:pt idx="4">
                  <c:v>0.09</c:v>
                </c:pt>
              </c:numCache>
            </c:numRef>
          </c:val>
        </c:ser>
        <c:ser>
          <c:idx val="1"/>
          <c:order val="1"/>
          <c:tx>
            <c:strRef>
              <c:f>Feuil1!$C$1</c:f>
              <c:strCache>
                <c:ptCount val="1"/>
                <c:pt idx="0">
                  <c:v>CAP-BEP</c:v>
                </c:pt>
              </c:strCache>
            </c:strRef>
          </c:tx>
          <c:spPr>
            <a:solidFill>
              <a:schemeClr val="tx2">
                <a:lumMod val="20000"/>
                <a:lumOff val="80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Feuil1!$C$2:$C$6</c:f>
              <c:numCache>
                <c:formatCode>0%</c:formatCode>
                <c:ptCount val="5"/>
                <c:pt idx="0">
                  <c:v>0.62</c:v>
                </c:pt>
                <c:pt idx="1">
                  <c:v>0.61</c:v>
                </c:pt>
                <c:pt idx="2">
                  <c:v>0.63</c:v>
                </c:pt>
                <c:pt idx="3">
                  <c:v>0.59</c:v>
                </c:pt>
                <c:pt idx="4">
                  <c:v>0.47</c:v>
                </c:pt>
              </c:numCache>
            </c:numRef>
          </c:val>
        </c:ser>
        <c:ser>
          <c:idx val="2"/>
          <c:order val="2"/>
          <c:tx>
            <c:strRef>
              <c:f>Feuil1!$D$1</c:f>
              <c:strCache>
                <c:ptCount val="1"/>
                <c:pt idx="0">
                  <c:v>BP-BAC professionnel</c:v>
                </c:pt>
              </c:strCache>
            </c:strRef>
          </c:tx>
          <c:spPr>
            <a:solidFill>
              <a:schemeClr val="tx2">
                <a:lumMod val="40000"/>
                <a:lumOff val="60000"/>
              </a:schemeClr>
            </a:solidFill>
            <a:ln>
              <a:noFill/>
            </a:ln>
            <a:effectLst/>
          </c:spPr>
          <c:invertIfNegative val="0"/>
          <c:dLbls>
            <c:dLbl>
              <c:idx val="0"/>
              <c:layout>
                <c:manualLayout>
                  <c:x val="-4.5258304599201989E-3"/>
                  <c:y val="1.05086523942975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628188659848851E-3"/>
                  <c:y val="-2.811194931734333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261732433697402E-3"/>
                  <c:y val="-7.397642541762701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952899408923542E-3"/>
                  <c:y val="9.45759394559420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5258304599201989E-3"/>
                  <c:y val="1.8891036731981063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Feuil1!$D$2:$D$6</c:f>
              <c:numCache>
                <c:formatCode>0%</c:formatCode>
                <c:ptCount val="5"/>
                <c:pt idx="0">
                  <c:v>0.1</c:v>
                </c:pt>
                <c:pt idx="1">
                  <c:v>0.15</c:v>
                </c:pt>
                <c:pt idx="2" formatCode="0.0%">
                  <c:v>0.17499999999999999</c:v>
                </c:pt>
                <c:pt idx="3">
                  <c:v>0.22</c:v>
                </c:pt>
                <c:pt idx="4">
                  <c:v>0.27</c:v>
                </c:pt>
              </c:numCache>
            </c:numRef>
          </c:val>
        </c:ser>
        <c:ser>
          <c:idx val="3"/>
          <c:order val="3"/>
          <c:tx>
            <c:strRef>
              <c:f>Feuil1!$E$1</c:f>
              <c:strCache>
                <c:ptCount val="1"/>
                <c:pt idx="0">
                  <c:v>Niveaux supérieurs</c:v>
                </c:pt>
              </c:strCache>
            </c:strRef>
          </c:tx>
          <c:spPr>
            <a:solidFill>
              <a:schemeClr val="tx2">
                <a:lumMod val="60000"/>
                <a:lumOff val="40000"/>
              </a:schemeClr>
            </a:solidFill>
            <a:ln>
              <a:noFill/>
            </a:ln>
            <a:effectLst/>
          </c:spPr>
          <c:invertIfNegative val="0"/>
          <c:dLbls>
            <c:dLbl>
              <c:idx val="0"/>
              <c:layout>
                <c:manualLayout>
                  <c:x val="-2.447644970446155E-3"/>
                  <c:y val="-6.1343944386642667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60000"/>
                          <a:lumOff val="4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713710916939841E-3"/>
                  <c:y val="-5.214211121705419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lumMod val="60000"/>
                          <a:lumOff val="4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6.2708664142829898E-2"/>
                      <c:h val="0.10189229162621347"/>
                    </c:manualLayout>
                  </c15:layout>
                </c:ext>
              </c:extLst>
            </c:dLbl>
            <c:dLbl>
              <c:idx val="2"/>
              <c:layout>
                <c:manualLayout>
                  <c:x val="-2.4476449704462222E-3"/>
                  <c:y val="-4.907515550931413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60000"/>
                          <a:lumOff val="4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Feuil1!$E$2:$E$6</c:f>
              <c:numCache>
                <c:formatCode>0%</c:formatCode>
                <c:ptCount val="5"/>
                <c:pt idx="0" formatCode="0.0%">
                  <c:v>5.5E-2</c:v>
                </c:pt>
                <c:pt idx="1">
                  <c:v>7.0000000000000007E-2</c:v>
                </c:pt>
                <c:pt idx="2">
                  <c:v>7.0000000000000007E-2</c:v>
                </c:pt>
                <c:pt idx="3">
                  <c:v>0.12</c:v>
                </c:pt>
                <c:pt idx="4">
                  <c:v>0.17</c:v>
                </c:pt>
              </c:numCache>
            </c:numRef>
          </c:val>
        </c:ser>
        <c:dLbls>
          <c:showLegendKey val="0"/>
          <c:showVal val="0"/>
          <c:showCatName val="0"/>
          <c:showSerName val="0"/>
          <c:showPercent val="0"/>
          <c:showBubbleSize val="0"/>
        </c:dLbls>
        <c:gapWidth val="70"/>
        <c:overlap val="100"/>
        <c:axId val="447928560"/>
        <c:axId val="447932480"/>
      </c:barChart>
      <c:catAx>
        <c:axId val="4479285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7932480"/>
        <c:crosses val="autoZero"/>
        <c:auto val="1"/>
        <c:lblAlgn val="ctr"/>
        <c:lblOffset val="100"/>
        <c:noMultiLvlLbl val="0"/>
      </c:catAx>
      <c:valAx>
        <c:axId val="44793248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7928560"/>
        <c:crosses val="autoZero"/>
        <c:crossBetween val="between"/>
        <c:majorUnit val="0.2"/>
      </c:valAx>
      <c:spPr>
        <a:noFill/>
        <a:ln>
          <a:noFill/>
        </a:ln>
        <a:effectLst/>
      </c:spPr>
    </c:plotArea>
    <c:legend>
      <c:legendPos val="b"/>
      <c:layout>
        <c:manualLayout>
          <c:xMode val="edge"/>
          <c:yMode val="edge"/>
          <c:x val="0"/>
          <c:y val="0.87859881241613536"/>
          <c:w val="0.99454306797176339"/>
          <c:h val="0.12140118758386466"/>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Détail 2021</a:t>
            </a:r>
            <a:endParaRPr lang="fr-FR" sz="1300" b="0" noProof="0" dirty="0">
              <a:solidFill>
                <a:srgbClr val="2B6384"/>
              </a:solidFill>
            </a:endParaRPr>
          </a:p>
        </c:rich>
      </c:tx>
      <c:layout>
        <c:manualLayout>
          <c:xMode val="edge"/>
          <c:yMode val="edge"/>
          <c:x val="0.38970644208256694"/>
          <c:y val="3.451900350742585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2.2258500770147623E-2"/>
          <c:y val="9.1822858462349499E-2"/>
          <c:w val="0.79251893822497088"/>
          <c:h val="0.67620320471477546"/>
        </c:manualLayout>
      </c:layout>
      <c:barChart>
        <c:barDir val="col"/>
        <c:grouping val="clustered"/>
        <c:varyColors val="0"/>
        <c:ser>
          <c:idx val="0"/>
          <c:order val="0"/>
          <c:tx>
            <c:strRef>
              <c:f>Feuil1!$B$1</c:f>
              <c:strCache>
                <c:ptCount val="1"/>
                <c:pt idx="0">
                  <c:v>Détail 2021</c:v>
                </c:pt>
              </c:strCache>
            </c:strRef>
          </c:tx>
          <c:spPr>
            <a:solidFill>
              <a:schemeClr val="accent3">
                <a:lumMod val="75000"/>
              </a:schemeClr>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3"/>
              </a:solidFill>
              <a:ln>
                <a:noFill/>
              </a:ln>
              <a:effectLst/>
            </c:spPr>
          </c:dPt>
          <c:dPt>
            <c:idx val="2"/>
            <c:invertIfNegative val="0"/>
            <c:bubble3D val="0"/>
            <c:spPr>
              <a:solidFill>
                <a:schemeClr val="accent1">
                  <a:lumMod val="75000"/>
                </a:schemeClr>
              </a:solidFill>
              <a:ln>
                <a:noFill/>
              </a:ln>
              <a:effectLst/>
            </c:spPr>
          </c:dPt>
          <c:dLbls>
            <c:dLbl>
              <c:idx val="1"/>
              <c:layout>
                <c:manualLayout>
                  <c:x val="5.9962473305435202E-3"/>
                  <c:y val="0.26792998194838608"/>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2.7133737277054686E-3"/>
                  <c:y val="0.17486496235720131"/>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Ebénisterie</c:v>
                </c:pt>
                <c:pt idx="1">
                  <c:v>Tapisserie/
Sellerie</c:v>
                </c:pt>
                <c:pt idx="2">
                  <c:v>Encadrement-
Dorure</c:v>
                </c:pt>
              </c:strCache>
            </c:strRef>
          </c:cat>
          <c:val>
            <c:numRef>
              <c:f>Feuil1!$B$2:$B$4</c:f>
              <c:numCache>
                <c:formatCode>0.0%</c:formatCode>
                <c:ptCount val="3"/>
                <c:pt idx="0">
                  <c:v>3.5000000000000003E-2</c:v>
                </c:pt>
                <c:pt idx="1">
                  <c:v>8.5000000000000006E-2</c:v>
                </c:pt>
                <c:pt idx="2" formatCode="0%">
                  <c:v>0.03</c:v>
                </c:pt>
              </c:numCache>
            </c:numRef>
          </c:val>
        </c:ser>
        <c:dLbls>
          <c:showLegendKey val="0"/>
          <c:showVal val="0"/>
          <c:showCatName val="0"/>
          <c:showSerName val="0"/>
          <c:showPercent val="0"/>
          <c:showBubbleSize val="0"/>
        </c:dLbls>
        <c:gapWidth val="80"/>
        <c:overlap val="-27"/>
        <c:axId val="447930912"/>
        <c:axId val="447931696"/>
      </c:barChart>
      <c:catAx>
        <c:axId val="4479309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47931696"/>
        <c:crosses val="autoZero"/>
        <c:auto val="1"/>
        <c:lblAlgn val="ctr"/>
        <c:lblOffset val="100"/>
        <c:noMultiLvlLbl val="0"/>
      </c:catAx>
      <c:valAx>
        <c:axId val="447931696"/>
        <c:scaling>
          <c:orientation val="minMax"/>
          <c:max val="0.1"/>
          <c:min val="0"/>
        </c:scaling>
        <c:delete val="1"/>
        <c:axPos val="l"/>
        <c:numFmt formatCode="0.0%" sourceLinked="1"/>
        <c:majorTickMark val="out"/>
        <c:minorTickMark val="none"/>
        <c:tickLblPos val="nextTo"/>
        <c:crossAx val="447930912"/>
        <c:crosses val="autoZero"/>
        <c:crossBetween val="between"/>
        <c:majorUnit val="1.0000000000000002E-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Détail 2021</a:t>
            </a:r>
            <a:endParaRPr lang="fr-FR" sz="1300" b="0" noProof="0" dirty="0">
              <a:solidFill>
                <a:srgbClr val="2B6384"/>
              </a:solidFill>
            </a:endParaRPr>
          </a:p>
        </c:rich>
      </c:tx>
      <c:layout>
        <c:manualLayout>
          <c:xMode val="edge"/>
          <c:yMode val="edge"/>
          <c:x val="0.38970644208256694"/>
          <c:y val="3.451900350742585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2.2258500770147623E-2"/>
          <c:y val="9.1822858462349499E-2"/>
          <c:w val="0.79251893822497088"/>
          <c:h val="0.67620320471477546"/>
        </c:manualLayout>
      </c:layout>
      <c:barChart>
        <c:barDir val="col"/>
        <c:grouping val="clustered"/>
        <c:varyColors val="0"/>
        <c:ser>
          <c:idx val="0"/>
          <c:order val="0"/>
          <c:tx>
            <c:strRef>
              <c:f>Feuil1!$B$1</c:f>
              <c:strCache>
                <c:ptCount val="1"/>
                <c:pt idx="0">
                  <c:v>Détail 2021</c:v>
                </c:pt>
              </c:strCache>
            </c:strRef>
          </c:tx>
          <c:spPr>
            <a:solidFill>
              <a:schemeClr val="accent3">
                <a:lumMod val="75000"/>
              </a:schemeClr>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3"/>
              </a:solidFill>
              <a:ln>
                <a:noFill/>
              </a:ln>
              <a:effectLst/>
            </c:spPr>
          </c:dPt>
          <c:dPt>
            <c:idx val="2"/>
            <c:invertIfNegative val="0"/>
            <c:bubble3D val="0"/>
            <c:spPr>
              <a:solidFill>
                <a:schemeClr val="accent1">
                  <a:lumMod val="75000"/>
                </a:schemeClr>
              </a:solidFill>
              <a:ln>
                <a:noFill/>
              </a:ln>
              <a:effectLst/>
            </c:spPr>
          </c:dPt>
          <c:dLbls>
            <c:dLbl>
              <c:idx val="1"/>
              <c:layout>
                <c:manualLayout>
                  <c:x val="2.7301493249721224E-3"/>
                  <c:y val="0.1495791127800688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0803840725517235E-3"/>
                  <c:y val="0.21431544622510035"/>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0.13944618293440647"/>
                      <c:h val="9.9069540066312203E-2"/>
                    </c:manualLayout>
                  </c15:layout>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Ebénisterie</c:v>
                </c:pt>
                <c:pt idx="1">
                  <c:v>Tapisserie/
Sellerie</c:v>
                </c:pt>
                <c:pt idx="2">
                  <c:v>Encadrement-
Dorure</c:v>
                </c:pt>
              </c:strCache>
            </c:strRef>
          </c:cat>
          <c:val>
            <c:numRef>
              <c:f>Feuil1!$B$2:$B$4</c:f>
              <c:numCache>
                <c:formatCode>0.0%</c:formatCode>
                <c:ptCount val="3"/>
                <c:pt idx="0">
                  <c:v>1.4999999999999999E-2</c:v>
                </c:pt>
                <c:pt idx="1">
                  <c:v>2.5999999999999999E-2</c:v>
                </c:pt>
                <c:pt idx="2">
                  <c:v>3.5000000000000003E-2</c:v>
                </c:pt>
              </c:numCache>
            </c:numRef>
          </c:val>
        </c:ser>
        <c:dLbls>
          <c:showLegendKey val="0"/>
          <c:showVal val="0"/>
          <c:showCatName val="0"/>
          <c:showSerName val="0"/>
          <c:showPercent val="0"/>
          <c:showBubbleSize val="0"/>
        </c:dLbls>
        <c:gapWidth val="80"/>
        <c:overlap val="-27"/>
        <c:axId val="447932872"/>
        <c:axId val="447924640"/>
      </c:barChart>
      <c:catAx>
        <c:axId val="4479328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47924640"/>
        <c:crosses val="autoZero"/>
        <c:auto val="1"/>
        <c:lblAlgn val="ctr"/>
        <c:lblOffset val="100"/>
        <c:noMultiLvlLbl val="0"/>
      </c:catAx>
      <c:valAx>
        <c:axId val="447924640"/>
        <c:scaling>
          <c:orientation val="minMax"/>
          <c:max val="4.0000000000000008E-2"/>
          <c:min val="0"/>
        </c:scaling>
        <c:delete val="1"/>
        <c:axPos val="l"/>
        <c:numFmt formatCode="0.0%" sourceLinked="1"/>
        <c:majorTickMark val="out"/>
        <c:minorTickMark val="none"/>
        <c:tickLblPos val="nextTo"/>
        <c:crossAx val="447932872"/>
        <c:crosses val="autoZero"/>
        <c:crossBetween val="between"/>
        <c:majorUnit val="1.0000000000000002E-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58500770147623E-2"/>
          <c:y val="9.1822858462349499E-2"/>
          <c:w val="0.79251893822497088"/>
          <c:h val="0.58290126098394335"/>
        </c:manualLayout>
      </c:layout>
      <c:barChart>
        <c:barDir val="col"/>
        <c:grouping val="clustered"/>
        <c:varyColors val="0"/>
        <c:ser>
          <c:idx val="0"/>
          <c:order val="0"/>
          <c:tx>
            <c:strRef>
              <c:f>Feuil1!$B$1</c:f>
              <c:strCache>
                <c:ptCount val="1"/>
                <c:pt idx="0">
                  <c:v>Détail 2021</c:v>
                </c:pt>
              </c:strCache>
            </c:strRef>
          </c:tx>
          <c:spPr>
            <a:solidFill>
              <a:schemeClr val="accent3">
                <a:lumMod val="75000"/>
              </a:schemeClr>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3"/>
              </a:solidFill>
              <a:ln>
                <a:noFill/>
              </a:ln>
              <a:effectLst/>
            </c:spPr>
          </c:dPt>
          <c:dPt>
            <c:idx val="2"/>
            <c:invertIfNegative val="0"/>
            <c:bubble3D val="0"/>
            <c:spPr>
              <a:solidFill>
                <a:schemeClr val="accent1">
                  <a:lumMod val="75000"/>
                </a:schemeClr>
              </a:solidFill>
              <a:ln>
                <a:noFill/>
              </a:ln>
              <a:effectLst/>
            </c:spPr>
          </c:dPt>
          <c:dLbls>
            <c:dLbl>
              <c:idx val="1"/>
              <c:layout>
                <c:manualLayout>
                  <c:x val="5.9962473305435202E-3"/>
                  <c:y val="0.2679299819483860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133737277054686E-3"/>
                  <c:y val="0.17486496235720131"/>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Ebénisterie</c:v>
                </c:pt>
                <c:pt idx="1">
                  <c:v>Tapisserie/
Sellerie</c:v>
                </c:pt>
                <c:pt idx="2">
                  <c:v>Encadrement-
Dorure</c:v>
                </c:pt>
              </c:strCache>
            </c:strRef>
          </c:cat>
          <c:val>
            <c:numRef>
              <c:f>Feuil1!$B$2:$B$4</c:f>
              <c:numCache>
                <c:formatCode>0%</c:formatCode>
                <c:ptCount val="3"/>
                <c:pt idx="0">
                  <c:v>0.39</c:v>
                </c:pt>
                <c:pt idx="1">
                  <c:v>0.32</c:v>
                </c:pt>
                <c:pt idx="2">
                  <c:v>0.11</c:v>
                </c:pt>
              </c:numCache>
            </c:numRef>
          </c:val>
        </c:ser>
        <c:dLbls>
          <c:showLegendKey val="0"/>
          <c:showVal val="0"/>
          <c:showCatName val="0"/>
          <c:showSerName val="0"/>
          <c:showPercent val="0"/>
          <c:showBubbleSize val="0"/>
        </c:dLbls>
        <c:gapWidth val="80"/>
        <c:overlap val="-27"/>
        <c:axId val="447922680"/>
        <c:axId val="447930128"/>
      </c:barChart>
      <c:catAx>
        <c:axId val="4479226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47930128"/>
        <c:crosses val="autoZero"/>
        <c:auto val="1"/>
        <c:lblAlgn val="ctr"/>
        <c:lblOffset val="100"/>
        <c:noMultiLvlLbl val="0"/>
      </c:catAx>
      <c:valAx>
        <c:axId val="447930128"/>
        <c:scaling>
          <c:orientation val="minMax"/>
          <c:max val="0.4"/>
          <c:min val="0"/>
        </c:scaling>
        <c:delete val="1"/>
        <c:axPos val="l"/>
        <c:numFmt formatCode="0%" sourceLinked="1"/>
        <c:majorTickMark val="out"/>
        <c:minorTickMark val="none"/>
        <c:tickLblPos val="nextTo"/>
        <c:crossAx val="447922680"/>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Eléments</a:t>
            </a:r>
            <a:r>
              <a:rPr lang="fr-FR" sz="1300" b="1" baseline="0" noProof="0" dirty="0" smtClean="0">
                <a:solidFill>
                  <a:srgbClr val="2B6384"/>
                </a:solidFill>
              </a:rPr>
              <a:t> de rémunération non salariale proposés par les entreprises </a:t>
            </a:r>
          </a:p>
          <a:p>
            <a:pPr>
              <a:defRPr/>
            </a:pPr>
            <a:r>
              <a:rPr lang="fr-FR" sz="1300" b="0" baseline="0" noProof="0" dirty="0" smtClean="0">
                <a:solidFill>
                  <a:srgbClr val="2B6384"/>
                </a:solidFill>
              </a:rPr>
              <a:t>(parmi celles ayant au moins un salarié)</a:t>
            </a:r>
            <a:endParaRPr lang="fr-FR" sz="1300" b="0" noProof="0" dirty="0">
              <a:solidFill>
                <a:srgbClr val="2B6384"/>
              </a:solidFill>
            </a:endParaRPr>
          </a:p>
        </c:rich>
      </c:tx>
      <c:layout>
        <c:manualLayout>
          <c:xMode val="edge"/>
          <c:yMode val="edge"/>
          <c:x val="0.1308576494146153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8486964990001112"/>
          <c:w val="0.9685473072512939"/>
          <c:h val="0.63775491881076363"/>
        </c:manualLayout>
      </c:layout>
      <c:barChart>
        <c:barDir val="col"/>
        <c:grouping val="clustered"/>
        <c:varyColors val="0"/>
        <c:ser>
          <c:idx val="0"/>
          <c:order val="0"/>
          <c:tx>
            <c:strRef>
              <c:f>Feuil1!$B$1</c:f>
              <c:strCache>
                <c:ptCount val="1"/>
                <c:pt idx="0">
                  <c:v>Eléments de rémunération non salariale proposés par les entreprises</c:v>
                </c:pt>
              </c:strCache>
            </c:strRef>
          </c:tx>
          <c:spPr>
            <a:solidFill>
              <a:schemeClr val="accent2"/>
            </a:solidFill>
            <a:ln>
              <a:noFill/>
            </a:ln>
            <a:effectLst/>
          </c:spPr>
          <c:invertIfNegative val="0"/>
          <c:dLbls>
            <c:dLbl>
              <c:idx val="1"/>
              <c:layout>
                <c:manualLayout>
                  <c:x val="0"/>
                  <c:y val="8.808483085212754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312378133481071E-3"/>
                  <c:y val="1.757990246946556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0"/>
                  <c:y val="1.63971142686273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1.431237813348212E-3"/>
                  <c:y val="1.715944091318458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2.8677450880922892E-3"/>
                  <c:y val="0.15800519800400428"/>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Habillement professionnel</c:v>
                </c:pt>
                <c:pt idx="1">
                  <c:v>Tickets-restaurants</c:v>
                </c:pt>
                <c:pt idx="2">
                  <c:v>Autres*</c:v>
                </c:pt>
              </c:strCache>
            </c:strRef>
          </c:cat>
          <c:val>
            <c:numRef>
              <c:f>Feuil1!$B$2:$B$4</c:f>
              <c:numCache>
                <c:formatCode>0%</c:formatCode>
                <c:ptCount val="3"/>
                <c:pt idx="0">
                  <c:v>0.45</c:v>
                </c:pt>
                <c:pt idx="1">
                  <c:v>0.05</c:v>
                </c:pt>
                <c:pt idx="2">
                  <c:v>0.15</c:v>
                </c:pt>
              </c:numCache>
            </c:numRef>
          </c:val>
        </c:ser>
        <c:dLbls>
          <c:showLegendKey val="0"/>
          <c:showVal val="0"/>
          <c:showCatName val="0"/>
          <c:showSerName val="0"/>
          <c:showPercent val="0"/>
          <c:showBubbleSize val="0"/>
        </c:dLbls>
        <c:gapWidth val="150"/>
        <c:overlap val="-27"/>
        <c:axId val="447933264"/>
        <c:axId val="447924248"/>
      </c:barChart>
      <c:catAx>
        <c:axId val="4479332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7924248"/>
        <c:crosses val="autoZero"/>
        <c:auto val="1"/>
        <c:lblAlgn val="ctr"/>
        <c:lblOffset val="100"/>
        <c:noMultiLvlLbl val="0"/>
      </c:catAx>
      <c:valAx>
        <c:axId val="447924248"/>
        <c:scaling>
          <c:orientation val="minMax"/>
          <c:max val="0.5"/>
          <c:min val="0"/>
        </c:scaling>
        <c:delete val="1"/>
        <c:axPos val="l"/>
        <c:numFmt formatCode="0%" sourceLinked="1"/>
        <c:majorTickMark val="out"/>
        <c:minorTickMark val="none"/>
        <c:tickLblPos val="nextTo"/>
        <c:crossAx val="44793326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58500770147623E-2"/>
          <c:y val="3.2647444487113243E-2"/>
          <c:w val="0.79251893822497088"/>
          <c:h val="0.68092413838445387"/>
        </c:manualLayout>
      </c:layout>
      <c:barChart>
        <c:barDir val="col"/>
        <c:grouping val="clustered"/>
        <c:varyColors val="0"/>
        <c:ser>
          <c:idx val="0"/>
          <c:order val="0"/>
          <c:tx>
            <c:strRef>
              <c:f>Feuil1!$B$1</c:f>
              <c:strCache>
                <c:ptCount val="1"/>
                <c:pt idx="0">
                  <c:v>Intérêt formation continue selon activité</c:v>
                </c:pt>
              </c:strCache>
            </c:strRef>
          </c:tx>
          <c:spPr>
            <a:solidFill>
              <a:schemeClr val="accent3">
                <a:lumMod val="75000"/>
              </a:schemeClr>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3"/>
              </a:solidFill>
              <a:ln>
                <a:noFill/>
              </a:ln>
              <a:effectLst/>
            </c:spPr>
          </c:dPt>
          <c:dPt>
            <c:idx val="2"/>
            <c:invertIfNegative val="0"/>
            <c:bubble3D val="0"/>
            <c:spPr>
              <a:solidFill>
                <a:schemeClr val="accent1">
                  <a:lumMod val="75000"/>
                </a:schemeClr>
              </a:solidFill>
              <a:ln>
                <a:noFill/>
              </a:ln>
              <a:effectLst/>
            </c:spPr>
          </c:dPt>
          <c:dLbls>
            <c:dLbl>
              <c:idx val="0"/>
              <c:layout/>
              <c:tx>
                <c:rich>
                  <a:bodyPr/>
                  <a:lstStyle/>
                  <a:p>
                    <a:fld id="{61CAEEB1-85BE-4300-964F-0ED5B51D949D}" type="VALUE">
                      <a:rPr lang="en-US" smtClean="0"/>
                      <a:pPr/>
                      <a:t>[VALEUR]</a:t>
                    </a:fld>
                    <a:r>
                      <a:rPr lang="en-US"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1689976833849708E-3"/>
                  <c:y val="0.3452809782599238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0843445378497039"/>
                      <c:h val="0.11099872444762317"/>
                    </c:manualLayout>
                  </c15:layout>
                </c:ext>
              </c:extLst>
            </c:dLbl>
            <c:dLbl>
              <c:idx val="2"/>
              <c:layout>
                <c:manualLayout>
                  <c:x val="3.8187629358054868E-3"/>
                  <c:y val="0.3792928080076150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Ebénisterie</c:v>
                </c:pt>
                <c:pt idx="1">
                  <c:v>Tapisserie/
Sellerie</c:v>
                </c:pt>
                <c:pt idx="2">
                  <c:v>Encadrement-
Dorure</c:v>
                </c:pt>
              </c:strCache>
            </c:strRef>
          </c:cat>
          <c:val>
            <c:numRef>
              <c:f>Feuil1!$B$2:$B$4</c:f>
              <c:numCache>
                <c:formatCode>0%</c:formatCode>
                <c:ptCount val="3"/>
                <c:pt idx="0">
                  <c:v>0.42</c:v>
                </c:pt>
                <c:pt idx="1">
                  <c:v>0.39</c:v>
                </c:pt>
                <c:pt idx="2">
                  <c:v>0.54</c:v>
                </c:pt>
              </c:numCache>
            </c:numRef>
          </c:val>
        </c:ser>
        <c:dLbls>
          <c:showLegendKey val="0"/>
          <c:showVal val="0"/>
          <c:showCatName val="0"/>
          <c:showSerName val="0"/>
          <c:showPercent val="0"/>
          <c:showBubbleSize val="0"/>
        </c:dLbls>
        <c:gapWidth val="80"/>
        <c:overlap val="-27"/>
        <c:axId val="447923856"/>
        <c:axId val="447933656"/>
      </c:barChart>
      <c:catAx>
        <c:axId val="4479238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47933656"/>
        <c:crosses val="autoZero"/>
        <c:auto val="1"/>
        <c:lblAlgn val="ctr"/>
        <c:lblOffset val="100"/>
        <c:noMultiLvlLbl val="0"/>
      </c:catAx>
      <c:valAx>
        <c:axId val="447933656"/>
        <c:scaling>
          <c:orientation val="minMax"/>
          <c:max val="0.60000000000000009"/>
          <c:min val="0"/>
        </c:scaling>
        <c:delete val="1"/>
        <c:axPos val="l"/>
        <c:numFmt formatCode="0%" sourceLinked="1"/>
        <c:majorTickMark val="out"/>
        <c:minorTickMark val="none"/>
        <c:tickLblPos val="nextTo"/>
        <c:crossAx val="4479238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58500770147623E-2"/>
          <c:y val="7.4700205484822021E-2"/>
          <c:w val="0.97471397235878665"/>
          <c:h val="0.7418536906739307"/>
        </c:manualLayout>
      </c:layout>
      <c:barChart>
        <c:barDir val="col"/>
        <c:grouping val="clustered"/>
        <c:varyColors val="0"/>
        <c:ser>
          <c:idx val="0"/>
          <c:order val="0"/>
          <c:tx>
            <c:strRef>
              <c:f>Feuil1!$B$1</c:f>
              <c:strCache>
                <c:ptCount val="1"/>
                <c:pt idx="0">
                  <c:v>Intérêt formation continue selon bénéficiaire</c:v>
                </c:pt>
              </c:strCache>
            </c:strRef>
          </c:tx>
          <c:spPr>
            <a:solidFill>
              <a:schemeClr val="accent3">
                <a:lumMod val="75000"/>
              </a:schemeClr>
            </a:solidFill>
            <a:ln>
              <a:noFill/>
            </a:ln>
            <a:effectLst/>
          </c:spPr>
          <c:invertIfNegative val="0"/>
          <c:dPt>
            <c:idx val="0"/>
            <c:invertIfNegative val="0"/>
            <c:bubble3D val="0"/>
            <c:spPr>
              <a:solidFill>
                <a:schemeClr val="tx2">
                  <a:lumMod val="75000"/>
                </a:schemeClr>
              </a:solidFill>
              <a:ln>
                <a:noFill/>
              </a:ln>
              <a:effectLst/>
            </c:spPr>
          </c:dPt>
          <c:dPt>
            <c:idx val="1"/>
            <c:invertIfNegative val="0"/>
            <c:bubble3D val="0"/>
            <c:spPr>
              <a:solidFill>
                <a:srgbClr val="0070C0"/>
              </a:solidFill>
              <a:ln>
                <a:noFill/>
              </a:ln>
              <a:effectLst/>
            </c:spPr>
          </c:dPt>
          <c:dPt>
            <c:idx val="2"/>
            <c:invertIfNegative val="0"/>
            <c:bubble3D val="0"/>
            <c:spPr>
              <a:solidFill>
                <a:schemeClr val="accent3">
                  <a:lumMod val="75000"/>
                </a:schemeClr>
              </a:solidFill>
              <a:ln>
                <a:noFill/>
              </a:ln>
              <a:effectLst/>
            </c:spPr>
          </c:dPt>
          <c:dLbls>
            <c:dLbl>
              <c:idx val="0"/>
              <c:layout/>
              <c:tx>
                <c:rich>
                  <a:bodyPr/>
                  <a:lstStyle/>
                  <a:p>
                    <a:fld id="{61CAEEB1-85BE-4300-964F-0ED5B51D949D}" type="VALUE">
                      <a:rPr lang="en-US" smtClean="0"/>
                      <a:pPr/>
                      <a:t>[VALEUR]</a:t>
                    </a:fld>
                    <a:r>
                      <a:rPr lang="en-US" dirty="0"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1689976833849738E-3"/>
                  <c:y val="1.250242378130846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0.10843445378497039"/>
                      <c:h val="0.11099872444762317"/>
                    </c:manualLayout>
                  </c15:layout>
                </c:ext>
              </c:extLst>
            </c:dLbl>
            <c:dLbl>
              <c:idx val="2"/>
              <c:layout>
                <c:manualLayout>
                  <c:x val="-2.713350858222737E-3"/>
                  <c:y val="0.3045934063432935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 titre personnel</c:v>
                </c:pt>
                <c:pt idx="1">
                  <c:v>Pour le conjoint</c:v>
                </c:pt>
                <c:pt idx="2">
                  <c:v>Pour les salariés</c:v>
                </c:pt>
              </c:strCache>
            </c:strRef>
          </c:cat>
          <c:val>
            <c:numRef>
              <c:f>Feuil1!$B$2:$B$4</c:f>
              <c:numCache>
                <c:formatCode>0%</c:formatCode>
                <c:ptCount val="3"/>
                <c:pt idx="0">
                  <c:v>0.87</c:v>
                </c:pt>
                <c:pt idx="1">
                  <c:v>0.08</c:v>
                </c:pt>
                <c:pt idx="2">
                  <c:v>0.51</c:v>
                </c:pt>
              </c:numCache>
            </c:numRef>
          </c:val>
        </c:ser>
        <c:dLbls>
          <c:showLegendKey val="0"/>
          <c:showVal val="0"/>
          <c:showCatName val="0"/>
          <c:showSerName val="0"/>
          <c:showPercent val="0"/>
          <c:showBubbleSize val="0"/>
        </c:dLbls>
        <c:gapWidth val="90"/>
        <c:overlap val="-27"/>
        <c:axId val="447926208"/>
        <c:axId val="447926600"/>
      </c:barChart>
      <c:catAx>
        <c:axId val="44792620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47926600"/>
        <c:crosses val="autoZero"/>
        <c:auto val="1"/>
        <c:lblAlgn val="ctr"/>
        <c:lblOffset val="100"/>
        <c:noMultiLvlLbl val="0"/>
      </c:catAx>
      <c:valAx>
        <c:axId val="447926600"/>
        <c:scaling>
          <c:orientation val="minMax"/>
          <c:max val="0.9"/>
          <c:min val="0"/>
        </c:scaling>
        <c:delete val="1"/>
        <c:axPos val="l"/>
        <c:numFmt formatCode="0%" sourceLinked="1"/>
        <c:majorTickMark val="out"/>
        <c:minorTickMark val="none"/>
        <c:tickLblPos val="nextTo"/>
        <c:crossAx val="4479262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Les stages effectués</a:t>
            </a:r>
            <a:r>
              <a:rPr lang="fr-FR" sz="1300" b="1" baseline="0" noProof="0" dirty="0" smtClean="0">
                <a:solidFill>
                  <a:srgbClr val="2B6384"/>
                </a:solidFill>
              </a:rPr>
              <a:t> au cours des trois dernières années selon le domaine </a:t>
            </a:r>
          </a:p>
          <a:p>
            <a:pPr>
              <a:defRPr/>
            </a:pPr>
            <a:r>
              <a:rPr lang="fr-FR" sz="1200" b="0" baseline="0" noProof="0" dirty="0" smtClean="0">
                <a:solidFill>
                  <a:srgbClr val="2B6384"/>
                </a:solidFill>
              </a:rPr>
              <a:t>(en pourcentage d’entreprises)</a:t>
            </a:r>
            <a:endParaRPr lang="fr-FR" sz="1200" b="0" noProof="0" dirty="0">
              <a:solidFill>
                <a:srgbClr val="2B6384"/>
              </a:solidFill>
            </a:endParaRPr>
          </a:p>
        </c:rich>
      </c:tx>
      <c:layout>
        <c:manualLayout>
          <c:xMode val="edge"/>
          <c:yMode val="edge"/>
          <c:x val="0.1854353765696144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1603051049883348"/>
          <c:w val="0.9685473072512939"/>
          <c:h val="0.71683412491204679"/>
        </c:manualLayout>
      </c:layout>
      <c:barChart>
        <c:barDir val="col"/>
        <c:grouping val="clustered"/>
        <c:varyColors val="0"/>
        <c:ser>
          <c:idx val="0"/>
          <c:order val="0"/>
          <c:tx>
            <c:strRef>
              <c:f>Feuil1!$B$1</c:f>
              <c:strCache>
                <c:ptCount val="1"/>
                <c:pt idx="0">
                  <c:v>Stages effectués au cours des 3 dernières années</c:v>
                </c:pt>
              </c:strCache>
            </c:strRef>
          </c:tx>
          <c:spPr>
            <a:solidFill>
              <a:schemeClr val="tx2">
                <a:lumMod val="50000"/>
              </a:schemeClr>
            </a:solidFill>
            <a:ln>
              <a:noFill/>
            </a:ln>
            <a:effectLst/>
          </c:spPr>
          <c:invertIfNegative val="0"/>
          <c:dLbls>
            <c:dLbl>
              <c:idx val="0"/>
              <c:layout/>
              <c:tx>
                <c:rich>
                  <a:bodyPr/>
                  <a:lstStyle/>
                  <a:p>
                    <a:fld id="{539F3375-AC54-46B0-B5A2-B9960307C2B0}" type="VALUE">
                      <a:rPr lang="en-US" smtClean="0"/>
                      <a:pPr/>
                      <a:t>[VALEUR]</a:t>
                    </a:fld>
                    <a:r>
                      <a:rPr lang="en-US"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1.3591837365987632E-3"/>
                  <c:y val="9.802093748842721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5336208340029952E-3"/>
                  <c:y val="0.1327485603451468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Technique</c:v>
                </c:pt>
                <c:pt idx="1">
                  <c:v>Informatique</c:v>
                </c:pt>
                <c:pt idx="2">
                  <c:v>Commercial</c:v>
                </c:pt>
                <c:pt idx="3">
                  <c:v>Internet</c:v>
                </c:pt>
                <c:pt idx="4">
                  <c:v>Gestion</c:v>
                </c:pt>
                <c:pt idx="5">
                  <c:v>Culture 
générale</c:v>
                </c:pt>
                <c:pt idx="6">
                  <c:v>Autres**</c:v>
                </c:pt>
              </c:strCache>
            </c:strRef>
          </c:cat>
          <c:val>
            <c:numRef>
              <c:f>Feuil1!$B$2:$B$8</c:f>
              <c:numCache>
                <c:formatCode>0%</c:formatCode>
                <c:ptCount val="7"/>
                <c:pt idx="0">
                  <c:v>0.79</c:v>
                </c:pt>
                <c:pt idx="1">
                  <c:v>0.39</c:v>
                </c:pt>
                <c:pt idx="2">
                  <c:v>0.36</c:v>
                </c:pt>
                <c:pt idx="3">
                  <c:v>0.28999999999999998</c:v>
                </c:pt>
                <c:pt idx="4">
                  <c:v>0.26</c:v>
                </c:pt>
                <c:pt idx="5">
                  <c:v>0.08</c:v>
                </c:pt>
                <c:pt idx="6">
                  <c:v>0.18</c:v>
                </c:pt>
              </c:numCache>
            </c:numRef>
          </c:val>
        </c:ser>
        <c:dLbls>
          <c:showLegendKey val="0"/>
          <c:showVal val="0"/>
          <c:showCatName val="0"/>
          <c:showSerName val="0"/>
          <c:showPercent val="0"/>
          <c:showBubbleSize val="0"/>
        </c:dLbls>
        <c:gapWidth val="50"/>
        <c:overlap val="-27"/>
        <c:axId val="447935224"/>
        <c:axId val="447937968"/>
      </c:barChart>
      <c:catAx>
        <c:axId val="4479352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47937968"/>
        <c:crosses val="autoZero"/>
        <c:auto val="1"/>
        <c:lblAlgn val="ctr"/>
        <c:lblOffset val="100"/>
        <c:noMultiLvlLbl val="0"/>
      </c:catAx>
      <c:valAx>
        <c:axId val="447937968"/>
        <c:scaling>
          <c:orientation val="minMax"/>
          <c:max val="0.60000000000000009"/>
          <c:min val="0"/>
        </c:scaling>
        <c:delete val="1"/>
        <c:axPos val="l"/>
        <c:numFmt formatCode="0%" sourceLinked="1"/>
        <c:majorTickMark val="out"/>
        <c:minorTickMark val="none"/>
        <c:tickLblPos val="nextTo"/>
        <c:crossAx val="44793522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Les dispositions pour la transmission </a:t>
            </a:r>
          </a:p>
          <a:p>
            <a:pPr>
              <a:defRPr/>
            </a:pPr>
            <a:r>
              <a:rPr lang="fr-FR" sz="1300" b="1" noProof="0" dirty="0" smtClean="0">
                <a:solidFill>
                  <a:srgbClr val="2B6384"/>
                </a:solidFill>
              </a:rPr>
              <a:t>sont</a:t>
            </a:r>
            <a:r>
              <a:rPr lang="fr-FR" sz="1300" b="1" baseline="0" noProof="0" dirty="0" smtClean="0">
                <a:solidFill>
                  <a:srgbClr val="2B6384"/>
                </a:solidFill>
              </a:rPr>
              <a:t> prises :</a:t>
            </a:r>
            <a:endParaRPr lang="fr-FR" sz="1300" b="1" baseline="0" dirty="0" smtClean="0">
              <a:solidFill>
                <a:srgbClr val="2B6384"/>
              </a:solidFill>
            </a:endParaRPr>
          </a:p>
        </c:rich>
      </c:tx>
      <c:layout>
        <c:manualLayout>
          <c:xMode val="edge"/>
          <c:yMode val="edge"/>
          <c:x val="0.21653160585543482"/>
          <c:y val="4.289013003223346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6349255664849258"/>
          <c:y val="0.20082332796426319"/>
          <c:w val="0.53704907257475332"/>
          <c:h val="0.64080580830524736"/>
        </c:manualLayout>
      </c:layout>
      <c:doughnutChart>
        <c:varyColors val="1"/>
        <c:ser>
          <c:idx val="0"/>
          <c:order val="0"/>
          <c:tx>
            <c:strRef>
              <c:f>Feuil1!$B$1</c:f>
              <c:strCache>
                <c:ptCount val="1"/>
                <c:pt idx="0">
                  <c:v>Les dispositions pour la transmission sont prises</c:v>
                </c:pt>
              </c:strCache>
            </c:strRef>
          </c:tx>
          <c:dPt>
            <c:idx val="0"/>
            <c:bubble3D val="0"/>
            <c:spPr>
              <a:solidFill>
                <a:srgbClr val="002060"/>
              </a:solidFill>
              <a:ln>
                <a:noFill/>
              </a:ln>
              <a:effectLst/>
            </c:spPr>
          </c:dPt>
          <c:dPt>
            <c:idx val="1"/>
            <c:bubble3D val="0"/>
            <c:spPr>
              <a:solidFill>
                <a:schemeClr val="accent2">
                  <a:lumMod val="50000"/>
                </a:schemeClr>
              </a:solidFill>
              <a:ln>
                <a:noFill/>
              </a:ln>
              <a:effectLst/>
            </c:spPr>
          </c:dPt>
          <c:dPt>
            <c:idx val="2"/>
            <c:bubble3D val="0"/>
            <c:spPr>
              <a:solidFill>
                <a:schemeClr val="tx2"/>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7.7698574613986179E-3"/>
                  <c:y val="-7.20291339247564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262675420896081E-4"/>
                  <c:y val="-2.258181630612471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8538806850054999E-3"/>
                  <c:y val="-1.047725692763927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extLst>
          </c:dLbls>
          <c:cat>
            <c:strRef>
              <c:f>Feuil1!$A$2:$A$3</c:f>
              <c:strCache>
                <c:ptCount val="2"/>
                <c:pt idx="0">
                  <c:v>En recherchant un tiers*</c:v>
                </c:pt>
                <c:pt idx="1">
                  <c:v>Avec un ou plusieurs de leurs salariés</c:v>
                </c:pt>
              </c:strCache>
            </c:strRef>
          </c:cat>
          <c:val>
            <c:numRef>
              <c:f>Feuil1!$B$2:$B$3</c:f>
              <c:numCache>
                <c:formatCode>0%</c:formatCode>
                <c:ptCount val="2"/>
                <c:pt idx="0">
                  <c:v>0.6</c:v>
                </c:pt>
                <c:pt idx="1">
                  <c:v>0.4</c:v>
                </c:pt>
              </c:numCache>
            </c:numRef>
          </c:val>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Les pays importateurs</a:t>
            </a:r>
            <a:r>
              <a:rPr lang="fr-FR" sz="1300" b="1" baseline="0" noProof="0" dirty="0" smtClean="0">
                <a:solidFill>
                  <a:srgbClr val="2B6384"/>
                </a:solidFill>
              </a:rPr>
              <a:t> </a:t>
            </a:r>
          </a:p>
          <a:p>
            <a:pPr>
              <a:defRPr/>
            </a:pPr>
            <a:r>
              <a:rPr lang="fr-FR" sz="1200" b="0" baseline="0" noProof="0" dirty="0" smtClean="0">
                <a:solidFill>
                  <a:srgbClr val="2B6384"/>
                </a:solidFill>
              </a:rPr>
              <a:t>(en pourcentage d’entreprises)</a:t>
            </a:r>
            <a:endParaRPr lang="fr-FR" sz="1200" b="0" noProof="0" dirty="0">
              <a:solidFill>
                <a:srgbClr val="2B6384"/>
              </a:solidFill>
            </a:endParaRPr>
          </a:p>
        </c:rich>
      </c:tx>
      <c:layout>
        <c:manualLayout>
          <c:xMode val="edge"/>
          <c:yMode val="edge"/>
          <c:x val="0.3789416352112637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4.7938528764961748E-2"/>
          <c:w val="0.9685473072512939"/>
          <c:h val="0.70393074394564581"/>
        </c:manualLayout>
      </c:layout>
      <c:barChart>
        <c:barDir val="col"/>
        <c:grouping val="clustered"/>
        <c:varyColors val="0"/>
        <c:ser>
          <c:idx val="0"/>
          <c:order val="0"/>
          <c:tx>
            <c:strRef>
              <c:f>Feuil1!$B$1</c:f>
              <c:strCache>
                <c:ptCount val="1"/>
                <c:pt idx="0">
                  <c:v>% d'entreprises</c:v>
                </c:pt>
              </c:strCache>
            </c:strRef>
          </c:tx>
          <c:spPr>
            <a:solidFill>
              <a:schemeClr val="accent3">
                <a:lumMod val="50000"/>
              </a:schemeClr>
            </a:solidFill>
            <a:ln>
              <a:noFill/>
            </a:ln>
            <a:effectLst/>
          </c:spPr>
          <c:invertIfNegative val="0"/>
          <c:dLbls>
            <c:dLbl>
              <c:idx val="6"/>
              <c:layout>
                <c:manualLayout>
                  <c:x val="0"/>
                  <c:y val="0.1061613574677324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1.6034203270342523E-3"/>
                  <c:y val="0.1051846081768355"/>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3.7358222823726646E-2"/>
                      <c:h val="0.11990848145827571"/>
                    </c:manualLayout>
                  </c15:layout>
                </c:ext>
              </c:extLst>
            </c:dLbl>
            <c:dLbl>
              <c:idx val="8"/>
              <c:layout>
                <c:manualLayout>
                  <c:x val="2.8677933707456174E-3"/>
                  <c:y val="0.10171715895648679"/>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Suisse</c:v>
                </c:pt>
                <c:pt idx="1">
                  <c:v>Belgique</c:v>
                </c:pt>
                <c:pt idx="2">
                  <c:v>Autres pays Union Européenne</c:v>
                </c:pt>
                <c:pt idx="3">
                  <c:v>Allemagne</c:v>
                </c:pt>
                <c:pt idx="4">
                  <c:v>Etats-Unis</c:v>
                </c:pt>
                <c:pt idx="5">
                  <c:v>Grande Bretagne</c:v>
                </c:pt>
                <c:pt idx="6">
                  <c:v>Asie</c:v>
                </c:pt>
                <c:pt idx="7">
                  <c:v>Moyen-Orient</c:v>
                </c:pt>
                <c:pt idx="8">
                  <c:v>Europe 
hors Union Européenne</c:v>
                </c:pt>
              </c:strCache>
            </c:strRef>
          </c:cat>
          <c:val>
            <c:numRef>
              <c:f>Feuil1!$B$2:$B$10</c:f>
              <c:numCache>
                <c:formatCode>0%</c:formatCode>
                <c:ptCount val="9"/>
                <c:pt idx="0">
                  <c:v>0.4</c:v>
                </c:pt>
                <c:pt idx="1">
                  <c:v>0.34</c:v>
                </c:pt>
                <c:pt idx="2">
                  <c:v>0.24</c:v>
                </c:pt>
                <c:pt idx="3">
                  <c:v>0.22</c:v>
                </c:pt>
                <c:pt idx="4">
                  <c:v>0.2</c:v>
                </c:pt>
                <c:pt idx="5">
                  <c:v>0.16</c:v>
                </c:pt>
                <c:pt idx="6">
                  <c:v>7.0000000000000007E-2</c:v>
                </c:pt>
                <c:pt idx="7">
                  <c:v>0.05</c:v>
                </c:pt>
                <c:pt idx="8">
                  <c:v>0.06</c:v>
                </c:pt>
              </c:numCache>
            </c:numRef>
          </c:val>
        </c:ser>
        <c:dLbls>
          <c:showLegendKey val="0"/>
          <c:showVal val="0"/>
          <c:showCatName val="0"/>
          <c:showSerName val="0"/>
          <c:showPercent val="0"/>
          <c:showBubbleSize val="0"/>
        </c:dLbls>
        <c:gapWidth val="40"/>
        <c:overlap val="-27"/>
        <c:axId val="431829712"/>
        <c:axId val="431828536"/>
      </c:barChart>
      <c:catAx>
        <c:axId val="4318297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1828536"/>
        <c:crosses val="autoZero"/>
        <c:auto val="1"/>
        <c:lblAlgn val="ctr"/>
        <c:lblOffset val="100"/>
        <c:noMultiLvlLbl val="0"/>
      </c:catAx>
      <c:valAx>
        <c:axId val="431828536"/>
        <c:scaling>
          <c:orientation val="minMax"/>
          <c:max val="0.5"/>
          <c:min val="0"/>
        </c:scaling>
        <c:delete val="1"/>
        <c:axPos val="l"/>
        <c:numFmt formatCode="0%" sourceLinked="1"/>
        <c:majorTickMark val="out"/>
        <c:minorTickMark val="none"/>
        <c:tickLblPos val="nextTo"/>
        <c:crossAx val="43182971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Chefs d’entreprise</a:t>
            </a:r>
            <a:r>
              <a:rPr lang="fr-FR" sz="1300" b="1" baseline="0" noProof="0" dirty="0" smtClean="0">
                <a:solidFill>
                  <a:srgbClr val="2B6384"/>
                </a:solidFill>
              </a:rPr>
              <a:t> pensant </a:t>
            </a:r>
          </a:p>
          <a:p>
            <a:pPr>
              <a:defRPr/>
            </a:pPr>
            <a:r>
              <a:rPr lang="fr-FR" sz="1300" b="1" baseline="0" noProof="0" dirty="0" smtClean="0">
                <a:solidFill>
                  <a:srgbClr val="2B6384"/>
                </a:solidFill>
              </a:rPr>
              <a:t>à la transmission de leur entreprise</a:t>
            </a:r>
            <a:endParaRPr lang="fr-FR" sz="1300" b="1" baseline="0" dirty="0" smtClean="0">
              <a:solidFill>
                <a:srgbClr val="2B6384"/>
              </a:solidFill>
            </a:endParaRPr>
          </a:p>
        </c:rich>
      </c:tx>
      <c:layout>
        <c:manualLayout>
          <c:xMode val="edge"/>
          <c:yMode val="edge"/>
          <c:x val="0.13442512822893898"/>
          <c:y val="1.99977653364096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3255501634195325"/>
          <c:y val="0.25317254200404798"/>
          <c:w val="0.49772575963356502"/>
          <c:h val="0.74158823622772074"/>
        </c:manualLayout>
      </c:layout>
      <c:doughnutChart>
        <c:varyColors val="1"/>
        <c:ser>
          <c:idx val="0"/>
          <c:order val="0"/>
          <c:tx>
            <c:strRef>
              <c:f>Feuil1!$B$1</c:f>
              <c:strCache>
                <c:ptCount val="1"/>
                <c:pt idx="0">
                  <c:v>Chefs d'entreprise pensant à la transmission de leur entreprise</c:v>
                </c:pt>
              </c:strCache>
            </c:strRef>
          </c:tx>
          <c:spPr>
            <a:effectLst>
              <a:outerShdw blurRad="50800" dist="38100" dir="2700000" algn="tl" rotWithShape="0">
                <a:prstClr val="black">
                  <a:alpha val="40000"/>
                </a:prstClr>
              </a:outerShdw>
            </a:effectLst>
          </c:spPr>
          <c:dPt>
            <c:idx val="0"/>
            <c:bubble3D val="0"/>
            <c:explosion val="3"/>
            <c:spPr>
              <a:solidFill>
                <a:schemeClr val="accent3">
                  <a:lumMod val="50000"/>
                </a:schemeClr>
              </a:solidFill>
              <a:ln>
                <a:noFill/>
              </a:ln>
              <a:effectLst>
                <a:outerShdw blurRad="50800" dist="38100" dir="2700000" algn="tl" rotWithShape="0">
                  <a:prstClr val="black">
                    <a:alpha val="40000"/>
                  </a:prstClr>
                </a:outerShdw>
              </a:effectLst>
            </c:spPr>
          </c:dPt>
          <c:dPt>
            <c:idx val="1"/>
            <c:bubble3D val="0"/>
            <c:spPr>
              <a:solidFill>
                <a:schemeClr val="bg1">
                  <a:lumMod val="85000"/>
                </a:schemeClr>
              </a:solidFill>
              <a:ln>
                <a:noFill/>
              </a:ln>
              <a:effectLst>
                <a:outerShdw blurRad="50800" dist="38100" dir="2700000" algn="tl" rotWithShape="0">
                  <a:prstClr val="black">
                    <a:alpha val="40000"/>
                  </a:prstClr>
                </a:outerShdw>
              </a:effectLst>
            </c:spPr>
          </c:dPt>
          <c:dPt>
            <c:idx val="2"/>
            <c:bubble3D val="0"/>
            <c:spPr>
              <a:solidFill>
                <a:schemeClr val="tx2"/>
              </a:solidFill>
              <a:ln>
                <a:noFill/>
              </a:ln>
              <a:effectLst>
                <a:outerShdw blurRad="50800" dist="38100" dir="2700000" algn="tl" rotWithShape="0">
                  <a:prstClr val="black">
                    <a:alpha val="40000"/>
                  </a:prstClr>
                </a:outerShdw>
              </a:effectLst>
            </c:spPr>
          </c:dPt>
          <c:dPt>
            <c:idx val="3"/>
            <c:bubble3D val="0"/>
            <c:spPr>
              <a:solidFill>
                <a:schemeClr val="accent1">
                  <a:lumMod val="60000"/>
                </a:schemeClr>
              </a:solidFill>
              <a:ln>
                <a:noFill/>
              </a:ln>
              <a:effectLst>
                <a:outerShdw blurRad="50800" dist="38100" dir="2700000" algn="tl" rotWithShape="0">
                  <a:prstClr val="black">
                    <a:alpha val="40000"/>
                  </a:prstClr>
                </a:outerShdw>
              </a:effectLst>
            </c:spPr>
          </c:dPt>
          <c:dPt>
            <c:idx val="4"/>
            <c:bubble3D val="0"/>
            <c:spPr>
              <a:solidFill>
                <a:schemeClr val="accent3">
                  <a:lumMod val="60000"/>
                </a:schemeClr>
              </a:solidFill>
              <a:ln>
                <a:noFill/>
              </a:ln>
              <a:effectLst>
                <a:outerShdw blurRad="50800" dist="38100" dir="2700000" algn="tl" rotWithShape="0">
                  <a:prstClr val="black">
                    <a:alpha val="40000"/>
                  </a:prstClr>
                </a:outerShdw>
              </a:effectLst>
            </c:spPr>
          </c:dPt>
          <c:dPt>
            <c:idx val="5"/>
            <c:bubble3D val="0"/>
            <c:spPr>
              <a:solidFill>
                <a:schemeClr val="accent5">
                  <a:lumMod val="60000"/>
                </a:schemeClr>
              </a:solidFill>
              <a:ln>
                <a:noFill/>
              </a:ln>
              <a:effectLst>
                <a:outerShdw blurRad="50800" dist="38100" dir="2700000" algn="tl" rotWithShape="0">
                  <a:prstClr val="black">
                    <a:alpha val="40000"/>
                  </a:prstClr>
                </a:outerShdw>
              </a:effectLst>
            </c:spPr>
          </c:dPt>
          <c:dPt>
            <c:idx val="6"/>
            <c:bubble3D val="0"/>
            <c:spPr>
              <a:solidFill>
                <a:schemeClr val="accent1">
                  <a:lumMod val="80000"/>
                  <a:lumOff val="20000"/>
                </a:schemeClr>
              </a:solidFill>
              <a:ln>
                <a:noFill/>
              </a:ln>
              <a:effectLst>
                <a:outerShdw blurRad="50800" dist="38100" dir="2700000" algn="tl" rotWithShape="0">
                  <a:prstClr val="black">
                    <a:alpha val="40000"/>
                  </a:prstClr>
                </a:outerShdw>
              </a:effectLst>
            </c:spPr>
          </c:dPt>
          <c:dPt>
            <c:idx val="7"/>
            <c:bubble3D val="0"/>
            <c:spPr>
              <a:solidFill>
                <a:schemeClr val="accent3">
                  <a:lumMod val="80000"/>
                  <a:lumOff val="20000"/>
                </a:schemeClr>
              </a:solidFill>
              <a:ln>
                <a:noFill/>
              </a:ln>
              <a:effectLst>
                <a:outerShdw blurRad="50800" dist="38100" dir="2700000" algn="tl" rotWithShape="0">
                  <a:prstClr val="black">
                    <a:alpha val="40000"/>
                  </a:prstClr>
                </a:outerShdw>
              </a:effectLst>
            </c:spPr>
          </c:dPt>
          <c:cat>
            <c:strRef>
              <c:f>Feuil1!$A$2:$A$3</c:f>
              <c:strCache>
                <c:ptCount val="2"/>
                <c:pt idx="0">
                  <c:v>OUI</c:v>
                </c:pt>
                <c:pt idx="1">
                  <c:v>NON</c:v>
                </c:pt>
              </c:strCache>
            </c:strRef>
          </c:cat>
          <c:val>
            <c:numRef>
              <c:f>Feuil1!$B$2:$B$3</c:f>
              <c:numCache>
                <c:formatCode>0%</c:formatCode>
                <c:ptCount val="2"/>
                <c:pt idx="0">
                  <c:v>0.26</c:v>
                </c:pt>
                <c:pt idx="1">
                  <c:v>0.74</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Chefs d’entreprise</a:t>
            </a:r>
            <a:r>
              <a:rPr lang="fr-FR" sz="1300" b="1" baseline="0" noProof="0" dirty="0" smtClean="0">
                <a:solidFill>
                  <a:srgbClr val="2B6384"/>
                </a:solidFill>
              </a:rPr>
              <a:t> accompagnés </a:t>
            </a:r>
          </a:p>
          <a:p>
            <a:pPr>
              <a:defRPr/>
            </a:pPr>
            <a:r>
              <a:rPr lang="fr-FR" sz="1300" b="1" baseline="0" noProof="0" dirty="0" smtClean="0">
                <a:solidFill>
                  <a:srgbClr val="2B6384"/>
                </a:solidFill>
              </a:rPr>
              <a:t>dans leur démarche de transmission</a:t>
            </a:r>
            <a:endParaRPr lang="fr-FR" sz="1300" b="1" baseline="0" dirty="0" smtClean="0">
              <a:solidFill>
                <a:srgbClr val="2B6384"/>
              </a:solidFill>
            </a:endParaRPr>
          </a:p>
        </c:rich>
      </c:tx>
      <c:layout>
        <c:manualLayout>
          <c:xMode val="edge"/>
          <c:yMode val="edge"/>
          <c:x val="0.13442512822893898"/>
          <c:y val="1.99977653364096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3255501634195325"/>
          <c:y val="0.25317254200404798"/>
          <c:w val="0.49772575963356502"/>
          <c:h val="0.74158823622772074"/>
        </c:manualLayout>
      </c:layout>
      <c:doughnutChart>
        <c:varyColors val="1"/>
        <c:ser>
          <c:idx val="0"/>
          <c:order val="0"/>
          <c:tx>
            <c:strRef>
              <c:f>Feuil1!$B$1</c:f>
              <c:strCache>
                <c:ptCount val="1"/>
                <c:pt idx="0">
                  <c:v>Chefs d'entreprise accompagnés dans leur démarche de transmission</c:v>
                </c:pt>
              </c:strCache>
            </c:strRef>
          </c:tx>
          <c:spPr>
            <a:effectLst>
              <a:outerShdw blurRad="50800" dist="38100" dir="2700000" algn="tl" rotWithShape="0">
                <a:prstClr val="black">
                  <a:alpha val="40000"/>
                </a:prstClr>
              </a:outerShdw>
            </a:effectLst>
          </c:spPr>
          <c:dPt>
            <c:idx val="0"/>
            <c:bubble3D val="0"/>
            <c:explosion val="3"/>
            <c:spPr>
              <a:solidFill>
                <a:schemeClr val="accent3">
                  <a:lumMod val="50000"/>
                </a:schemeClr>
              </a:solidFill>
              <a:ln>
                <a:noFill/>
              </a:ln>
              <a:effectLst>
                <a:outerShdw blurRad="50800" dist="38100" dir="2700000" algn="tl" rotWithShape="0">
                  <a:prstClr val="black">
                    <a:alpha val="40000"/>
                  </a:prstClr>
                </a:outerShdw>
              </a:effectLst>
            </c:spPr>
          </c:dPt>
          <c:dPt>
            <c:idx val="1"/>
            <c:bubble3D val="0"/>
            <c:spPr>
              <a:solidFill>
                <a:schemeClr val="bg1">
                  <a:lumMod val="85000"/>
                </a:schemeClr>
              </a:solidFill>
              <a:ln>
                <a:noFill/>
              </a:ln>
              <a:effectLst>
                <a:outerShdw blurRad="50800" dist="38100" dir="2700000" algn="tl" rotWithShape="0">
                  <a:prstClr val="black">
                    <a:alpha val="40000"/>
                  </a:prstClr>
                </a:outerShdw>
              </a:effectLst>
            </c:spPr>
          </c:dPt>
          <c:dPt>
            <c:idx val="2"/>
            <c:bubble3D val="0"/>
            <c:spPr>
              <a:solidFill>
                <a:schemeClr val="tx2"/>
              </a:solidFill>
              <a:ln>
                <a:noFill/>
              </a:ln>
              <a:effectLst>
                <a:outerShdw blurRad="50800" dist="38100" dir="2700000" algn="tl" rotWithShape="0">
                  <a:prstClr val="black">
                    <a:alpha val="40000"/>
                  </a:prstClr>
                </a:outerShdw>
              </a:effectLst>
            </c:spPr>
          </c:dPt>
          <c:dPt>
            <c:idx val="3"/>
            <c:bubble3D val="0"/>
            <c:spPr>
              <a:solidFill>
                <a:schemeClr val="accent1">
                  <a:lumMod val="60000"/>
                </a:schemeClr>
              </a:solidFill>
              <a:ln>
                <a:noFill/>
              </a:ln>
              <a:effectLst>
                <a:outerShdw blurRad="50800" dist="38100" dir="2700000" algn="tl" rotWithShape="0">
                  <a:prstClr val="black">
                    <a:alpha val="40000"/>
                  </a:prstClr>
                </a:outerShdw>
              </a:effectLst>
            </c:spPr>
          </c:dPt>
          <c:dPt>
            <c:idx val="4"/>
            <c:bubble3D val="0"/>
            <c:spPr>
              <a:solidFill>
                <a:schemeClr val="accent3">
                  <a:lumMod val="60000"/>
                </a:schemeClr>
              </a:solidFill>
              <a:ln>
                <a:noFill/>
              </a:ln>
              <a:effectLst>
                <a:outerShdw blurRad="50800" dist="38100" dir="2700000" algn="tl" rotWithShape="0">
                  <a:prstClr val="black">
                    <a:alpha val="40000"/>
                  </a:prstClr>
                </a:outerShdw>
              </a:effectLst>
            </c:spPr>
          </c:dPt>
          <c:dPt>
            <c:idx val="5"/>
            <c:bubble3D val="0"/>
            <c:spPr>
              <a:solidFill>
                <a:schemeClr val="accent5">
                  <a:lumMod val="60000"/>
                </a:schemeClr>
              </a:solidFill>
              <a:ln>
                <a:noFill/>
              </a:ln>
              <a:effectLst>
                <a:outerShdw blurRad="50800" dist="38100" dir="2700000" algn="tl" rotWithShape="0">
                  <a:prstClr val="black">
                    <a:alpha val="40000"/>
                  </a:prstClr>
                </a:outerShdw>
              </a:effectLst>
            </c:spPr>
          </c:dPt>
          <c:dPt>
            <c:idx val="6"/>
            <c:bubble3D val="0"/>
            <c:spPr>
              <a:solidFill>
                <a:schemeClr val="accent1">
                  <a:lumMod val="80000"/>
                  <a:lumOff val="20000"/>
                </a:schemeClr>
              </a:solidFill>
              <a:ln>
                <a:noFill/>
              </a:ln>
              <a:effectLst>
                <a:outerShdw blurRad="50800" dist="38100" dir="2700000" algn="tl" rotWithShape="0">
                  <a:prstClr val="black">
                    <a:alpha val="40000"/>
                  </a:prstClr>
                </a:outerShdw>
              </a:effectLst>
            </c:spPr>
          </c:dPt>
          <c:dPt>
            <c:idx val="7"/>
            <c:bubble3D val="0"/>
            <c:spPr>
              <a:solidFill>
                <a:schemeClr val="accent3">
                  <a:lumMod val="80000"/>
                  <a:lumOff val="20000"/>
                </a:schemeClr>
              </a:solidFill>
              <a:ln>
                <a:noFill/>
              </a:ln>
              <a:effectLst>
                <a:outerShdw blurRad="50800" dist="38100" dir="2700000" algn="tl" rotWithShape="0">
                  <a:prstClr val="black">
                    <a:alpha val="40000"/>
                  </a:prstClr>
                </a:outerShdw>
              </a:effectLst>
            </c:spPr>
          </c:dPt>
          <c:cat>
            <c:strRef>
              <c:f>Feuil1!$A$2:$A$3</c:f>
              <c:strCache>
                <c:ptCount val="2"/>
                <c:pt idx="0">
                  <c:v>OUI</c:v>
                </c:pt>
                <c:pt idx="1">
                  <c:v>NON</c:v>
                </c:pt>
              </c:strCache>
            </c:strRef>
          </c:cat>
          <c:val>
            <c:numRef>
              <c:f>Feuil1!$B$2:$B$3</c:f>
              <c:numCache>
                <c:formatCode>0%</c:formatCode>
                <c:ptCount val="2"/>
                <c:pt idx="0">
                  <c:v>0.16</c:v>
                </c:pt>
                <c:pt idx="1">
                  <c:v>0.84</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i="1" u="sng" noProof="0" dirty="0" smtClean="0">
                <a:solidFill>
                  <a:srgbClr val="2B6384"/>
                </a:solidFill>
              </a:rPr>
              <a:t>SI</a:t>
            </a:r>
            <a:r>
              <a:rPr lang="fr-FR" sz="1300" b="1" i="1" u="sng" baseline="0" noProof="0" dirty="0" smtClean="0">
                <a:solidFill>
                  <a:srgbClr val="2B6384"/>
                </a:solidFill>
              </a:rPr>
              <a:t> OUI</a:t>
            </a:r>
            <a:r>
              <a:rPr lang="fr-FR" sz="1300" b="1" i="1" u="none" baseline="0" noProof="0" dirty="0" smtClean="0">
                <a:solidFill>
                  <a:srgbClr val="2B6384"/>
                </a:solidFill>
              </a:rPr>
              <a:t> : </a:t>
            </a:r>
            <a:r>
              <a:rPr lang="fr-FR" sz="1300" b="1" baseline="0" noProof="0" dirty="0" smtClean="0">
                <a:solidFill>
                  <a:srgbClr val="2B6384"/>
                </a:solidFill>
              </a:rPr>
              <a:t>« Par qui êtes-vous accompagné ? »</a:t>
            </a:r>
            <a:endParaRPr lang="fr-FR" sz="1300" b="1" noProof="0" dirty="0" smtClean="0">
              <a:solidFill>
                <a:srgbClr val="2B6384"/>
              </a:solidFill>
            </a:endParaRPr>
          </a:p>
        </c:rich>
      </c:tx>
      <c:layout>
        <c:manualLayout>
          <c:xMode val="edge"/>
          <c:yMode val="edge"/>
          <c:x val="0.17686770119630477"/>
          <c:y val="2.338124046823080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3920914818470112"/>
          <c:w val="0.9685473072512939"/>
          <c:h val="0.82548942074260401"/>
        </c:manualLayout>
      </c:layout>
      <c:barChart>
        <c:barDir val="bar"/>
        <c:grouping val="clustered"/>
        <c:varyColors val="0"/>
        <c:ser>
          <c:idx val="0"/>
          <c:order val="0"/>
          <c:tx>
            <c:strRef>
              <c:f>Feuil1!$B$1</c:f>
              <c:strCache>
                <c:ptCount val="1"/>
                <c:pt idx="0">
                  <c:v>Si oui, par qui êtes-vous accompagnés ?</c:v>
                </c:pt>
              </c:strCache>
            </c:strRef>
          </c:tx>
          <c:spPr>
            <a:solidFill>
              <a:schemeClr val="accent3">
                <a:lumMod val="50000"/>
              </a:schemeClr>
            </a:solidFill>
            <a:ln>
              <a:noFill/>
            </a:ln>
            <a:effectLst/>
          </c:spPr>
          <c:invertIfNegative val="0"/>
          <c:dLbls>
            <c:dLbl>
              <c:idx val="0"/>
              <c:layout>
                <c:manualLayout>
                  <c:x val="-0.28361256609775254"/>
                  <c:y val="-4.008077385341022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76B-491D-8A55-7B4C1D53CB8E}"/>
                </c:ext>
                <c:ext xmlns:c15="http://schemas.microsoft.com/office/drawing/2012/chart" uri="{CE6537A1-D6FC-4f65-9D91-7224C49458BB}">
                  <c15:layout>
                    <c:manualLayout>
                      <c:w val="0.12909699205135008"/>
                      <c:h val="8.0528615507367868E-2"/>
                    </c:manualLayout>
                  </c15:layout>
                </c:ext>
              </c:extLst>
            </c:dLbl>
            <c:dLbl>
              <c:idx val="1"/>
              <c:layout>
                <c:manualLayout>
                  <c:x val="-0.34774230202732426"/>
                  <c:y val="2.0044567175955051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76B-491D-8A55-7B4C1D53CB8E}"/>
                </c:ext>
                <c:ext xmlns:c15="http://schemas.microsoft.com/office/drawing/2012/chart" uri="{CE6537A1-D6FC-4f65-9D91-7224C49458BB}">
                  <c15:layout>
                    <c:manualLayout>
                      <c:w val="0.10654873111906234"/>
                      <c:h val="0.11468012392562442"/>
                    </c:manualLayout>
                  </c15:layout>
                </c:ext>
              </c:extLst>
            </c:dLbl>
            <c:dLbl>
              <c:idx val="2"/>
              <c:layout>
                <c:manualLayout>
                  <c:x val="-0.13954729384358108"/>
                  <c:y val="6.3124299320277544E-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9.9072494251788629E-2"/>
                  <c:y val="9.8973527171654242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76B-491D-8A55-7B4C1D53CB8E}"/>
                </c:ext>
                <c:ext xmlns:c15="http://schemas.microsoft.com/office/drawing/2012/chart" uri="{CE6537A1-D6FC-4f65-9D91-7224C49458BB}">
                  <c15:layout>
                    <c:manualLayout>
                      <c:w val="8.5386096363354647E-2"/>
                      <c:h val="8.0528615507367868E-2"/>
                    </c:manualLayout>
                  </c15:layout>
                </c:ext>
              </c:extLst>
            </c:dLbl>
            <c:dLbl>
              <c:idx val="4"/>
              <c:layout>
                <c:manualLayout>
                  <c:x val="-0.15084513401213587"/>
                  <c:y val="4.0093398713274284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76B-491D-8A55-7B4C1D53CB8E}"/>
                </c:ext>
                <c:ext xmlns:c15="http://schemas.microsoft.com/office/drawing/2012/chart" uri="{CE6537A1-D6FC-4f65-9D91-7224C49458BB}">
                  <c15:layout>
                    <c:manualLayout>
                      <c:w val="0.15773808993746871"/>
                      <c:h val="8.052861550736786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Comtpable</c:v>
                </c:pt>
                <c:pt idx="1">
                  <c:v>Chambre des métiers</c:v>
                </c:pt>
                <c:pt idx="2">
                  <c:v>Avocat/notaire</c:v>
                </c:pt>
                <c:pt idx="3">
                  <c:v>Organisation professionnelle</c:v>
                </c:pt>
                <c:pt idx="4">
                  <c:v>Autres</c:v>
                </c:pt>
              </c:strCache>
            </c:strRef>
          </c:cat>
          <c:val>
            <c:numRef>
              <c:f>Feuil1!$B$2:$B$6</c:f>
              <c:numCache>
                <c:formatCode>0%</c:formatCode>
                <c:ptCount val="5"/>
                <c:pt idx="0">
                  <c:v>0.53</c:v>
                </c:pt>
                <c:pt idx="1">
                  <c:v>0.47</c:v>
                </c:pt>
                <c:pt idx="2">
                  <c:v>0.19</c:v>
                </c:pt>
                <c:pt idx="3">
                  <c:v>0.09</c:v>
                </c:pt>
                <c:pt idx="4">
                  <c:v>0.12</c:v>
                </c:pt>
              </c:numCache>
            </c:numRef>
          </c:val>
          <c:extLst xmlns:c16r2="http://schemas.microsoft.com/office/drawing/2015/06/chart">
            <c:ext xmlns:c16="http://schemas.microsoft.com/office/drawing/2014/chart" uri="{C3380CC4-5D6E-409C-BE32-E72D297353CC}">
              <c16:uniqueId val="{00000006-E76B-491D-8A55-7B4C1D53CB8E}"/>
            </c:ext>
          </c:extLst>
        </c:ser>
        <c:dLbls>
          <c:showLegendKey val="0"/>
          <c:showVal val="0"/>
          <c:showCatName val="0"/>
          <c:showSerName val="0"/>
          <c:showPercent val="0"/>
          <c:showBubbleSize val="0"/>
        </c:dLbls>
        <c:gapWidth val="20"/>
        <c:axId val="447937576"/>
        <c:axId val="452661968"/>
      </c:barChart>
      <c:catAx>
        <c:axId val="4479375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2B6384"/>
                </a:solidFill>
                <a:latin typeface="+mn-lt"/>
                <a:ea typeface="+mn-ea"/>
                <a:cs typeface="+mn-cs"/>
              </a:defRPr>
            </a:pPr>
            <a:endParaRPr lang="fr-FR"/>
          </a:p>
        </c:txPr>
        <c:crossAx val="452661968"/>
        <c:crosses val="autoZero"/>
        <c:auto val="1"/>
        <c:lblAlgn val="ctr"/>
        <c:lblOffset val="100"/>
        <c:noMultiLvlLbl val="0"/>
      </c:catAx>
      <c:valAx>
        <c:axId val="452661968"/>
        <c:scaling>
          <c:orientation val="minMax"/>
          <c:max val="0.60000000000000009"/>
          <c:min val="0"/>
        </c:scaling>
        <c:delete val="1"/>
        <c:axPos val="t"/>
        <c:numFmt formatCode="0%" sourceLinked="1"/>
        <c:majorTickMark val="out"/>
        <c:minorTickMark val="none"/>
        <c:tickLblPos val="nextTo"/>
        <c:crossAx val="447937576"/>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i="1" u="sng" noProof="0" dirty="0" smtClean="0">
                <a:solidFill>
                  <a:srgbClr val="2B6384"/>
                </a:solidFill>
              </a:rPr>
              <a:t>SI NON</a:t>
            </a:r>
            <a:r>
              <a:rPr lang="fr-FR" sz="1300" b="1" i="1" u="none" noProof="0" dirty="0" smtClean="0">
                <a:solidFill>
                  <a:srgbClr val="2B6384"/>
                </a:solidFill>
              </a:rPr>
              <a:t> : </a:t>
            </a:r>
            <a:r>
              <a:rPr lang="fr-FR" sz="1300" b="1" baseline="0" noProof="0" dirty="0" smtClean="0">
                <a:solidFill>
                  <a:srgbClr val="2B6384"/>
                </a:solidFill>
              </a:rPr>
              <a:t>« Pensez-vous que l’UNAMA</a:t>
            </a:r>
          </a:p>
          <a:p>
            <a:pPr>
              <a:defRPr/>
            </a:pPr>
            <a:r>
              <a:rPr lang="fr-FR" sz="1300" b="1" baseline="0" noProof="0" dirty="0" smtClean="0">
                <a:solidFill>
                  <a:srgbClr val="2B6384"/>
                </a:solidFill>
              </a:rPr>
              <a:t> pourrait être votre accompagnateur ?</a:t>
            </a:r>
            <a:endParaRPr lang="fr-FR" sz="1300" b="1" baseline="0" dirty="0" smtClean="0">
              <a:solidFill>
                <a:srgbClr val="2B6384"/>
              </a:solidFill>
            </a:endParaRPr>
          </a:p>
        </c:rich>
      </c:tx>
      <c:layout>
        <c:manualLayout>
          <c:xMode val="edge"/>
          <c:yMode val="edge"/>
          <c:x val="0.18339388451923386"/>
          <c:y val="2.58668617545617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2761193048128101"/>
          <c:y val="0.25317275861893668"/>
          <c:w val="0.32074747184245112"/>
          <c:h val="0.65354922403111915"/>
        </c:manualLayout>
      </c:layout>
      <c:doughnutChart>
        <c:varyColors val="1"/>
        <c:ser>
          <c:idx val="0"/>
          <c:order val="0"/>
          <c:tx>
            <c:strRef>
              <c:f>Feuil1!$B$1</c:f>
              <c:strCache>
                <c:ptCount val="1"/>
                <c:pt idx="0">
                  <c:v>Si non, pensez-vous que l'UNAMA pourrait être votre accompagnateur ?</c:v>
                </c:pt>
              </c:strCache>
            </c:strRef>
          </c:tx>
          <c:spPr>
            <a:effectLst>
              <a:outerShdw blurRad="50800" dist="38100" dir="2700000" algn="tl" rotWithShape="0">
                <a:prstClr val="black">
                  <a:alpha val="40000"/>
                </a:prstClr>
              </a:outerShdw>
            </a:effectLst>
          </c:spPr>
          <c:dPt>
            <c:idx val="0"/>
            <c:bubble3D val="0"/>
            <c:explosion val="3"/>
            <c:spPr>
              <a:solidFill>
                <a:schemeClr val="accent3">
                  <a:lumMod val="50000"/>
                </a:schemeClr>
              </a:solidFill>
              <a:ln>
                <a:noFill/>
              </a:ln>
              <a:effectLst>
                <a:outerShdw blurRad="50800" dist="38100" dir="2700000" algn="tl" rotWithShape="0">
                  <a:prstClr val="black">
                    <a:alpha val="40000"/>
                  </a:prstClr>
                </a:outerShdw>
              </a:effectLst>
            </c:spPr>
          </c:dPt>
          <c:dPt>
            <c:idx val="1"/>
            <c:bubble3D val="0"/>
            <c:spPr>
              <a:solidFill>
                <a:schemeClr val="bg1">
                  <a:lumMod val="85000"/>
                </a:schemeClr>
              </a:solidFill>
              <a:ln>
                <a:noFill/>
              </a:ln>
              <a:effectLst>
                <a:outerShdw blurRad="50800" dist="38100" dir="2700000" algn="tl" rotWithShape="0">
                  <a:prstClr val="black">
                    <a:alpha val="40000"/>
                  </a:prstClr>
                </a:outerShdw>
              </a:effectLst>
            </c:spPr>
          </c:dPt>
          <c:dPt>
            <c:idx val="2"/>
            <c:bubble3D val="0"/>
            <c:spPr>
              <a:solidFill>
                <a:schemeClr val="tx2"/>
              </a:solidFill>
              <a:ln>
                <a:noFill/>
              </a:ln>
              <a:effectLst>
                <a:outerShdw blurRad="50800" dist="38100" dir="2700000" algn="tl" rotWithShape="0">
                  <a:prstClr val="black">
                    <a:alpha val="40000"/>
                  </a:prstClr>
                </a:outerShdw>
              </a:effectLst>
            </c:spPr>
          </c:dPt>
          <c:dPt>
            <c:idx val="3"/>
            <c:bubble3D val="0"/>
            <c:spPr>
              <a:solidFill>
                <a:schemeClr val="accent1">
                  <a:lumMod val="60000"/>
                </a:schemeClr>
              </a:solidFill>
              <a:ln>
                <a:noFill/>
              </a:ln>
              <a:effectLst>
                <a:outerShdw blurRad="50800" dist="38100" dir="2700000" algn="tl" rotWithShape="0">
                  <a:prstClr val="black">
                    <a:alpha val="40000"/>
                  </a:prstClr>
                </a:outerShdw>
              </a:effectLst>
            </c:spPr>
          </c:dPt>
          <c:dPt>
            <c:idx val="4"/>
            <c:bubble3D val="0"/>
            <c:spPr>
              <a:solidFill>
                <a:schemeClr val="accent3">
                  <a:lumMod val="60000"/>
                </a:schemeClr>
              </a:solidFill>
              <a:ln>
                <a:noFill/>
              </a:ln>
              <a:effectLst>
                <a:outerShdw blurRad="50800" dist="38100" dir="2700000" algn="tl" rotWithShape="0">
                  <a:prstClr val="black">
                    <a:alpha val="40000"/>
                  </a:prstClr>
                </a:outerShdw>
              </a:effectLst>
            </c:spPr>
          </c:dPt>
          <c:dPt>
            <c:idx val="5"/>
            <c:bubble3D val="0"/>
            <c:spPr>
              <a:solidFill>
                <a:schemeClr val="accent5">
                  <a:lumMod val="60000"/>
                </a:schemeClr>
              </a:solidFill>
              <a:ln>
                <a:noFill/>
              </a:ln>
              <a:effectLst>
                <a:outerShdw blurRad="50800" dist="38100" dir="2700000" algn="tl" rotWithShape="0">
                  <a:prstClr val="black">
                    <a:alpha val="40000"/>
                  </a:prstClr>
                </a:outerShdw>
              </a:effectLst>
            </c:spPr>
          </c:dPt>
          <c:dPt>
            <c:idx val="6"/>
            <c:bubble3D val="0"/>
            <c:spPr>
              <a:solidFill>
                <a:schemeClr val="accent1">
                  <a:lumMod val="80000"/>
                  <a:lumOff val="20000"/>
                </a:schemeClr>
              </a:solidFill>
              <a:ln>
                <a:noFill/>
              </a:ln>
              <a:effectLst>
                <a:outerShdw blurRad="50800" dist="38100" dir="2700000" algn="tl" rotWithShape="0">
                  <a:prstClr val="black">
                    <a:alpha val="40000"/>
                  </a:prstClr>
                </a:outerShdw>
              </a:effectLst>
            </c:spPr>
          </c:dPt>
          <c:dPt>
            <c:idx val="7"/>
            <c:bubble3D val="0"/>
            <c:spPr>
              <a:solidFill>
                <a:schemeClr val="accent3">
                  <a:lumMod val="80000"/>
                  <a:lumOff val="20000"/>
                </a:schemeClr>
              </a:solidFill>
              <a:ln>
                <a:noFill/>
              </a:ln>
              <a:effectLst>
                <a:outerShdw blurRad="50800" dist="38100" dir="2700000" algn="tl" rotWithShape="0">
                  <a:prstClr val="black">
                    <a:alpha val="40000"/>
                  </a:prstClr>
                </a:outerShdw>
              </a:effectLst>
            </c:spPr>
          </c:dPt>
          <c:cat>
            <c:strRef>
              <c:f>Feuil1!$A$2:$A$3</c:f>
              <c:strCache>
                <c:ptCount val="2"/>
                <c:pt idx="0">
                  <c:v>OUI</c:v>
                </c:pt>
                <c:pt idx="1">
                  <c:v>NON</c:v>
                </c:pt>
              </c:strCache>
            </c:strRef>
          </c:cat>
          <c:val>
            <c:numRef>
              <c:f>Feuil1!$B$2:$B$3</c:f>
              <c:numCache>
                <c:formatCode>0%</c:formatCode>
                <c:ptCount val="2"/>
                <c:pt idx="0">
                  <c:v>0.33</c:v>
                </c:pt>
                <c:pt idx="1">
                  <c:v>0.67</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Investissements</a:t>
            </a:r>
            <a:r>
              <a:rPr lang="fr-FR" sz="1300" b="1" baseline="0" noProof="0" dirty="0" smtClean="0">
                <a:solidFill>
                  <a:srgbClr val="2B6384"/>
                </a:solidFill>
              </a:rPr>
              <a:t> </a:t>
            </a:r>
            <a:r>
              <a:rPr lang="fr-FR" sz="1300" b="1" noProof="0" dirty="0" smtClean="0">
                <a:solidFill>
                  <a:srgbClr val="2B6384"/>
                </a:solidFill>
              </a:rPr>
              <a:t>des</a:t>
            </a:r>
            <a:r>
              <a:rPr lang="fr-FR" sz="1300" b="1" baseline="0" noProof="0" dirty="0" smtClean="0">
                <a:solidFill>
                  <a:srgbClr val="2B6384"/>
                </a:solidFill>
              </a:rPr>
              <a:t> entreprises du secteur</a:t>
            </a:r>
            <a:endParaRPr lang="fr-FR" sz="1300" b="1" baseline="0" noProof="0" dirty="0" smtClean="0">
              <a:solidFill>
                <a:srgbClr val="2B6384"/>
              </a:solidFill>
            </a:endParaRPr>
          </a:p>
          <a:p>
            <a:pPr>
              <a:defRPr/>
            </a:pPr>
            <a:r>
              <a:rPr lang="fr-FR" sz="1200" b="0" baseline="0" noProof="0" dirty="0" smtClean="0">
                <a:solidFill>
                  <a:srgbClr val="2B6384"/>
                </a:solidFill>
              </a:rPr>
              <a:t>(en M€)</a:t>
            </a:r>
            <a:endParaRPr lang="fr-FR" sz="1200" b="0" noProof="0" dirty="0">
              <a:solidFill>
                <a:srgbClr val="2B6384"/>
              </a:solidFill>
            </a:endParaRPr>
          </a:p>
        </c:rich>
      </c:tx>
      <c:layout>
        <c:manualLayout>
          <c:xMode val="edge"/>
          <c:yMode val="edge"/>
          <c:x val="0.22694855917432347"/>
          <c:y val="1.837180128133911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1.5726346374353054E-2"/>
          <c:y val="0.11603051049883348"/>
          <c:w val="0.9685473072512939"/>
          <c:h val="0.76048378883827739"/>
        </c:manualLayout>
      </c:layout>
      <c:barChart>
        <c:barDir val="col"/>
        <c:grouping val="clustered"/>
        <c:varyColors val="0"/>
        <c:ser>
          <c:idx val="0"/>
          <c:order val="0"/>
          <c:tx>
            <c:strRef>
              <c:f>Feuil1!$B$1</c:f>
              <c:strCache>
                <c:ptCount val="1"/>
                <c:pt idx="0">
                  <c:v>Investissements</c:v>
                </c:pt>
              </c:strCache>
            </c:strRef>
          </c:tx>
          <c:spPr>
            <a:solidFill>
              <a:schemeClr val="accent3">
                <a:lumMod val="50000"/>
              </a:schemeClr>
            </a:solidFill>
            <a:ln>
              <a:noFill/>
            </a:ln>
            <a:effectLst/>
          </c:spPr>
          <c:invertIfNegative val="0"/>
          <c:dLbls>
            <c:dLbl>
              <c:idx val="0"/>
              <c:layout>
                <c:manualLayout>
                  <c:x val="2.95776130540213E-3"/>
                  <c:y val="0.3798435011850534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5776130540213E-3"/>
                  <c:y val="0.338362577769136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9.84489686030144E-2"/>
                      <c:h val="7.3817897548420552E-2"/>
                    </c:manualLayout>
                  </c15:layout>
                </c:ext>
              </c:extLst>
            </c:dLbl>
            <c:dLbl>
              <c:idx val="2"/>
              <c:layout>
                <c:manualLayout>
                  <c:x val="-5.4224997520573822E-17"/>
                  <c:y val="0.3309499176017479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9155226108042599E-3"/>
                  <c:y val="0.3203619736695921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2000</c:v>
                </c:pt>
                <c:pt idx="1">
                  <c:v>2005</c:v>
                </c:pt>
                <c:pt idx="2">
                  <c:v>2011</c:v>
                </c:pt>
                <c:pt idx="3">
                  <c:v>2015</c:v>
                </c:pt>
                <c:pt idx="4">
                  <c:v>2021</c:v>
                </c:pt>
              </c:numCache>
            </c:numRef>
          </c:cat>
          <c:val>
            <c:numRef>
              <c:f>Feuil1!$B$2:$B$6</c:f>
              <c:numCache>
                <c:formatCode>General</c:formatCode>
                <c:ptCount val="5"/>
                <c:pt idx="0">
                  <c:v>152</c:v>
                </c:pt>
                <c:pt idx="1">
                  <c:v>134</c:v>
                </c:pt>
                <c:pt idx="2">
                  <c:v>126</c:v>
                </c:pt>
                <c:pt idx="3">
                  <c:v>123</c:v>
                </c:pt>
                <c:pt idx="4">
                  <c:v>160</c:v>
                </c:pt>
              </c:numCache>
            </c:numRef>
          </c:val>
        </c:ser>
        <c:dLbls>
          <c:showLegendKey val="0"/>
          <c:showVal val="0"/>
          <c:showCatName val="0"/>
          <c:showSerName val="0"/>
          <c:showPercent val="0"/>
          <c:showBubbleSize val="0"/>
        </c:dLbls>
        <c:gapWidth val="30"/>
        <c:overlap val="-27"/>
        <c:axId val="434179952"/>
        <c:axId val="434183088"/>
      </c:barChart>
      <c:catAx>
        <c:axId val="4341799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2B6384"/>
                </a:solidFill>
                <a:latin typeface="+mn-lt"/>
                <a:ea typeface="+mn-ea"/>
                <a:cs typeface="+mn-cs"/>
              </a:defRPr>
            </a:pPr>
            <a:endParaRPr lang="fr-FR"/>
          </a:p>
        </c:txPr>
        <c:crossAx val="434183088"/>
        <c:crosses val="autoZero"/>
        <c:auto val="1"/>
        <c:lblAlgn val="ctr"/>
        <c:lblOffset val="100"/>
        <c:noMultiLvlLbl val="0"/>
      </c:catAx>
      <c:valAx>
        <c:axId val="434183088"/>
        <c:scaling>
          <c:orientation val="minMax"/>
          <c:max val="165"/>
          <c:min val="0"/>
        </c:scaling>
        <c:delete val="1"/>
        <c:axPos val="l"/>
        <c:numFmt formatCode="General" sourceLinked="1"/>
        <c:majorTickMark val="out"/>
        <c:minorTickMark val="none"/>
        <c:tickLblPos val="nextTo"/>
        <c:crossAx val="43417995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300" b="1" noProof="0" dirty="0" smtClean="0">
                <a:solidFill>
                  <a:srgbClr val="2B6384"/>
                </a:solidFill>
              </a:rPr>
              <a:t>Répartition de l’investissement</a:t>
            </a:r>
            <a:r>
              <a:rPr lang="fr-FR" sz="1300" b="1" baseline="0" noProof="0" dirty="0" smtClean="0">
                <a:solidFill>
                  <a:srgbClr val="2B6384"/>
                </a:solidFill>
              </a:rPr>
              <a:t> selon le poste</a:t>
            </a:r>
            <a:endParaRPr lang="fr-FR" sz="1300" b="1" baseline="0" dirty="0" smtClean="0">
              <a:solidFill>
                <a:srgbClr val="2B6384"/>
              </a:solidFill>
            </a:endParaRPr>
          </a:p>
        </c:rich>
      </c:tx>
      <c:layout>
        <c:manualLayout>
          <c:xMode val="edge"/>
          <c:yMode val="edge"/>
          <c:x val="0.2494744507554715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7072379689293782"/>
          <c:y val="0.20818813597746649"/>
          <c:w val="0.34030912074584307"/>
          <c:h val="0.76736553852276268"/>
        </c:manualLayout>
      </c:layout>
      <c:doughnutChart>
        <c:varyColors val="1"/>
        <c:ser>
          <c:idx val="0"/>
          <c:order val="0"/>
          <c:tx>
            <c:strRef>
              <c:f>Feuil1!$B$1</c:f>
              <c:strCache>
                <c:ptCount val="1"/>
                <c:pt idx="0">
                  <c:v>Répartition investissement selon le poste</c:v>
                </c:pt>
              </c:strCache>
            </c:strRef>
          </c:tx>
          <c:dPt>
            <c:idx val="0"/>
            <c:bubble3D val="0"/>
            <c:spPr>
              <a:solidFill>
                <a:srgbClr val="002060"/>
              </a:solidFill>
              <a:ln>
                <a:noFill/>
              </a:ln>
              <a:effectLst/>
            </c:spPr>
          </c:dPt>
          <c:dPt>
            <c:idx val="1"/>
            <c:bubble3D val="0"/>
            <c:spPr>
              <a:solidFill>
                <a:schemeClr val="accent3"/>
              </a:solidFill>
              <a:ln>
                <a:noFill/>
              </a:ln>
              <a:effectLst/>
            </c:spPr>
          </c:dPt>
          <c:dPt>
            <c:idx val="2"/>
            <c:bubble3D val="0"/>
            <c:spPr>
              <a:solidFill>
                <a:schemeClr val="bg1">
                  <a:lumMod val="65000"/>
                </a:schemeClr>
              </a:solidFill>
              <a:ln>
                <a:noFill/>
              </a:ln>
              <a:effectLst/>
            </c:spPr>
          </c:dPt>
          <c:dPt>
            <c:idx val="3"/>
            <c:bubble3D val="0"/>
            <c:spPr>
              <a:solidFill>
                <a:schemeClr val="bg2">
                  <a:lumMod val="75000"/>
                </a:schemeClr>
              </a:solidFill>
              <a:ln>
                <a:noFill/>
              </a:ln>
              <a:effectLst/>
            </c:spPr>
          </c:dPt>
          <c:dPt>
            <c:idx val="4"/>
            <c:bubble3D val="0"/>
            <c:spPr>
              <a:solidFill>
                <a:schemeClr val="tx2">
                  <a:lumMod val="60000"/>
                  <a:lumOff val="40000"/>
                </a:schemeClr>
              </a:solidFill>
              <a:ln>
                <a:noFill/>
              </a:ln>
              <a:effectLst/>
            </c:spPr>
          </c:dPt>
          <c:dPt>
            <c:idx val="5"/>
            <c:bubble3D val="0"/>
            <c:spPr>
              <a:solidFill>
                <a:schemeClr val="accent2">
                  <a:lumMod val="50000"/>
                </a:schemeClr>
              </a:solidFill>
              <a:ln>
                <a:noFill/>
              </a:ln>
              <a:effectLst/>
            </c:spPr>
          </c:dPt>
          <c:dPt>
            <c:idx val="6"/>
            <c:bubble3D val="0"/>
            <c:spPr>
              <a:solidFill>
                <a:schemeClr val="accent1">
                  <a:lumMod val="80000"/>
                  <a:lumOff val="20000"/>
                </a:schemeClr>
              </a:solidFill>
              <a:ln>
                <a:noFill/>
              </a:ln>
              <a:effectLst/>
            </c:spPr>
          </c:dPt>
          <c:dPt>
            <c:idx val="7"/>
            <c:bubble3D val="0"/>
            <c:spPr>
              <a:solidFill>
                <a:schemeClr val="accent3">
                  <a:lumMod val="80000"/>
                  <a:lumOff val="20000"/>
                </a:schemeClr>
              </a:solidFill>
              <a:ln>
                <a:noFill/>
              </a:ln>
              <a:effectLst/>
            </c:spPr>
          </c:dPt>
          <c:dLbls>
            <c:dLbl>
              <c:idx val="0"/>
              <c:layout>
                <c:manualLayout>
                  <c:x val="8.4704130096655925E-3"/>
                  <c:y val="-5.081107153030708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2262675420896081E-4"/>
                  <c:y val="-2.2581816306124717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3.490642243454424E-2"/>
                  <c:y val="1.83842954689225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7.3487205125356775E-3"/>
                  <c:y val="-2.581013159441241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6743602562677885E-3"/>
                  <c:y val="-3.011182019348114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2255142947079952E-2"/>
                  <c:y val="-0.15055910096740574"/>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50000"/>
                      <a:lumOff val="50000"/>
                    </a:schemeClr>
                  </a:solidFill>
                  <a:round/>
                </a:ln>
                <a:effectLst/>
              </c:spPr>
            </c:leaderLines>
            <c:extLst>
              <c:ext xmlns:c15="http://schemas.microsoft.com/office/drawing/2012/chart" uri="{CE6537A1-D6FC-4f65-9D91-7224C49458BB}"/>
            </c:extLst>
          </c:dLbls>
          <c:cat>
            <c:strRef>
              <c:f>Feuil1!$A$2:$A$7</c:f>
              <c:strCache>
                <c:ptCount val="6"/>
                <c:pt idx="0">
                  <c:v>Immobilier</c:v>
                </c:pt>
                <c:pt idx="1">
                  <c:v>Véhicules</c:v>
                </c:pt>
                <c:pt idx="2">
                  <c:v>Machines</c:v>
                </c:pt>
                <c:pt idx="3">
                  <c:v>Investissements commerciaux</c:v>
                </c:pt>
                <c:pt idx="4">
                  <c:v>Matériel informatique</c:v>
                </c:pt>
                <c:pt idx="5">
                  <c:v>Autres</c:v>
                </c:pt>
              </c:strCache>
            </c:strRef>
          </c:cat>
          <c:val>
            <c:numRef>
              <c:f>Feuil1!$B$2:$B$7</c:f>
              <c:numCache>
                <c:formatCode>0%</c:formatCode>
                <c:ptCount val="6"/>
                <c:pt idx="0">
                  <c:v>0.04</c:v>
                </c:pt>
                <c:pt idx="1">
                  <c:v>0.19</c:v>
                </c:pt>
                <c:pt idx="2">
                  <c:v>0.64</c:v>
                </c:pt>
                <c:pt idx="3">
                  <c:v>0.04</c:v>
                </c:pt>
                <c:pt idx="4">
                  <c:v>7.0000000000000007E-2</c:v>
                </c:pt>
                <c:pt idx="5">
                  <c:v>0.02</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5556960684923897"/>
          <c:y val="0.21775183443668644"/>
          <c:w val="0.52795840971373553"/>
          <c:h val="0.7449640605772595"/>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2B6384"/>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Reversed" id="21">
  <a:schemeClr val="accent1"/>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Reversed" id="21">
  <a:schemeClr val="accent1"/>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Reversed" id="21">
  <a:schemeClr val="accent1"/>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Reversed" id="21">
  <a:schemeClr val="accent1"/>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withinLinearReversed" id="21">
  <a:schemeClr val="accent1"/>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Reversed" id="21">
  <a:schemeClr val="accent1"/>
</cs:colorStyle>
</file>

<file path=ppt/charts/colors3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withinLinearReversed" id="21">
  <a:schemeClr val="accent1"/>
</cs:colorStyle>
</file>

<file path=ppt/charts/colors39.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Reversed" id="21">
  <a:schemeClr val="accent1"/>
</cs:colorStyle>
</file>

<file path=ppt/charts/colors47.xml><?xml version="1.0" encoding="utf-8"?>
<cs:colorStyle xmlns:cs="http://schemas.microsoft.com/office/drawing/2012/chartStyle" xmlns:a="http://schemas.openxmlformats.org/drawingml/2006/main" meth="withinLinearReversed" id="21">
  <a:schemeClr val="accent1"/>
</cs:colorStyle>
</file>

<file path=ppt/charts/colors48.xml><?xml version="1.0" encoding="utf-8"?>
<cs:colorStyle xmlns:cs="http://schemas.microsoft.com/office/drawing/2012/chartStyle" xmlns:a="http://schemas.openxmlformats.org/drawingml/2006/main" meth="withinLinearReversed" id="21">
  <a:schemeClr val="accent1"/>
</cs:colorStyle>
</file>

<file path=ppt/charts/colors49.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5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0.39412</cdr:x>
      <cdr:y>0.27083</cdr:y>
    </cdr:from>
    <cdr:to>
      <cdr:x>0.5</cdr:x>
      <cdr:y>0.375</cdr:y>
    </cdr:to>
    <cdr:grpSp>
      <cdr:nvGrpSpPr>
        <cdr:cNvPr id="13" name="Groupe 12"/>
        <cdr:cNvGrpSpPr/>
      </cdr:nvGrpSpPr>
      <cdr:grpSpPr>
        <a:xfrm xmlns:a="http://schemas.openxmlformats.org/drawingml/2006/main">
          <a:off x="1692268" y="936092"/>
          <a:ext cx="454626" cy="360052"/>
          <a:chOff x="663871" y="685095"/>
          <a:chExt cx="507836" cy="360029"/>
        </a:xfrm>
      </cdr:grpSpPr>
      <cdr:sp macro="" textlink="">
        <cdr:nvSpPr>
          <cdr:cNvPr id="14" name="ZoneTexte 1"/>
          <cdr:cNvSpPr txBox="1"/>
        </cdr:nvSpPr>
        <cdr:spPr>
          <a:xfrm xmlns:a="http://schemas.openxmlformats.org/drawingml/2006/main">
            <a:off x="667651" y="685095"/>
            <a:ext cx="504056" cy="291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-23%</a:t>
            </a:r>
            <a:endParaRPr lang="fr-FR" sz="900" i="0" dirty="0">
              <a:solidFill>
                <a:srgbClr val="C00000"/>
              </a:solidFill>
            </a:endParaRPr>
          </a:p>
        </cdr:txBody>
      </cdr:sp>
      <cdr:cxnSp macro="">
        <cdr:nvCxnSpPr>
          <cdr:cNvPr id="15" name="Connecteur droit avec flèche 14"/>
          <cdr:cNvCxnSpPr/>
        </cdr:nvCxnSpPr>
        <cdr:spPr>
          <a:xfrm xmlns:a="http://schemas.openxmlformats.org/drawingml/2006/main">
            <a:off x="663871" y="744179"/>
            <a:ext cx="160875" cy="300945"/>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0.17611</cdr:x>
      <cdr:y>0.16667</cdr:y>
    </cdr:from>
    <cdr:to>
      <cdr:x>0.2935</cdr:x>
      <cdr:y>0.25001</cdr:y>
    </cdr:to>
    <cdr:sp macro="" textlink="">
      <cdr:nvSpPr>
        <cdr:cNvPr id="21" name="ZoneTexte 1"/>
        <cdr:cNvSpPr txBox="1"/>
      </cdr:nvSpPr>
      <cdr:spPr>
        <a:xfrm xmlns:a="http://schemas.openxmlformats.org/drawingml/2006/main">
          <a:off x="756179" y="576076"/>
          <a:ext cx="504048" cy="2880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a:t>
          </a:r>
          <a:r>
            <a:rPr lang="fr-FR" sz="900" dirty="0" smtClean="0">
              <a:solidFill>
                <a:srgbClr val="C00000"/>
              </a:solidFill>
            </a:rPr>
            <a:t>5,5</a:t>
          </a:r>
          <a:r>
            <a:rPr lang="fr-FR" sz="900" i="0" dirty="0" smtClean="0">
              <a:solidFill>
                <a:srgbClr val="C00000"/>
              </a:solidFill>
            </a:rPr>
            <a:t>%</a:t>
          </a:r>
          <a:endParaRPr lang="fr-FR" sz="900" i="0" dirty="0">
            <a:solidFill>
              <a:srgbClr val="C00000"/>
            </a:solidFill>
          </a:endParaRPr>
        </a:p>
      </cdr:txBody>
    </cdr:sp>
  </cdr:relSizeAnchor>
  <cdr:relSizeAnchor xmlns:cdr="http://schemas.openxmlformats.org/drawingml/2006/chartDrawing">
    <cdr:from>
      <cdr:x>0.19288</cdr:x>
      <cdr:y>0.22917</cdr:y>
    </cdr:from>
    <cdr:to>
      <cdr:x>0.24319</cdr:x>
      <cdr:y>0.25</cdr:y>
    </cdr:to>
    <cdr:cxnSp macro="">
      <cdr:nvCxnSpPr>
        <cdr:cNvPr id="22" name="Connecteur droit avec flèche 21"/>
        <cdr:cNvCxnSpPr/>
      </cdr:nvCxnSpPr>
      <cdr:spPr>
        <a:xfrm xmlns:a="http://schemas.openxmlformats.org/drawingml/2006/main">
          <a:off x="828186" y="792100"/>
          <a:ext cx="216020" cy="7199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0.57859</cdr:x>
      <cdr:y>0.35966</cdr:y>
    </cdr:from>
    <cdr:to>
      <cdr:x>0.6837</cdr:x>
      <cdr:y>0.45307</cdr:y>
    </cdr:to>
    <cdr:grpSp>
      <cdr:nvGrpSpPr>
        <cdr:cNvPr id="23" name="Groupe 22"/>
        <cdr:cNvGrpSpPr/>
      </cdr:nvGrpSpPr>
      <cdr:grpSpPr>
        <a:xfrm xmlns:a="http://schemas.openxmlformats.org/drawingml/2006/main">
          <a:off x="2484343" y="1243123"/>
          <a:ext cx="451320" cy="322861"/>
          <a:chOff x="-112834" y="436450"/>
          <a:chExt cx="504056" cy="322847"/>
        </a:xfrm>
      </cdr:grpSpPr>
      <cdr:sp macro="" textlink="">
        <cdr:nvSpPr>
          <cdr:cNvPr id="24" name="ZoneTexte 1"/>
          <cdr:cNvSpPr txBox="1"/>
        </cdr:nvSpPr>
        <cdr:spPr>
          <a:xfrm xmlns:a="http://schemas.openxmlformats.org/drawingml/2006/main">
            <a:off x="-112834" y="436450"/>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a:t>
            </a:r>
            <a:r>
              <a:rPr lang="fr-FR" sz="900" dirty="0" smtClean="0">
                <a:solidFill>
                  <a:srgbClr val="C00000"/>
                </a:solidFill>
              </a:rPr>
              <a:t>12</a:t>
            </a:r>
            <a:r>
              <a:rPr lang="fr-FR" sz="900" i="0" dirty="0" smtClean="0">
                <a:solidFill>
                  <a:srgbClr val="C00000"/>
                </a:solidFill>
              </a:rPr>
              <a:t>%</a:t>
            </a:r>
            <a:endParaRPr lang="fr-FR" sz="900" i="0" dirty="0">
              <a:solidFill>
                <a:srgbClr val="C00000"/>
              </a:solidFill>
            </a:endParaRPr>
          </a:p>
        </cdr:txBody>
      </cdr:sp>
      <cdr:cxnSp macro="">
        <cdr:nvCxnSpPr>
          <cdr:cNvPr id="25" name="Connecteur droit avec flèche 24"/>
          <cdr:cNvCxnSpPr/>
        </cdr:nvCxnSpPr>
        <cdr:spPr>
          <a:xfrm xmlns:a="http://schemas.openxmlformats.org/drawingml/2006/main">
            <a:off x="-112834" y="561533"/>
            <a:ext cx="241266" cy="197764"/>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0.71276</cdr:x>
      <cdr:y>0.3646</cdr:y>
    </cdr:from>
    <cdr:to>
      <cdr:x>0.81785</cdr:x>
      <cdr:y>0.4375</cdr:y>
    </cdr:to>
    <cdr:grpSp>
      <cdr:nvGrpSpPr>
        <cdr:cNvPr id="26" name="Groupe 25"/>
        <cdr:cNvGrpSpPr/>
      </cdr:nvGrpSpPr>
      <cdr:grpSpPr>
        <a:xfrm xmlns:a="http://schemas.openxmlformats.org/drawingml/2006/main">
          <a:off x="3060440" y="1260198"/>
          <a:ext cx="451235" cy="251970"/>
          <a:chOff x="-193271" y="468149"/>
          <a:chExt cx="504056" cy="251983"/>
        </a:xfrm>
      </cdr:grpSpPr>
      <cdr:sp macro="" textlink="">
        <cdr:nvSpPr>
          <cdr:cNvPr id="27" name="ZoneTexte 1"/>
          <cdr:cNvSpPr txBox="1"/>
        </cdr:nvSpPr>
        <cdr:spPr>
          <a:xfrm xmlns:a="http://schemas.openxmlformats.org/drawingml/2006/main">
            <a:off x="-193271" y="468149"/>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002060"/>
                </a:solidFill>
              </a:rPr>
              <a:t>+7%</a:t>
            </a:r>
            <a:endParaRPr lang="fr-FR" sz="900" i="0" dirty="0">
              <a:solidFill>
                <a:srgbClr val="002060"/>
              </a:solidFill>
            </a:endParaRPr>
          </a:p>
        </cdr:txBody>
      </cdr:sp>
      <cdr:cxnSp macro="">
        <cdr:nvCxnSpPr>
          <cdr:cNvPr id="28" name="Connecteur droit avec flèche 27"/>
          <cdr:cNvCxnSpPr/>
        </cdr:nvCxnSpPr>
        <cdr:spPr>
          <a:xfrm xmlns:a="http://schemas.openxmlformats.org/drawingml/2006/main" flipV="1">
            <a:off x="48041" y="623483"/>
            <a:ext cx="225548" cy="96649"/>
          </a:xfrm>
          <a:prstGeom xmlns:a="http://schemas.openxmlformats.org/drawingml/2006/main" prst="straightConnector1">
            <a:avLst/>
          </a:prstGeom>
          <a:ln xmlns:a="http://schemas.openxmlformats.org/drawingml/2006/main">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10.xml><?xml version="1.0" encoding="utf-8"?>
<c:userShapes xmlns:c="http://schemas.openxmlformats.org/drawingml/2006/chart">
  <cdr:relSizeAnchor xmlns:cdr="http://schemas.openxmlformats.org/drawingml/2006/chartDrawing">
    <cdr:from>
      <cdr:x>0.72683</cdr:x>
      <cdr:y>0.51482</cdr:y>
    </cdr:from>
    <cdr:to>
      <cdr:x>0.92597</cdr:x>
      <cdr:y>0.64464</cdr:y>
    </cdr:to>
    <cdr:sp macro="" textlink="">
      <cdr:nvSpPr>
        <cdr:cNvPr id="2" name="Text Box 3"/>
        <cdr:cNvSpPr txBox="1">
          <a:spLocks xmlns:a="http://schemas.openxmlformats.org/drawingml/2006/main" noChangeArrowheads="1"/>
        </cdr:cNvSpPr>
      </cdr:nvSpPr>
      <cdr:spPr bwMode="auto">
        <a:xfrm xmlns:a="http://schemas.openxmlformats.org/drawingml/2006/main">
          <a:off x="3153728" y="1872121"/>
          <a:ext cx="864069" cy="47208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Ebénisterie</a:t>
          </a: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18 400</a:t>
          </a:r>
          <a:r>
            <a:rPr lang="fr-FR" b="0" i="1" u="none" strike="noStrike" dirty="0" smtClean="0">
              <a:solidFill>
                <a:srgbClr val="2B6384"/>
              </a:solidFill>
              <a:latin typeface="Calibri" panose="020F0502020204030204" pitchFamily="34" charset="0"/>
              <a:cs typeface="Calibri" panose="020F0502020204030204" pitchFamily="34" charset="0"/>
            </a:rPr>
            <a:t> </a:t>
          </a:r>
          <a:r>
            <a:rPr lang="fr-FR" b="0" i="1" u="none" strike="noStrike" dirty="0" err="1" smtClean="0">
              <a:solidFill>
                <a:srgbClr val="2B6384"/>
              </a:solidFill>
              <a:latin typeface="Calibri" panose="020F0502020204030204" pitchFamily="34" charset="0"/>
              <a:cs typeface="Calibri" panose="020F0502020204030204" pitchFamily="34" charset="0"/>
            </a:rPr>
            <a:t>ent</a:t>
          </a:r>
          <a:r>
            <a:rPr lang="fr-FR" b="0" i="1" u="none" strike="noStrike" dirty="0" smtClean="0">
              <a:solidFill>
                <a:srgbClr val="2B6384"/>
              </a:solidFill>
              <a:latin typeface="Calibri" panose="020F0502020204030204" pitchFamily="34" charset="0"/>
              <a:cs typeface="Calibri" panose="020F0502020204030204" pitchFamily="34" charset="0"/>
            </a:rPr>
            <a:t>.</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0.11617</cdr:x>
      <cdr:y>0.14517</cdr:y>
    </cdr:from>
    <cdr:to>
      <cdr:x>0.48127</cdr:x>
      <cdr:y>0.24254</cdr:y>
    </cdr:to>
    <cdr:sp macro="" textlink="">
      <cdr:nvSpPr>
        <cdr:cNvPr id="4" name="Text Box 3"/>
        <cdr:cNvSpPr txBox="1">
          <a:spLocks xmlns:a="http://schemas.openxmlformats.org/drawingml/2006/main" noChangeArrowheads="1"/>
        </cdr:cNvSpPr>
      </cdr:nvSpPr>
      <cdr:spPr bwMode="auto">
        <a:xfrm xmlns:a="http://schemas.openxmlformats.org/drawingml/2006/main">
          <a:off x="504056" y="527896"/>
          <a:ext cx="1584171" cy="35408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Encadrement-Dorure</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a:solidFill>
                <a:srgbClr val="2B6384"/>
              </a:solidFill>
              <a:latin typeface="Calibri" panose="020F0502020204030204" pitchFamily="34" charset="0"/>
              <a:cs typeface="Calibri" panose="020F0502020204030204" pitchFamily="34" charset="0"/>
            </a:rPr>
            <a:t>7</a:t>
          </a:r>
          <a:r>
            <a:rPr lang="fr-FR" i="1" dirty="0" smtClean="0">
              <a:solidFill>
                <a:srgbClr val="2B6384"/>
              </a:solidFill>
              <a:latin typeface="Calibri" panose="020F0502020204030204" pitchFamily="34" charset="0"/>
              <a:cs typeface="Calibri" panose="020F0502020204030204" pitchFamily="34" charset="0"/>
            </a:rPr>
            <a:t>00 </a:t>
          </a:r>
          <a:r>
            <a:rPr lang="fr-FR" i="1" dirty="0" err="1" smtClean="0">
              <a:solidFill>
                <a:srgbClr val="2B6384"/>
              </a:solidFill>
              <a:latin typeface="Calibri" panose="020F0502020204030204" pitchFamily="34" charset="0"/>
              <a:cs typeface="Calibri" panose="020F0502020204030204" pitchFamily="34" charset="0"/>
            </a:rPr>
            <a:t>ent</a:t>
          </a:r>
          <a:r>
            <a:rPr lang="fr-FR" i="1" dirty="0" smtClean="0">
              <a:solidFill>
                <a:srgbClr val="2B6384"/>
              </a:solidFill>
              <a:latin typeface="Calibri" panose="020F0502020204030204" pitchFamily="34" charset="0"/>
              <a:cs typeface="Calibri" panose="020F0502020204030204" pitchFamily="34" charset="0"/>
            </a:rPr>
            <a:t>.</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0.26398</cdr:y>
    </cdr:from>
    <cdr:to>
      <cdr:x>0.29179</cdr:x>
      <cdr:y>0.38615</cdr:y>
    </cdr:to>
    <cdr:sp macro="" textlink="">
      <cdr:nvSpPr>
        <cdr:cNvPr id="5" name="Text Box 3"/>
        <cdr:cNvSpPr txBox="1">
          <a:spLocks xmlns:a="http://schemas.openxmlformats.org/drawingml/2006/main" noChangeArrowheads="1"/>
        </cdr:cNvSpPr>
      </cdr:nvSpPr>
      <cdr:spPr bwMode="auto">
        <a:xfrm xmlns:a="http://schemas.openxmlformats.org/drawingml/2006/main">
          <a:off x="0" y="959944"/>
          <a:ext cx="1266074" cy="44426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Tapisserie/Sellerie</a:t>
          </a:r>
          <a:endParaRPr lang="fr-FR" sz="1200" b="0" i="0" u="none" strike="noStrike" baseline="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4 200 </a:t>
          </a:r>
          <a:r>
            <a:rPr lang="fr-FR" i="1" dirty="0" err="1" smtClean="0">
              <a:solidFill>
                <a:srgbClr val="2B6384"/>
              </a:solidFill>
              <a:latin typeface="Calibri" panose="020F0502020204030204" pitchFamily="34" charset="0"/>
              <a:cs typeface="Calibri" panose="020F0502020204030204" pitchFamily="34" charset="0"/>
            </a:rPr>
            <a:t>ent</a:t>
          </a:r>
          <a:r>
            <a:rPr lang="fr-FR" i="1" dirty="0" smtClean="0">
              <a:solidFill>
                <a:srgbClr val="2B6384"/>
              </a:solidFill>
              <a:latin typeface="Calibri" panose="020F0502020204030204" pitchFamily="34" charset="0"/>
              <a:cs typeface="Calibri" panose="020F0502020204030204" pitchFamily="34" charset="0"/>
            </a:rPr>
            <a:t>.</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0.24288</cdr:x>
      <cdr:y>0.10855</cdr:y>
    </cdr:from>
    <cdr:to>
      <cdr:x>0.34524</cdr:x>
      <cdr:y>0.19856</cdr:y>
    </cdr:to>
    <cdr:grpSp>
      <cdr:nvGrpSpPr>
        <cdr:cNvPr id="2" name="Groupe 1"/>
        <cdr:cNvGrpSpPr/>
      </cdr:nvGrpSpPr>
      <cdr:grpSpPr>
        <a:xfrm xmlns:a="http://schemas.openxmlformats.org/drawingml/2006/main">
          <a:off x="1088333" y="377778"/>
          <a:ext cx="458670" cy="313255"/>
          <a:chOff x="746928" y="524320"/>
          <a:chExt cx="451277" cy="216059"/>
        </a:xfrm>
      </cdr:grpSpPr>
      <cdr:sp macro="" textlink="">
        <cdr:nvSpPr>
          <cdr:cNvPr id="3" name="ZoneTexte 1"/>
          <cdr:cNvSpPr txBox="1"/>
        </cdr:nvSpPr>
        <cdr:spPr>
          <a:xfrm xmlns:a="http://schemas.openxmlformats.org/drawingml/2006/main">
            <a:off x="746928" y="524320"/>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-18%</a:t>
            </a:r>
            <a:endParaRPr lang="fr-FR" sz="900" i="0" dirty="0">
              <a:solidFill>
                <a:srgbClr val="C00000"/>
              </a:solidFill>
            </a:endParaRPr>
          </a:p>
        </cdr:txBody>
      </cdr:sp>
      <cdr:cxnSp macro="">
        <cdr:nvCxnSpPr>
          <cdr:cNvPr id="4" name="Connecteur droit avec flèche 3"/>
          <cdr:cNvCxnSpPr/>
        </cdr:nvCxnSpPr>
        <cdr:spPr>
          <a:xfrm xmlns:a="http://schemas.openxmlformats.org/drawingml/2006/main">
            <a:off x="828180" y="613733"/>
            <a:ext cx="144016" cy="106347"/>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0.24105</cdr:x>
      <cdr:y>0.21487</cdr:y>
    </cdr:from>
    <cdr:to>
      <cdr:x>0.34524</cdr:x>
      <cdr:y>0.31008</cdr:y>
    </cdr:to>
    <cdr:grpSp>
      <cdr:nvGrpSpPr>
        <cdr:cNvPr id="5" name="Groupe 4"/>
        <cdr:cNvGrpSpPr/>
      </cdr:nvGrpSpPr>
      <cdr:grpSpPr>
        <a:xfrm xmlns:a="http://schemas.openxmlformats.org/drawingml/2006/main">
          <a:off x="1080133" y="747796"/>
          <a:ext cx="466870" cy="331352"/>
          <a:chOff x="422980" y="755249"/>
          <a:chExt cx="451277" cy="228572"/>
        </a:xfrm>
      </cdr:grpSpPr>
      <cdr:sp macro="" textlink="">
        <cdr:nvSpPr>
          <cdr:cNvPr id="6" name="ZoneTexte 1"/>
          <cdr:cNvSpPr txBox="1"/>
        </cdr:nvSpPr>
        <cdr:spPr>
          <a:xfrm xmlns:a="http://schemas.openxmlformats.org/drawingml/2006/main">
            <a:off x="422980" y="755249"/>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-6%</a:t>
            </a:r>
            <a:endParaRPr lang="fr-FR" sz="900" i="0" dirty="0">
              <a:solidFill>
                <a:srgbClr val="C00000"/>
              </a:solidFill>
            </a:endParaRPr>
          </a:p>
        </cdr:txBody>
      </cdr:sp>
      <cdr:cxnSp macro="">
        <cdr:nvCxnSpPr>
          <cdr:cNvPr id="7" name="Connecteur droit avec flèche 6"/>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0.24498</cdr:x>
      <cdr:y>0.47278</cdr:y>
    </cdr:from>
    <cdr:to>
      <cdr:x>0.34734</cdr:x>
      <cdr:y>0.56278</cdr:y>
    </cdr:to>
    <cdr:grpSp>
      <cdr:nvGrpSpPr>
        <cdr:cNvPr id="8" name="Groupe 7"/>
        <cdr:cNvGrpSpPr/>
      </cdr:nvGrpSpPr>
      <cdr:grpSpPr>
        <a:xfrm xmlns:a="http://schemas.openxmlformats.org/drawingml/2006/main">
          <a:off x="1097743" y="1645380"/>
          <a:ext cx="458670" cy="313220"/>
          <a:chOff x="422980" y="781113"/>
          <a:chExt cx="451277" cy="216059"/>
        </a:xfrm>
      </cdr:grpSpPr>
      <cdr:sp macro="" textlink="">
        <cdr:nvSpPr>
          <cdr:cNvPr id="9" name="ZoneTexte 1"/>
          <cdr:cNvSpPr txBox="1"/>
        </cdr:nvSpPr>
        <cdr:spPr>
          <a:xfrm xmlns:a="http://schemas.openxmlformats.org/drawingml/2006/main">
            <a:off x="422980" y="781113"/>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-7%</a:t>
            </a:r>
            <a:endParaRPr lang="fr-FR" sz="900" i="0" dirty="0">
              <a:solidFill>
                <a:srgbClr val="C00000"/>
              </a:solidFill>
            </a:endParaRPr>
          </a:p>
        </cdr:txBody>
      </cdr:sp>
      <cdr:cxnSp macro="">
        <cdr:nvCxnSpPr>
          <cdr:cNvPr id="10" name="Connecteur droit avec flèche 9"/>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0.41832</cdr:x>
      <cdr:y>0.10035</cdr:y>
    </cdr:from>
    <cdr:to>
      <cdr:x>0.52067</cdr:x>
      <cdr:y>0.21104</cdr:y>
    </cdr:to>
    <cdr:grpSp>
      <cdr:nvGrpSpPr>
        <cdr:cNvPr id="11" name="Groupe 10"/>
        <cdr:cNvGrpSpPr/>
      </cdr:nvGrpSpPr>
      <cdr:grpSpPr>
        <a:xfrm xmlns:a="http://schemas.openxmlformats.org/drawingml/2006/main">
          <a:off x="1874471" y="349240"/>
          <a:ext cx="458625" cy="385226"/>
          <a:chOff x="404376" y="720198"/>
          <a:chExt cx="451277" cy="265730"/>
        </a:xfrm>
      </cdr:grpSpPr>
      <cdr:sp macro="" textlink="">
        <cdr:nvSpPr>
          <cdr:cNvPr id="12" name="ZoneTexte 1"/>
          <cdr:cNvSpPr txBox="1"/>
        </cdr:nvSpPr>
        <cdr:spPr>
          <a:xfrm xmlns:a="http://schemas.openxmlformats.org/drawingml/2006/main">
            <a:off x="404376" y="720198"/>
            <a:ext cx="451277" cy="2657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-35%</a:t>
            </a:r>
            <a:endParaRPr lang="fr-FR" sz="900" i="0" dirty="0">
              <a:solidFill>
                <a:srgbClr val="C00000"/>
              </a:solidFill>
            </a:endParaRPr>
          </a:p>
        </cdr:txBody>
      </cdr:sp>
      <cdr:cxnSp macro="">
        <cdr:nvCxnSpPr>
          <cdr:cNvPr id="13" name="Connecteur droit avec flèche 12"/>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0.41062</cdr:x>
      <cdr:y>0.21612</cdr:y>
    </cdr:from>
    <cdr:to>
      <cdr:x>0.51297</cdr:x>
      <cdr:y>0.31361</cdr:y>
    </cdr:to>
    <cdr:grpSp>
      <cdr:nvGrpSpPr>
        <cdr:cNvPr id="17" name="Groupe 16"/>
        <cdr:cNvGrpSpPr/>
      </cdr:nvGrpSpPr>
      <cdr:grpSpPr>
        <a:xfrm xmlns:a="http://schemas.openxmlformats.org/drawingml/2006/main">
          <a:off x="1839968" y="752146"/>
          <a:ext cx="458625" cy="339287"/>
          <a:chOff x="422958" y="742797"/>
          <a:chExt cx="451277" cy="241024"/>
        </a:xfrm>
      </cdr:grpSpPr>
      <cdr:sp macro="" textlink="">
        <cdr:nvSpPr>
          <cdr:cNvPr id="18" name="ZoneTexte 1"/>
          <cdr:cNvSpPr txBox="1"/>
        </cdr:nvSpPr>
        <cdr:spPr>
          <a:xfrm xmlns:a="http://schemas.openxmlformats.org/drawingml/2006/main">
            <a:off x="422958" y="742797"/>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-45%</a:t>
            </a:r>
            <a:endParaRPr lang="fr-FR" sz="900" i="0" dirty="0">
              <a:solidFill>
                <a:srgbClr val="C00000"/>
              </a:solidFill>
            </a:endParaRPr>
          </a:p>
        </cdr:txBody>
      </cdr:sp>
      <cdr:cxnSp macro="">
        <cdr:nvCxnSpPr>
          <cdr:cNvPr id="19" name="Connecteur droit avec flèche 18"/>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0.40986</cdr:x>
      <cdr:y>0.47278</cdr:y>
    </cdr:from>
    <cdr:to>
      <cdr:x>0.52263</cdr:x>
      <cdr:y>0.56691</cdr:y>
    </cdr:to>
    <cdr:grpSp>
      <cdr:nvGrpSpPr>
        <cdr:cNvPr id="20" name="Groupe 19"/>
        <cdr:cNvGrpSpPr/>
      </cdr:nvGrpSpPr>
      <cdr:grpSpPr>
        <a:xfrm xmlns:a="http://schemas.openxmlformats.org/drawingml/2006/main">
          <a:off x="1836562" y="1645380"/>
          <a:ext cx="505317" cy="327594"/>
          <a:chOff x="422958" y="751081"/>
          <a:chExt cx="451277" cy="232740"/>
        </a:xfrm>
      </cdr:grpSpPr>
      <cdr:sp macro="" textlink="">
        <cdr:nvSpPr>
          <cdr:cNvPr id="21" name="ZoneTexte 1"/>
          <cdr:cNvSpPr txBox="1"/>
        </cdr:nvSpPr>
        <cdr:spPr>
          <a:xfrm xmlns:a="http://schemas.openxmlformats.org/drawingml/2006/main">
            <a:off x="422958" y="751081"/>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-12%</a:t>
            </a:r>
            <a:endParaRPr lang="fr-FR" sz="900" i="0" dirty="0">
              <a:solidFill>
                <a:srgbClr val="C00000"/>
              </a:solidFill>
            </a:endParaRPr>
          </a:p>
        </cdr:txBody>
      </cdr:sp>
      <cdr:cxnSp macro="">
        <cdr:nvCxnSpPr>
          <cdr:cNvPr id="22" name="Connecteur droit avec flèche 21"/>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0.59798</cdr:x>
      <cdr:y>0.2038</cdr:y>
    </cdr:from>
    <cdr:to>
      <cdr:x>0.70034</cdr:x>
      <cdr:y>0.30105</cdr:y>
    </cdr:to>
    <cdr:grpSp>
      <cdr:nvGrpSpPr>
        <cdr:cNvPr id="23" name="Groupe 22"/>
        <cdr:cNvGrpSpPr/>
      </cdr:nvGrpSpPr>
      <cdr:grpSpPr>
        <a:xfrm xmlns:a="http://schemas.openxmlformats.org/drawingml/2006/main">
          <a:off x="2679518" y="709270"/>
          <a:ext cx="458671" cy="338451"/>
          <a:chOff x="404399" y="743364"/>
          <a:chExt cx="451277" cy="240457"/>
        </a:xfrm>
      </cdr:grpSpPr>
      <cdr:sp macro="" textlink="">
        <cdr:nvSpPr>
          <cdr:cNvPr id="24" name="ZoneTexte 1"/>
          <cdr:cNvSpPr txBox="1"/>
        </cdr:nvSpPr>
        <cdr:spPr>
          <a:xfrm xmlns:a="http://schemas.openxmlformats.org/drawingml/2006/main">
            <a:off x="404399" y="743364"/>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-3%</a:t>
            </a:r>
            <a:endParaRPr lang="fr-FR" sz="900" i="0" dirty="0">
              <a:solidFill>
                <a:srgbClr val="C00000"/>
              </a:solidFill>
            </a:endParaRPr>
          </a:p>
        </cdr:txBody>
      </cdr:sp>
      <cdr:cxnSp macro="">
        <cdr:nvCxnSpPr>
          <cdr:cNvPr id="25" name="Connecteur droit avec flèche 24"/>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0.58796</cdr:x>
      <cdr:y>0.47278</cdr:y>
    </cdr:from>
    <cdr:to>
      <cdr:x>0.69032</cdr:x>
      <cdr:y>0.56506</cdr:y>
    </cdr:to>
    <cdr:grpSp>
      <cdr:nvGrpSpPr>
        <cdr:cNvPr id="29" name="Groupe 28"/>
        <cdr:cNvGrpSpPr/>
      </cdr:nvGrpSpPr>
      <cdr:grpSpPr>
        <a:xfrm xmlns:a="http://schemas.openxmlformats.org/drawingml/2006/main">
          <a:off x="2634619" y="1645380"/>
          <a:ext cx="458670" cy="321155"/>
          <a:chOff x="-243497" y="973094"/>
          <a:chExt cx="451277" cy="221527"/>
        </a:xfrm>
      </cdr:grpSpPr>
      <cdr:sp macro="" textlink="">
        <cdr:nvSpPr>
          <cdr:cNvPr id="30" name="ZoneTexte 1"/>
          <cdr:cNvSpPr txBox="1"/>
        </cdr:nvSpPr>
        <cdr:spPr>
          <a:xfrm xmlns:a="http://schemas.openxmlformats.org/drawingml/2006/main">
            <a:off x="-243497" y="973094"/>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-3%</a:t>
            </a:r>
            <a:endParaRPr lang="fr-FR" sz="900" i="0" dirty="0">
              <a:solidFill>
                <a:srgbClr val="C00000"/>
              </a:solidFill>
            </a:endParaRPr>
          </a:p>
        </cdr:txBody>
      </cdr:sp>
      <cdr:cxnSp macro="">
        <cdr:nvCxnSpPr>
          <cdr:cNvPr id="31" name="Connecteur droit avec flèche 30"/>
          <cdr:cNvCxnSpPr/>
        </cdr:nvCxnSpPr>
        <cdr:spPr>
          <a:xfrm xmlns:a="http://schemas.openxmlformats.org/drawingml/2006/main">
            <a:off x="-143664" y="1054799"/>
            <a:ext cx="144016" cy="139822"/>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0.77763</cdr:x>
      <cdr:y>0.2038</cdr:y>
    </cdr:from>
    <cdr:to>
      <cdr:x>0.87998</cdr:x>
      <cdr:y>0.30105</cdr:y>
    </cdr:to>
    <cdr:grpSp>
      <cdr:nvGrpSpPr>
        <cdr:cNvPr id="32" name="Groupe 31"/>
        <cdr:cNvGrpSpPr/>
      </cdr:nvGrpSpPr>
      <cdr:grpSpPr>
        <a:xfrm xmlns:a="http://schemas.openxmlformats.org/drawingml/2006/main">
          <a:off x="3484521" y="709270"/>
          <a:ext cx="458625" cy="338451"/>
          <a:chOff x="-243521" y="961166"/>
          <a:chExt cx="451277" cy="233455"/>
        </a:xfrm>
      </cdr:grpSpPr>
      <cdr:sp macro="" textlink="">
        <cdr:nvSpPr>
          <cdr:cNvPr id="33" name="ZoneTexte 1"/>
          <cdr:cNvSpPr txBox="1"/>
        </cdr:nvSpPr>
        <cdr:spPr>
          <a:xfrm xmlns:a="http://schemas.openxmlformats.org/drawingml/2006/main">
            <a:off x="-243521" y="961166"/>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C00000"/>
                </a:solidFill>
              </a:rPr>
              <a:t>-2</a:t>
            </a:r>
            <a:r>
              <a:rPr lang="fr-FR" sz="900" i="0" dirty="0" smtClean="0">
                <a:solidFill>
                  <a:srgbClr val="C00000"/>
                </a:solidFill>
              </a:rPr>
              <a:t>%</a:t>
            </a:r>
            <a:endParaRPr lang="fr-FR" sz="900" i="0" dirty="0">
              <a:solidFill>
                <a:srgbClr val="C00000"/>
              </a:solidFill>
            </a:endParaRPr>
          </a:p>
        </cdr:txBody>
      </cdr:sp>
      <cdr:cxnSp macro="">
        <cdr:nvCxnSpPr>
          <cdr:cNvPr id="34" name="Connecteur droit avec flèche 33"/>
          <cdr:cNvCxnSpPr/>
        </cdr:nvCxnSpPr>
        <cdr:spPr>
          <a:xfrm xmlns:a="http://schemas.openxmlformats.org/drawingml/2006/main">
            <a:off x="-143664" y="1054799"/>
            <a:ext cx="144016" cy="139822"/>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0.76762</cdr:x>
      <cdr:y>0.47278</cdr:y>
    </cdr:from>
    <cdr:to>
      <cdr:x>0.88826</cdr:x>
      <cdr:y>0.58413</cdr:y>
    </cdr:to>
    <cdr:grpSp>
      <cdr:nvGrpSpPr>
        <cdr:cNvPr id="35" name="Groupe 34"/>
        <cdr:cNvGrpSpPr/>
      </cdr:nvGrpSpPr>
      <cdr:grpSpPr>
        <a:xfrm xmlns:a="http://schemas.openxmlformats.org/drawingml/2006/main">
          <a:off x="3439667" y="1645380"/>
          <a:ext cx="540582" cy="387523"/>
          <a:chOff x="-287657" y="934178"/>
          <a:chExt cx="531888" cy="267298"/>
        </a:xfrm>
      </cdr:grpSpPr>
      <cdr:sp macro="" textlink="">
        <cdr:nvSpPr>
          <cdr:cNvPr id="36" name="ZoneTexte 1"/>
          <cdr:cNvSpPr txBox="1"/>
        </cdr:nvSpPr>
        <cdr:spPr>
          <a:xfrm xmlns:a="http://schemas.openxmlformats.org/drawingml/2006/main">
            <a:off x="-287657" y="934178"/>
            <a:ext cx="531888"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002060"/>
                </a:solidFill>
              </a:rPr>
              <a:t>+3,5</a:t>
            </a:r>
            <a:r>
              <a:rPr lang="fr-FR" sz="900" i="0" dirty="0" smtClean="0">
                <a:solidFill>
                  <a:srgbClr val="002060"/>
                </a:solidFill>
              </a:rPr>
              <a:t>%</a:t>
            </a:r>
            <a:endParaRPr lang="fr-FR" sz="900" i="0" dirty="0">
              <a:solidFill>
                <a:srgbClr val="002060"/>
              </a:solidFill>
            </a:endParaRPr>
          </a:p>
        </cdr:txBody>
      </cdr:sp>
      <cdr:cxnSp macro="">
        <cdr:nvCxnSpPr>
          <cdr:cNvPr id="37" name="Connecteur droit avec flèche 36"/>
          <cdr:cNvCxnSpPr/>
        </cdr:nvCxnSpPr>
        <cdr:spPr>
          <a:xfrm xmlns:a="http://schemas.openxmlformats.org/drawingml/2006/main" flipV="1">
            <a:off x="-143648" y="1123545"/>
            <a:ext cx="216004" cy="77931"/>
          </a:xfrm>
          <a:prstGeom xmlns:a="http://schemas.openxmlformats.org/drawingml/2006/main" prst="straightConnector1">
            <a:avLst/>
          </a:prstGeom>
          <a:ln xmlns:a="http://schemas.openxmlformats.org/drawingml/2006/main">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0.77763</cdr:x>
      <cdr:y>0.07966</cdr:y>
    </cdr:from>
    <cdr:to>
      <cdr:x>0.87998</cdr:x>
      <cdr:y>0.18456</cdr:y>
    </cdr:to>
    <cdr:grpSp>
      <cdr:nvGrpSpPr>
        <cdr:cNvPr id="38" name="Groupe 37"/>
        <cdr:cNvGrpSpPr/>
      </cdr:nvGrpSpPr>
      <cdr:grpSpPr>
        <a:xfrm xmlns:a="http://schemas.openxmlformats.org/drawingml/2006/main">
          <a:off x="3484521" y="277235"/>
          <a:ext cx="458625" cy="365075"/>
          <a:chOff x="-243521" y="942792"/>
          <a:chExt cx="451277" cy="251829"/>
        </a:xfrm>
      </cdr:grpSpPr>
      <cdr:sp macro="" textlink="">
        <cdr:nvSpPr>
          <cdr:cNvPr id="39" name="ZoneTexte 1"/>
          <cdr:cNvSpPr txBox="1"/>
        </cdr:nvSpPr>
        <cdr:spPr>
          <a:xfrm xmlns:a="http://schemas.openxmlformats.org/drawingml/2006/main">
            <a:off x="-243521" y="942792"/>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C00000"/>
                </a:solidFill>
              </a:rPr>
              <a:t>-15</a:t>
            </a:r>
            <a:r>
              <a:rPr lang="fr-FR" sz="900" i="0" dirty="0" smtClean="0">
                <a:solidFill>
                  <a:srgbClr val="C00000"/>
                </a:solidFill>
              </a:rPr>
              <a:t>%</a:t>
            </a:r>
            <a:endParaRPr lang="fr-FR" sz="900" i="0" dirty="0">
              <a:solidFill>
                <a:srgbClr val="C00000"/>
              </a:solidFill>
            </a:endParaRPr>
          </a:p>
        </cdr:txBody>
      </cdr:sp>
      <cdr:cxnSp macro="">
        <cdr:nvCxnSpPr>
          <cdr:cNvPr id="40" name="Connecteur droit avec flèche 39"/>
          <cdr:cNvCxnSpPr/>
        </cdr:nvCxnSpPr>
        <cdr:spPr>
          <a:xfrm xmlns:a="http://schemas.openxmlformats.org/drawingml/2006/main">
            <a:off x="-143664" y="1054799"/>
            <a:ext cx="144016" cy="139822"/>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0.59798</cdr:x>
      <cdr:y>0.10035</cdr:y>
    </cdr:from>
    <cdr:to>
      <cdr:x>0.70033</cdr:x>
      <cdr:y>0.19013</cdr:y>
    </cdr:to>
    <cdr:grpSp>
      <cdr:nvGrpSpPr>
        <cdr:cNvPr id="44" name="Groupe 43"/>
        <cdr:cNvGrpSpPr/>
      </cdr:nvGrpSpPr>
      <cdr:grpSpPr>
        <a:xfrm xmlns:a="http://schemas.openxmlformats.org/drawingml/2006/main">
          <a:off x="2679518" y="349240"/>
          <a:ext cx="458626" cy="312455"/>
          <a:chOff x="-1827547" y="716425"/>
          <a:chExt cx="451255" cy="221999"/>
        </a:xfrm>
      </cdr:grpSpPr>
      <cdr:sp macro="" textlink="">
        <cdr:nvSpPr>
          <cdr:cNvPr id="45" name="ZoneTexte 1"/>
          <cdr:cNvSpPr txBox="1"/>
        </cdr:nvSpPr>
        <cdr:spPr>
          <a:xfrm xmlns:a="http://schemas.openxmlformats.org/drawingml/2006/main">
            <a:off x="-1827547" y="716425"/>
            <a:ext cx="451255" cy="1535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-3%</a:t>
            </a:r>
            <a:endParaRPr lang="fr-FR" sz="900" i="0" dirty="0">
              <a:solidFill>
                <a:srgbClr val="C00000"/>
              </a:solidFill>
            </a:endParaRPr>
          </a:p>
        </cdr:txBody>
      </cdr:sp>
      <cdr:cxnSp macro="">
        <cdr:nvCxnSpPr>
          <cdr:cNvPr id="46" name="Connecteur droit avec flèche 45"/>
          <cdr:cNvCxnSpPr/>
        </cdr:nvCxnSpPr>
        <cdr:spPr>
          <a:xfrm xmlns:a="http://schemas.openxmlformats.org/drawingml/2006/main">
            <a:off x="-1727719" y="836105"/>
            <a:ext cx="144009" cy="102319"/>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12.xml><?xml version="1.0" encoding="utf-8"?>
<c:userShapes xmlns:c="http://schemas.openxmlformats.org/drawingml/2006/chart">
  <cdr:relSizeAnchor xmlns:cdr="http://schemas.openxmlformats.org/drawingml/2006/chartDrawing">
    <cdr:from>
      <cdr:x>0.64723</cdr:x>
      <cdr:y>0.77882</cdr:y>
    </cdr:from>
    <cdr:to>
      <cdr:x>0.84637</cdr:x>
      <cdr:y>0.90864</cdr:y>
    </cdr:to>
    <cdr:sp macro="" textlink="">
      <cdr:nvSpPr>
        <cdr:cNvPr id="2" name="Text Box 3"/>
        <cdr:cNvSpPr txBox="1">
          <a:spLocks xmlns:a="http://schemas.openxmlformats.org/drawingml/2006/main" noChangeArrowheads="1"/>
        </cdr:cNvSpPr>
      </cdr:nvSpPr>
      <cdr:spPr bwMode="auto">
        <a:xfrm xmlns:a="http://schemas.openxmlformats.org/drawingml/2006/main">
          <a:off x="2808312" y="2832152"/>
          <a:ext cx="864069" cy="47208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Ebénisterie</a:t>
          </a: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3 420</a:t>
          </a:r>
          <a:r>
            <a:rPr lang="fr-FR" b="0" i="1" u="none" strike="noStrike" dirty="0" smtClean="0">
              <a:solidFill>
                <a:srgbClr val="2B6384"/>
              </a:solidFill>
              <a:latin typeface="Calibri" panose="020F0502020204030204" pitchFamily="34" charset="0"/>
              <a:cs typeface="Calibri" panose="020F0502020204030204" pitchFamily="34" charset="0"/>
            </a:rPr>
            <a:t> M€</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0.1349</cdr:x>
      <cdr:y>0.15712</cdr:y>
    </cdr:from>
    <cdr:to>
      <cdr:x>0.5</cdr:x>
      <cdr:y>0.25449</cdr:y>
    </cdr:to>
    <cdr:sp macro="" textlink="">
      <cdr:nvSpPr>
        <cdr:cNvPr id="4" name="Text Box 3"/>
        <cdr:cNvSpPr txBox="1">
          <a:spLocks xmlns:a="http://schemas.openxmlformats.org/drawingml/2006/main" noChangeArrowheads="1"/>
        </cdr:cNvSpPr>
      </cdr:nvSpPr>
      <cdr:spPr bwMode="auto">
        <a:xfrm xmlns:a="http://schemas.openxmlformats.org/drawingml/2006/main">
          <a:off x="585332" y="571361"/>
          <a:ext cx="1584169" cy="35408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Encadrement-Dorure</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90 M€</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0.26398</cdr:y>
    </cdr:from>
    <cdr:to>
      <cdr:x>0.29179</cdr:x>
      <cdr:y>0.38615</cdr:y>
    </cdr:to>
    <cdr:sp macro="" textlink="">
      <cdr:nvSpPr>
        <cdr:cNvPr id="5" name="Text Box 3"/>
        <cdr:cNvSpPr txBox="1">
          <a:spLocks xmlns:a="http://schemas.openxmlformats.org/drawingml/2006/main" noChangeArrowheads="1"/>
        </cdr:cNvSpPr>
      </cdr:nvSpPr>
      <cdr:spPr bwMode="auto">
        <a:xfrm xmlns:a="http://schemas.openxmlformats.org/drawingml/2006/main">
          <a:off x="0" y="959944"/>
          <a:ext cx="1266074" cy="44426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Tapisserie/Sellerie</a:t>
          </a:r>
          <a:endParaRPr lang="fr-FR" sz="1200" b="0" i="0" u="none" strike="noStrike" baseline="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640 M€</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0.06173</cdr:x>
      <cdr:y>0.4902</cdr:y>
    </cdr:from>
    <cdr:to>
      <cdr:x>1</cdr:x>
      <cdr:y>0.4902</cdr:y>
    </cdr:to>
    <cdr:cxnSp macro="">
      <cdr:nvCxnSpPr>
        <cdr:cNvPr id="2" name="Connecteur droit 1"/>
        <cdr:cNvCxnSpPr/>
      </cdr:nvCxnSpPr>
      <cdr:spPr>
        <a:xfrm xmlns:a="http://schemas.openxmlformats.org/drawingml/2006/main">
          <a:off x="360049" y="1800200"/>
          <a:ext cx="5472599" cy="0"/>
        </a:xfrm>
        <a:prstGeom xmlns:a="http://schemas.openxmlformats.org/drawingml/2006/main" prst="line">
          <a:avLst/>
        </a:prstGeom>
        <a:ln xmlns:a="http://schemas.openxmlformats.org/drawingml/2006/main" w="190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0.81481</cdr:x>
      <cdr:y>0.37622</cdr:y>
    </cdr:from>
    <cdr:to>
      <cdr:x>1</cdr:x>
      <cdr:y>0.4902</cdr:y>
    </cdr:to>
    <cdr:sp macro="" textlink="">
      <cdr:nvSpPr>
        <cdr:cNvPr id="4" name="ZoneTexte 3"/>
        <cdr:cNvSpPr txBox="1"/>
      </cdr:nvSpPr>
      <cdr:spPr>
        <a:xfrm xmlns:a="http://schemas.openxmlformats.org/drawingml/2006/main">
          <a:off x="4752500" y="1381634"/>
          <a:ext cx="1080148" cy="418566"/>
        </a:xfrm>
        <a:prstGeom xmlns:a="http://schemas.openxmlformats.org/drawingml/2006/main" prst="rect">
          <a:avLst/>
        </a:prstGeom>
        <a:solidFill xmlns:a="http://schemas.openxmlformats.org/drawingml/2006/main">
          <a:srgbClr val="C00000"/>
        </a:solidFill>
      </cdr:spPr>
      <cdr:txBody>
        <a:bodyPr xmlns:a="http://schemas.openxmlformats.org/drawingml/2006/main" vertOverflow="clip" wrap="square" rtlCol="0" anchor="ctr" anchorCtr="0"/>
        <a:lstStyle xmlns:a="http://schemas.openxmlformats.org/drawingml/2006/main"/>
        <a:p xmlns:a="http://schemas.openxmlformats.org/drawingml/2006/main">
          <a:pPr algn="ctr"/>
          <a:r>
            <a:rPr lang="fr-FR" sz="1600" b="1" dirty="0" err="1" smtClean="0">
              <a:solidFill>
                <a:schemeClr val="bg1"/>
              </a:solidFill>
            </a:rPr>
            <a:t>Ens</a:t>
          </a:r>
          <a:r>
            <a:rPr lang="fr-FR" sz="1600" b="1" dirty="0" smtClean="0">
              <a:solidFill>
                <a:schemeClr val="bg1"/>
              </a:solidFill>
            </a:rPr>
            <a:t>. : 42%</a:t>
          </a:r>
          <a:endParaRPr lang="fr-FR" sz="1600" b="1" dirty="0">
            <a:solidFill>
              <a:schemeClr val="bg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0.39184</cdr:x>
      <cdr:y>0.20829</cdr:y>
    </cdr:from>
    <cdr:to>
      <cdr:x>0.49865</cdr:x>
      <cdr:y>0.37496</cdr:y>
    </cdr:to>
    <cdr:grpSp>
      <cdr:nvGrpSpPr>
        <cdr:cNvPr id="13" name="Groupe 12"/>
        <cdr:cNvGrpSpPr/>
      </cdr:nvGrpSpPr>
      <cdr:grpSpPr>
        <a:xfrm xmlns:a="http://schemas.openxmlformats.org/drawingml/2006/main" rot="21409944">
          <a:off x="1682478" y="517009"/>
          <a:ext cx="458619" cy="413701"/>
          <a:chOff x="663880" y="469097"/>
          <a:chExt cx="512329" cy="576027"/>
        </a:xfrm>
      </cdr:grpSpPr>
      <cdr:sp macro="" textlink="">
        <cdr:nvSpPr>
          <cdr:cNvPr id="14" name="ZoneTexte 1"/>
          <cdr:cNvSpPr txBox="1"/>
        </cdr:nvSpPr>
        <cdr:spPr>
          <a:xfrm xmlns:a="http://schemas.openxmlformats.org/drawingml/2006/main">
            <a:off x="672153" y="552733"/>
            <a:ext cx="504056" cy="291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-24%</a:t>
            </a:r>
            <a:endParaRPr lang="fr-FR" sz="900" i="0" dirty="0">
              <a:solidFill>
                <a:srgbClr val="C00000"/>
              </a:solidFill>
            </a:endParaRPr>
          </a:p>
        </cdr:txBody>
      </cdr:sp>
      <cdr:cxnSp macro="">
        <cdr:nvCxnSpPr>
          <cdr:cNvPr id="15" name="Connecteur droit avec flèche 14"/>
          <cdr:cNvCxnSpPr/>
        </cdr:nvCxnSpPr>
        <cdr:spPr>
          <a:xfrm xmlns:a="http://schemas.openxmlformats.org/drawingml/2006/main">
            <a:off x="663880" y="469097"/>
            <a:ext cx="160866" cy="576027"/>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0.17611</cdr:x>
      <cdr:y>0.10417</cdr:y>
    </cdr:from>
    <cdr:to>
      <cdr:x>0.28121</cdr:x>
      <cdr:y>0.16668</cdr:y>
    </cdr:to>
    <cdr:sp macro="" textlink="">
      <cdr:nvSpPr>
        <cdr:cNvPr id="21" name="ZoneTexte 1"/>
        <cdr:cNvSpPr txBox="1"/>
      </cdr:nvSpPr>
      <cdr:spPr>
        <a:xfrm xmlns:a="http://schemas.openxmlformats.org/drawingml/2006/main">
          <a:off x="756172" y="360040"/>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a:t>
          </a:r>
          <a:r>
            <a:rPr lang="fr-FR" sz="900" dirty="0">
              <a:solidFill>
                <a:srgbClr val="C00000"/>
              </a:solidFill>
            </a:rPr>
            <a:t>4</a:t>
          </a:r>
          <a:r>
            <a:rPr lang="fr-FR" sz="900" dirty="0" smtClean="0">
              <a:solidFill>
                <a:srgbClr val="C00000"/>
              </a:solidFill>
            </a:rPr>
            <a:t>,5</a:t>
          </a:r>
          <a:r>
            <a:rPr lang="fr-FR" sz="900" i="0" dirty="0" smtClean="0">
              <a:solidFill>
                <a:srgbClr val="C00000"/>
              </a:solidFill>
            </a:rPr>
            <a:t>%</a:t>
          </a:r>
          <a:endParaRPr lang="fr-FR" sz="900" i="0" dirty="0">
            <a:solidFill>
              <a:srgbClr val="C00000"/>
            </a:solidFill>
          </a:endParaRPr>
        </a:p>
      </cdr:txBody>
    </cdr:sp>
  </cdr:relSizeAnchor>
  <cdr:relSizeAnchor xmlns:cdr="http://schemas.openxmlformats.org/drawingml/2006/chartDrawing">
    <cdr:from>
      <cdr:x>0.19288</cdr:x>
      <cdr:y>0.16667</cdr:y>
    </cdr:from>
    <cdr:to>
      <cdr:x>0.24151</cdr:x>
      <cdr:y>0.21053</cdr:y>
    </cdr:to>
    <cdr:cxnSp macro="">
      <cdr:nvCxnSpPr>
        <cdr:cNvPr id="22" name="Connecteur droit avec flèche 21"/>
        <cdr:cNvCxnSpPr/>
      </cdr:nvCxnSpPr>
      <cdr:spPr>
        <a:xfrm xmlns:a="http://schemas.openxmlformats.org/drawingml/2006/main">
          <a:off x="828180" y="456051"/>
          <a:ext cx="208794" cy="120013"/>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0.57691</cdr:x>
      <cdr:y>0.34211</cdr:y>
    </cdr:from>
    <cdr:to>
      <cdr:x>0.68202</cdr:x>
      <cdr:y>0.4375</cdr:y>
    </cdr:to>
    <cdr:grpSp>
      <cdr:nvGrpSpPr>
        <cdr:cNvPr id="23" name="Groupe 22"/>
        <cdr:cNvGrpSpPr/>
      </cdr:nvGrpSpPr>
      <cdr:grpSpPr>
        <a:xfrm xmlns:a="http://schemas.openxmlformats.org/drawingml/2006/main">
          <a:off x="2477129" y="849171"/>
          <a:ext cx="451320" cy="236773"/>
          <a:chOff x="-40487" y="499384"/>
          <a:chExt cx="504056" cy="329712"/>
        </a:xfrm>
      </cdr:grpSpPr>
      <cdr:sp macro="" textlink="">
        <cdr:nvSpPr>
          <cdr:cNvPr id="24" name="ZoneTexte 1"/>
          <cdr:cNvSpPr txBox="1"/>
        </cdr:nvSpPr>
        <cdr:spPr>
          <a:xfrm xmlns:a="http://schemas.openxmlformats.org/drawingml/2006/main">
            <a:off x="-40487" y="499384"/>
            <a:ext cx="504056" cy="216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a:t>
            </a:r>
            <a:r>
              <a:rPr lang="fr-FR" sz="900" dirty="0" smtClean="0">
                <a:solidFill>
                  <a:srgbClr val="C00000"/>
                </a:solidFill>
              </a:rPr>
              <a:t>15</a:t>
            </a:r>
            <a:r>
              <a:rPr lang="fr-FR" sz="900" i="0" dirty="0" smtClean="0">
                <a:solidFill>
                  <a:srgbClr val="C00000"/>
                </a:solidFill>
              </a:rPr>
              <a:t>%</a:t>
            </a:r>
            <a:endParaRPr lang="fr-FR" sz="900" i="0" dirty="0">
              <a:solidFill>
                <a:srgbClr val="C00000"/>
              </a:solidFill>
            </a:endParaRPr>
          </a:p>
        </cdr:txBody>
      </cdr:sp>
      <cdr:cxnSp macro="">
        <cdr:nvCxnSpPr>
          <cdr:cNvPr id="25" name="Connecteur droit avec flèche 24"/>
          <cdr:cNvCxnSpPr/>
        </cdr:nvCxnSpPr>
        <cdr:spPr>
          <a:xfrm xmlns:a="http://schemas.openxmlformats.org/drawingml/2006/main">
            <a:off x="-16634" y="614608"/>
            <a:ext cx="145066" cy="214488"/>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0.74461</cdr:x>
      <cdr:y>0.37021</cdr:y>
    </cdr:from>
    <cdr:to>
      <cdr:x>0.8497</cdr:x>
      <cdr:y>0.46822</cdr:y>
    </cdr:to>
    <cdr:grpSp>
      <cdr:nvGrpSpPr>
        <cdr:cNvPr id="26" name="Groupe 25"/>
        <cdr:cNvGrpSpPr/>
      </cdr:nvGrpSpPr>
      <cdr:grpSpPr>
        <a:xfrm xmlns:a="http://schemas.openxmlformats.org/drawingml/2006/main">
          <a:off x="3197197" y="918920"/>
          <a:ext cx="451235" cy="243276"/>
          <a:chOff x="-161020" y="347814"/>
          <a:chExt cx="504056" cy="338802"/>
        </a:xfrm>
      </cdr:grpSpPr>
      <cdr:sp macro="" textlink="">
        <cdr:nvSpPr>
          <cdr:cNvPr id="27" name="ZoneTexte 1"/>
          <cdr:cNvSpPr txBox="1"/>
        </cdr:nvSpPr>
        <cdr:spPr>
          <a:xfrm xmlns:a="http://schemas.openxmlformats.org/drawingml/2006/main">
            <a:off x="-161020" y="347814"/>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-9%</a:t>
            </a:r>
            <a:endParaRPr lang="fr-FR" sz="900" i="0" dirty="0">
              <a:solidFill>
                <a:srgbClr val="C00000"/>
              </a:solidFill>
            </a:endParaRPr>
          </a:p>
        </cdr:txBody>
      </cdr:sp>
      <cdr:cxnSp macro="">
        <cdr:nvCxnSpPr>
          <cdr:cNvPr id="28" name="Connecteur droit avec flèche 27"/>
          <cdr:cNvCxnSpPr/>
        </cdr:nvCxnSpPr>
        <cdr:spPr>
          <a:xfrm xmlns:a="http://schemas.openxmlformats.org/drawingml/2006/main">
            <a:off x="-16634" y="614608"/>
            <a:ext cx="216024" cy="72008"/>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15.xml><?xml version="1.0" encoding="utf-8"?>
<c:userShapes xmlns:c="http://schemas.openxmlformats.org/drawingml/2006/chart">
  <cdr:relSizeAnchor xmlns:cdr="http://schemas.openxmlformats.org/drawingml/2006/chartDrawing">
    <cdr:from>
      <cdr:x>0.24288</cdr:x>
      <cdr:y>0.10855</cdr:y>
    </cdr:from>
    <cdr:to>
      <cdr:x>0.34524</cdr:x>
      <cdr:y>0.19856</cdr:y>
    </cdr:to>
    <cdr:grpSp>
      <cdr:nvGrpSpPr>
        <cdr:cNvPr id="2" name="Groupe 1"/>
        <cdr:cNvGrpSpPr/>
      </cdr:nvGrpSpPr>
      <cdr:grpSpPr>
        <a:xfrm xmlns:a="http://schemas.openxmlformats.org/drawingml/2006/main">
          <a:off x="1132315" y="377778"/>
          <a:ext cx="477206" cy="313255"/>
          <a:chOff x="746928" y="524320"/>
          <a:chExt cx="451277" cy="216059"/>
        </a:xfrm>
      </cdr:grpSpPr>
      <cdr:sp macro="" textlink="">
        <cdr:nvSpPr>
          <cdr:cNvPr id="3" name="ZoneTexte 1"/>
          <cdr:cNvSpPr txBox="1"/>
        </cdr:nvSpPr>
        <cdr:spPr>
          <a:xfrm xmlns:a="http://schemas.openxmlformats.org/drawingml/2006/main">
            <a:off x="746928" y="524320"/>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-11%</a:t>
            </a:r>
            <a:endParaRPr lang="fr-FR" sz="900" i="0" dirty="0">
              <a:solidFill>
                <a:srgbClr val="C00000"/>
              </a:solidFill>
            </a:endParaRPr>
          </a:p>
        </cdr:txBody>
      </cdr:sp>
      <cdr:cxnSp macro="">
        <cdr:nvCxnSpPr>
          <cdr:cNvPr id="4" name="Connecteur droit avec flèche 3"/>
          <cdr:cNvCxnSpPr/>
        </cdr:nvCxnSpPr>
        <cdr:spPr>
          <a:xfrm xmlns:a="http://schemas.openxmlformats.org/drawingml/2006/main">
            <a:off x="828180" y="613733"/>
            <a:ext cx="144016" cy="106347"/>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0.23168</cdr:x>
      <cdr:y>0.50188</cdr:y>
    </cdr:from>
    <cdr:to>
      <cdr:x>0.33404</cdr:x>
      <cdr:y>0.59188</cdr:y>
    </cdr:to>
    <cdr:grpSp>
      <cdr:nvGrpSpPr>
        <cdr:cNvPr id="8" name="Groupe 7"/>
        <cdr:cNvGrpSpPr/>
      </cdr:nvGrpSpPr>
      <cdr:grpSpPr>
        <a:xfrm xmlns:a="http://schemas.openxmlformats.org/drawingml/2006/main">
          <a:off x="1080100" y="1746655"/>
          <a:ext cx="477206" cy="313220"/>
          <a:chOff x="422980" y="781113"/>
          <a:chExt cx="451277" cy="216059"/>
        </a:xfrm>
      </cdr:grpSpPr>
      <cdr:sp macro="" textlink="">
        <cdr:nvSpPr>
          <cdr:cNvPr id="9" name="ZoneTexte 1"/>
          <cdr:cNvSpPr txBox="1"/>
        </cdr:nvSpPr>
        <cdr:spPr>
          <a:xfrm xmlns:a="http://schemas.openxmlformats.org/drawingml/2006/main">
            <a:off x="422980" y="781113"/>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-6%</a:t>
            </a:r>
            <a:endParaRPr lang="fr-FR" sz="900" i="0" dirty="0">
              <a:solidFill>
                <a:srgbClr val="C00000"/>
              </a:solidFill>
            </a:endParaRPr>
          </a:p>
        </cdr:txBody>
      </cdr:sp>
      <cdr:cxnSp macro="">
        <cdr:nvCxnSpPr>
          <cdr:cNvPr id="10" name="Connecteur droit avec flèche 9"/>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0.41703</cdr:x>
      <cdr:y>0.12414</cdr:y>
    </cdr:from>
    <cdr:to>
      <cdr:x>0.51938</cdr:x>
      <cdr:y>0.23483</cdr:y>
    </cdr:to>
    <cdr:grpSp>
      <cdr:nvGrpSpPr>
        <cdr:cNvPr id="11" name="Groupe 10"/>
        <cdr:cNvGrpSpPr/>
      </cdr:nvGrpSpPr>
      <cdr:grpSpPr>
        <a:xfrm xmlns:a="http://schemas.openxmlformats.org/drawingml/2006/main">
          <a:off x="1944208" y="432035"/>
          <a:ext cx="477159" cy="385226"/>
          <a:chOff x="398696" y="777319"/>
          <a:chExt cx="451277" cy="265730"/>
        </a:xfrm>
      </cdr:grpSpPr>
      <cdr:sp macro="" textlink="">
        <cdr:nvSpPr>
          <cdr:cNvPr id="12" name="ZoneTexte 1"/>
          <cdr:cNvSpPr txBox="1"/>
        </cdr:nvSpPr>
        <cdr:spPr>
          <a:xfrm xmlns:a="http://schemas.openxmlformats.org/drawingml/2006/main">
            <a:off x="398696" y="777319"/>
            <a:ext cx="451277" cy="2657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-33%</a:t>
            </a:r>
            <a:endParaRPr lang="fr-FR" sz="900" i="0" dirty="0">
              <a:solidFill>
                <a:srgbClr val="C00000"/>
              </a:solidFill>
            </a:endParaRPr>
          </a:p>
        </cdr:txBody>
      </cdr:sp>
      <cdr:cxnSp macro="">
        <cdr:nvCxnSpPr>
          <cdr:cNvPr id="13" name="Connecteur droit avec flèche 12"/>
          <cdr:cNvCxnSpPr/>
        </cdr:nvCxnSpPr>
        <cdr:spPr>
          <a:xfrm xmlns:a="http://schemas.openxmlformats.org/drawingml/2006/main">
            <a:off x="466798" y="876662"/>
            <a:ext cx="204306" cy="99343"/>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0.41703</cdr:x>
      <cdr:y>0.2276</cdr:y>
    </cdr:from>
    <cdr:to>
      <cdr:x>0.51938</cdr:x>
      <cdr:y>0.32509</cdr:y>
    </cdr:to>
    <cdr:grpSp>
      <cdr:nvGrpSpPr>
        <cdr:cNvPr id="17" name="Groupe 16"/>
        <cdr:cNvGrpSpPr/>
      </cdr:nvGrpSpPr>
      <cdr:grpSpPr>
        <a:xfrm xmlns:a="http://schemas.openxmlformats.org/drawingml/2006/main">
          <a:off x="1944208" y="792099"/>
          <a:ext cx="477159" cy="339287"/>
          <a:chOff x="422958" y="742797"/>
          <a:chExt cx="451277" cy="241024"/>
        </a:xfrm>
      </cdr:grpSpPr>
      <cdr:sp macro="" textlink="">
        <cdr:nvSpPr>
          <cdr:cNvPr id="18" name="ZoneTexte 1"/>
          <cdr:cNvSpPr txBox="1"/>
        </cdr:nvSpPr>
        <cdr:spPr>
          <a:xfrm xmlns:a="http://schemas.openxmlformats.org/drawingml/2006/main">
            <a:off x="422958" y="742797"/>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a:t>
            </a:r>
            <a:r>
              <a:rPr lang="fr-FR" sz="900" dirty="0" smtClean="0">
                <a:solidFill>
                  <a:srgbClr val="C00000"/>
                </a:solidFill>
              </a:rPr>
              <a:t>51</a:t>
            </a:r>
            <a:r>
              <a:rPr lang="fr-FR" sz="900" i="0" dirty="0" smtClean="0">
                <a:solidFill>
                  <a:srgbClr val="C00000"/>
                </a:solidFill>
              </a:rPr>
              <a:t>%</a:t>
            </a:r>
            <a:endParaRPr lang="fr-FR" sz="900" i="0" dirty="0">
              <a:solidFill>
                <a:srgbClr val="C00000"/>
              </a:solidFill>
            </a:endParaRPr>
          </a:p>
        </cdr:txBody>
      </cdr:sp>
      <cdr:cxnSp macro="">
        <cdr:nvCxnSpPr>
          <cdr:cNvPr id="19" name="Connecteur droit avec flèche 18"/>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0.41703</cdr:x>
      <cdr:y>0.5</cdr:y>
    </cdr:from>
    <cdr:to>
      <cdr:x>0.51938</cdr:x>
      <cdr:y>0.59413</cdr:y>
    </cdr:to>
    <cdr:grpSp>
      <cdr:nvGrpSpPr>
        <cdr:cNvPr id="20" name="Groupe 19"/>
        <cdr:cNvGrpSpPr/>
      </cdr:nvGrpSpPr>
      <cdr:grpSpPr>
        <a:xfrm xmlns:a="http://schemas.openxmlformats.org/drawingml/2006/main">
          <a:off x="1944208" y="1740112"/>
          <a:ext cx="477159" cy="327593"/>
          <a:chOff x="422958" y="751081"/>
          <a:chExt cx="451277" cy="232740"/>
        </a:xfrm>
      </cdr:grpSpPr>
      <cdr:sp macro="" textlink="">
        <cdr:nvSpPr>
          <cdr:cNvPr id="21" name="ZoneTexte 1"/>
          <cdr:cNvSpPr txBox="1"/>
        </cdr:nvSpPr>
        <cdr:spPr>
          <a:xfrm xmlns:a="http://schemas.openxmlformats.org/drawingml/2006/main">
            <a:off x="422958" y="751081"/>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-12%</a:t>
            </a:r>
            <a:endParaRPr lang="fr-FR" sz="900" i="0" dirty="0">
              <a:solidFill>
                <a:srgbClr val="C00000"/>
              </a:solidFill>
            </a:endParaRPr>
          </a:p>
        </cdr:txBody>
      </cdr:sp>
      <cdr:cxnSp macro="">
        <cdr:nvCxnSpPr>
          <cdr:cNvPr id="22" name="Connecteur droit avec flèche 21"/>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0.58693</cdr:x>
      <cdr:y>0.20691</cdr:y>
    </cdr:from>
    <cdr:to>
      <cdr:x>0.68929</cdr:x>
      <cdr:y>0.30416</cdr:y>
    </cdr:to>
    <cdr:grpSp>
      <cdr:nvGrpSpPr>
        <cdr:cNvPr id="23" name="Groupe 22"/>
        <cdr:cNvGrpSpPr/>
      </cdr:nvGrpSpPr>
      <cdr:grpSpPr>
        <a:xfrm xmlns:a="http://schemas.openxmlformats.org/drawingml/2006/main">
          <a:off x="2736288" y="720093"/>
          <a:ext cx="477205" cy="338452"/>
          <a:chOff x="404399" y="743364"/>
          <a:chExt cx="451277" cy="240457"/>
        </a:xfrm>
      </cdr:grpSpPr>
      <cdr:sp macro="" textlink="">
        <cdr:nvSpPr>
          <cdr:cNvPr id="24" name="ZoneTexte 1"/>
          <cdr:cNvSpPr txBox="1"/>
        </cdr:nvSpPr>
        <cdr:spPr>
          <a:xfrm xmlns:a="http://schemas.openxmlformats.org/drawingml/2006/main">
            <a:off x="404399" y="743364"/>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-10%</a:t>
            </a:r>
            <a:endParaRPr lang="fr-FR" sz="900" i="0" dirty="0">
              <a:solidFill>
                <a:srgbClr val="C00000"/>
              </a:solidFill>
            </a:endParaRPr>
          </a:p>
        </cdr:txBody>
      </cdr:sp>
      <cdr:cxnSp macro="">
        <cdr:nvCxnSpPr>
          <cdr:cNvPr id="25" name="Connecteur droit avec flèche 24"/>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0.59798</cdr:x>
      <cdr:y>0.5</cdr:y>
    </cdr:from>
    <cdr:to>
      <cdr:x>0.70034</cdr:x>
      <cdr:y>0.59228</cdr:y>
    </cdr:to>
    <cdr:grpSp>
      <cdr:nvGrpSpPr>
        <cdr:cNvPr id="29" name="Groupe 28"/>
        <cdr:cNvGrpSpPr/>
      </cdr:nvGrpSpPr>
      <cdr:grpSpPr>
        <a:xfrm xmlns:a="http://schemas.openxmlformats.org/drawingml/2006/main">
          <a:off x="2787803" y="1740112"/>
          <a:ext cx="477206" cy="321155"/>
          <a:chOff x="-243497" y="973094"/>
          <a:chExt cx="451277" cy="221527"/>
        </a:xfrm>
      </cdr:grpSpPr>
      <cdr:sp macro="" textlink="">
        <cdr:nvSpPr>
          <cdr:cNvPr id="30" name="ZoneTexte 1"/>
          <cdr:cNvSpPr txBox="1"/>
        </cdr:nvSpPr>
        <cdr:spPr>
          <a:xfrm xmlns:a="http://schemas.openxmlformats.org/drawingml/2006/main">
            <a:off x="-243497" y="973094"/>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-16%</a:t>
            </a:r>
            <a:endParaRPr lang="fr-FR" sz="900" i="0" dirty="0">
              <a:solidFill>
                <a:srgbClr val="C00000"/>
              </a:solidFill>
            </a:endParaRPr>
          </a:p>
        </cdr:txBody>
      </cdr:sp>
      <cdr:cxnSp macro="">
        <cdr:nvCxnSpPr>
          <cdr:cNvPr id="31" name="Connecteur droit avec flèche 30"/>
          <cdr:cNvCxnSpPr/>
        </cdr:nvCxnSpPr>
        <cdr:spPr>
          <a:xfrm xmlns:a="http://schemas.openxmlformats.org/drawingml/2006/main">
            <a:off x="-143657" y="1106427"/>
            <a:ext cx="144009" cy="88194"/>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0.77228</cdr:x>
      <cdr:y>0.20691</cdr:y>
    </cdr:from>
    <cdr:to>
      <cdr:x>0.87463</cdr:x>
      <cdr:y>0.30416</cdr:y>
    </cdr:to>
    <cdr:grpSp>
      <cdr:nvGrpSpPr>
        <cdr:cNvPr id="32" name="Groupe 31"/>
        <cdr:cNvGrpSpPr/>
      </cdr:nvGrpSpPr>
      <cdr:grpSpPr>
        <a:xfrm xmlns:a="http://schemas.openxmlformats.org/drawingml/2006/main">
          <a:off x="3600396" y="720093"/>
          <a:ext cx="477159" cy="338452"/>
          <a:chOff x="-243521" y="961166"/>
          <a:chExt cx="451277" cy="233455"/>
        </a:xfrm>
      </cdr:grpSpPr>
      <cdr:sp macro="" textlink="">
        <cdr:nvSpPr>
          <cdr:cNvPr id="33" name="ZoneTexte 1"/>
          <cdr:cNvSpPr txBox="1"/>
        </cdr:nvSpPr>
        <cdr:spPr>
          <a:xfrm xmlns:a="http://schemas.openxmlformats.org/drawingml/2006/main">
            <a:off x="-243521" y="961166"/>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C00000"/>
                </a:solidFill>
              </a:rPr>
              <a:t>-18</a:t>
            </a:r>
            <a:r>
              <a:rPr lang="fr-FR" sz="900" i="0" dirty="0" smtClean="0">
                <a:solidFill>
                  <a:srgbClr val="C00000"/>
                </a:solidFill>
              </a:rPr>
              <a:t>%</a:t>
            </a:r>
            <a:endParaRPr lang="fr-FR" sz="900" i="0" dirty="0">
              <a:solidFill>
                <a:srgbClr val="C00000"/>
              </a:solidFill>
            </a:endParaRPr>
          </a:p>
        </cdr:txBody>
      </cdr:sp>
      <cdr:cxnSp macro="">
        <cdr:nvCxnSpPr>
          <cdr:cNvPr id="34" name="Connecteur droit avec flèche 33"/>
          <cdr:cNvCxnSpPr/>
        </cdr:nvCxnSpPr>
        <cdr:spPr>
          <a:xfrm xmlns:a="http://schemas.openxmlformats.org/drawingml/2006/main">
            <a:off x="-143664" y="1054799"/>
            <a:ext cx="144016" cy="139822"/>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0.77763</cdr:x>
      <cdr:y>0.5</cdr:y>
    </cdr:from>
    <cdr:to>
      <cdr:x>0.87999</cdr:x>
      <cdr:y>0.60584</cdr:y>
    </cdr:to>
    <cdr:grpSp>
      <cdr:nvGrpSpPr>
        <cdr:cNvPr id="35" name="Groupe 34"/>
        <cdr:cNvGrpSpPr/>
      </cdr:nvGrpSpPr>
      <cdr:grpSpPr>
        <a:xfrm xmlns:a="http://schemas.openxmlformats.org/drawingml/2006/main">
          <a:off x="3625337" y="1740112"/>
          <a:ext cx="477206" cy="368347"/>
          <a:chOff x="-243509" y="940547"/>
          <a:chExt cx="451277" cy="254074"/>
        </a:xfrm>
      </cdr:grpSpPr>
      <cdr:sp macro="" textlink="">
        <cdr:nvSpPr>
          <cdr:cNvPr id="36" name="ZoneTexte 1"/>
          <cdr:cNvSpPr txBox="1"/>
        </cdr:nvSpPr>
        <cdr:spPr>
          <a:xfrm xmlns:a="http://schemas.openxmlformats.org/drawingml/2006/main">
            <a:off x="-243509" y="940547"/>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C00000"/>
                </a:solidFill>
              </a:rPr>
              <a:t>-6</a:t>
            </a:r>
            <a:r>
              <a:rPr lang="fr-FR" sz="900" i="0" dirty="0" smtClean="0">
                <a:solidFill>
                  <a:srgbClr val="C00000"/>
                </a:solidFill>
              </a:rPr>
              <a:t>%</a:t>
            </a:r>
            <a:endParaRPr lang="fr-FR" sz="900" i="0" dirty="0">
              <a:solidFill>
                <a:srgbClr val="C00000"/>
              </a:solidFill>
            </a:endParaRPr>
          </a:p>
        </cdr:txBody>
      </cdr:sp>
      <cdr:cxnSp macro="">
        <cdr:nvCxnSpPr>
          <cdr:cNvPr id="37" name="Connecteur droit avec flèche 36"/>
          <cdr:cNvCxnSpPr/>
        </cdr:nvCxnSpPr>
        <cdr:spPr>
          <a:xfrm xmlns:a="http://schemas.openxmlformats.org/drawingml/2006/main">
            <a:off x="-143664" y="1054799"/>
            <a:ext cx="144016" cy="139822"/>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0.77228</cdr:x>
      <cdr:y>0.10345</cdr:y>
    </cdr:from>
    <cdr:to>
      <cdr:x>0.87463</cdr:x>
      <cdr:y>0.20525</cdr:y>
    </cdr:to>
    <cdr:grpSp>
      <cdr:nvGrpSpPr>
        <cdr:cNvPr id="38" name="Groupe 37"/>
        <cdr:cNvGrpSpPr/>
      </cdr:nvGrpSpPr>
      <cdr:grpSpPr>
        <a:xfrm xmlns:a="http://schemas.openxmlformats.org/drawingml/2006/main">
          <a:off x="3600396" y="360029"/>
          <a:ext cx="477159" cy="354287"/>
          <a:chOff x="-267105" y="999910"/>
          <a:chExt cx="451277" cy="244382"/>
        </a:xfrm>
      </cdr:grpSpPr>
      <cdr:sp macro="" textlink="">
        <cdr:nvSpPr>
          <cdr:cNvPr id="39" name="ZoneTexte 1"/>
          <cdr:cNvSpPr txBox="1"/>
        </cdr:nvSpPr>
        <cdr:spPr>
          <a:xfrm xmlns:a="http://schemas.openxmlformats.org/drawingml/2006/main">
            <a:off x="-267105" y="999910"/>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C00000"/>
                </a:solidFill>
              </a:rPr>
              <a:t>-32</a:t>
            </a:r>
            <a:r>
              <a:rPr lang="fr-FR" sz="900" i="0" dirty="0" smtClean="0">
                <a:solidFill>
                  <a:srgbClr val="C00000"/>
                </a:solidFill>
              </a:rPr>
              <a:t>%</a:t>
            </a:r>
            <a:endParaRPr lang="fr-FR" sz="900" i="0" dirty="0">
              <a:solidFill>
                <a:srgbClr val="C00000"/>
              </a:solidFill>
            </a:endParaRPr>
          </a:p>
        </cdr:txBody>
      </cdr:sp>
      <cdr:cxnSp macro="">
        <cdr:nvCxnSpPr>
          <cdr:cNvPr id="40" name="Connecteur droit avec flèche 39"/>
          <cdr:cNvCxnSpPr/>
        </cdr:nvCxnSpPr>
        <cdr:spPr>
          <a:xfrm xmlns:a="http://schemas.openxmlformats.org/drawingml/2006/main">
            <a:off x="-130901" y="1148924"/>
            <a:ext cx="199355" cy="95368"/>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0.59798</cdr:x>
      <cdr:y>0.10035</cdr:y>
    </cdr:from>
    <cdr:to>
      <cdr:x>0.70033</cdr:x>
      <cdr:y>0.19013</cdr:y>
    </cdr:to>
    <cdr:grpSp>
      <cdr:nvGrpSpPr>
        <cdr:cNvPr id="44" name="Groupe 43"/>
        <cdr:cNvGrpSpPr/>
      </cdr:nvGrpSpPr>
      <cdr:grpSpPr>
        <a:xfrm xmlns:a="http://schemas.openxmlformats.org/drawingml/2006/main">
          <a:off x="2787803" y="349240"/>
          <a:ext cx="477159" cy="312455"/>
          <a:chOff x="-1827547" y="716425"/>
          <a:chExt cx="451255" cy="221999"/>
        </a:xfrm>
      </cdr:grpSpPr>
      <cdr:sp macro="" textlink="">
        <cdr:nvSpPr>
          <cdr:cNvPr id="45" name="ZoneTexte 1"/>
          <cdr:cNvSpPr txBox="1"/>
        </cdr:nvSpPr>
        <cdr:spPr>
          <a:xfrm xmlns:a="http://schemas.openxmlformats.org/drawingml/2006/main">
            <a:off x="-1827547" y="716425"/>
            <a:ext cx="451255" cy="1535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-5%</a:t>
            </a:r>
            <a:endParaRPr lang="fr-FR" sz="900" i="0" dirty="0">
              <a:solidFill>
                <a:srgbClr val="C00000"/>
              </a:solidFill>
            </a:endParaRPr>
          </a:p>
        </cdr:txBody>
      </cdr:sp>
      <cdr:cxnSp macro="">
        <cdr:nvCxnSpPr>
          <cdr:cNvPr id="46" name="Connecteur droit avec flèche 45"/>
          <cdr:cNvCxnSpPr/>
        </cdr:nvCxnSpPr>
        <cdr:spPr>
          <a:xfrm xmlns:a="http://schemas.openxmlformats.org/drawingml/2006/main">
            <a:off x="-1727719" y="836105"/>
            <a:ext cx="144009" cy="102319"/>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0.23168</cdr:x>
      <cdr:y>0.2276</cdr:y>
    </cdr:from>
    <cdr:to>
      <cdr:x>0.3186</cdr:x>
      <cdr:y>0.31761</cdr:y>
    </cdr:to>
    <cdr:grpSp>
      <cdr:nvGrpSpPr>
        <cdr:cNvPr id="16" name="Groupe 15"/>
        <cdr:cNvGrpSpPr/>
      </cdr:nvGrpSpPr>
      <cdr:grpSpPr>
        <a:xfrm xmlns:a="http://schemas.openxmlformats.org/drawingml/2006/main">
          <a:off x="1080100" y="792099"/>
          <a:ext cx="405224" cy="313255"/>
          <a:chOff x="1008112" y="709273"/>
          <a:chExt cx="451299" cy="313255"/>
        </a:xfrm>
      </cdr:grpSpPr>
      <cdr:cxnSp macro="">
        <cdr:nvCxnSpPr>
          <cdr:cNvPr id="7" name="Connecteur droit avec flèche 6"/>
          <cdr:cNvCxnSpPr/>
        </cdr:nvCxnSpPr>
        <cdr:spPr>
          <a:xfrm xmlns:a="http://schemas.openxmlformats.org/drawingml/2006/main" flipV="1">
            <a:off x="1224136" y="853289"/>
            <a:ext cx="153271" cy="144016"/>
          </a:xfrm>
          <a:prstGeom xmlns:a="http://schemas.openxmlformats.org/drawingml/2006/main" prst="straightConnector1">
            <a:avLst/>
          </a:prstGeom>
          <a:ln xmlns:a="http://schemas.openxmlformats.org/drawingml/2006/main">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41" name="ZoneTexte 1"/>
          <cdr:cNvSpPr txBox="1"/>
        </cdr:nvSpPr>
        <cdr:spPr>
          <a:xfrm xmlns:a="http://schemas.openxmlformats.org/drawingml/2006/main">
            <a:off x="1008112" y="709273"/>
            <a:ext cx="451299" cy="313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002060"/>
                </a:solidFill>
              </a:rPr>
              <a:t>+4</a:t>
            </a:r>
            <a:r>
              <a:rPr lang="fr-FR" sz="900" i="0" dirty="0" smtClean="0">
                <a:solidFill>
                  <a:srgbClr val="002060"/>
                </a:solidFill>
              </a:rPr>
              <a:t>%</a:t>
            </a:r>
            <a:endParaRPr lang="fr-FR" sz="900" i="0" dirty="0">
              <a:solidFill>
                <a:srgbClr val="002060"/>
              </a:solidFill>
            </a:endParaRPr>
          </a:p>
        </cdr:txBody>
      </cdr:sp>
    </cdr:grpSp>
  </cdr:relSizeAnchor>
</c:userShapes>
</file>

<file path=ppt/drawings/drawing16.xml><?xml version="1.0" encoding="utf-8"?>
<c:userShapes xmlns:c="http://schemas.openxmlformats.org/drawingml/2006/chart">
  <cdr:relSizeAnchor xmlns:cdr="http://schemas.openxmlformats.org/drawingml/2006/chartDrawing">
    <cdr:from>
      <cdr:x>0.7076</cdr:x>
      <cdr:y>0.79375</cdr:y>
    </cdr:from>
    <cdr:to>
      <cdr:x>0.90674</cdr:x>
      <cdr:y>0.92357</cdr:y>
    </cdr:to>
    <cdr:sp macro="" textlink="">
      <cdr:nvSpPr>
        <cdr:cNvPr id="2" name="Text Box 3"/>
        <cdr:cNvSpPr txBox="1">
          <a:spLocks xmlns:a="http://schemas.openxmlformats.org/drawingml/2006/main" noChangeArrowheads="1"/>
        </cdr:cNvSpPr>
      </cdr:nvSpPr>
      <cdr:spPr bwMode="auto">
        <a:xfrm xmlns:a="http://schemas.openxmlformats.org/drawingml/2006/main">
          <a:off x="3070295" y="2886424"/>
          <a:ext cx="864069" cy="47208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Ebénisterie</a:t>
          </a: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54 700 actifs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0.04551</cdr:x>
      <cdr:y>0.14029</cdr:y>
    </cdr:from>
    <cdr:to>
      <cdr:x>0.41061</cdr:x>
      <cdr:y>0.23766</cdr:y>
    </cdr:to>
    <cdr:sp macro="" textlink="">
      <cdr:nvSpPr>
        <cdr:cNvPr id="4" name="Text Box 3"/>
        <cdr:cNvSpPr txBox="1">
          <a:spLocks xmlns:a="http://schemas.openxmlformats.org/drawingml/2006/main" noChangeArrowheads="1"/>
        </cdr:cNvSpPr>
      </cdr:nvSpPr>
      <cdr:spPr bwMode="auto">
        <a:xfrm xmlns:a="http://schemas.openxmlformats.org/drawingml/2006/main">
          <a:off x="197478" y="510160"/>
          <a:ext cx="1584169" cy="35408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Encadrement-Dorure</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1 250 actifs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0.02892</cdr:x>
      <cdr:y>0.27049</cdr:y>
    </cdr:from>
    <cdr:to>
      <cdr:x>0.32071</cdr:x>
      <cdr:y>0.39266</cdr:y>
    </cdr:to>
    <cdr:sp macro="" textlink="">
      <cdr:nvSpPr>
        <cdr:cNvPr id="5" name="Text Box 3"/>
        <cdr:cNvSpPr txBox="1">
          <a:spLocks xmlns:a="http://schemas.openxmlformats.org/drawingml/2006/main" noChangeArrowheads="1"/>
        </cdr:cNvSpPr>
      </cdr:nvSpPr>
      <cdr:spPr bwMode="auto">
        <a:xfrm xmlns:a="http://schemas.openxmlformats.org/drawingml/2006/main">
          <a:off x="125470" y="983614"/>
          <a:ext cx="1266077" cy="44426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Tapisserie/Sellerie</a:t>
          </a:r>
          <a:endParaRPr lang="fr-FR" sz="1200" b="0" i="0" u="none" strike="noStrike" baseline="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10 450 actifs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0.75311</cdr:x>
      <cdr:y>0.57547</cdr:y>
    </cdr:from>
    <cdr:to>
      <cdr:x>0.95225</cdr:x>
      <cdr:y>0.70529</cdr:y>
    </cdr:to>
    <cdr:sp macro="" textlink="">
      <cdr:nvSpPr>
        <cdr:cNvPr id="2" name="Text Box 3"/>
        <cdr:cNvSpPr txBox="1">
          <a:spLocks xmlns:a="http://schemas.openxmlformats.org/drawingml/2006/main" noChangeArrowheads="1"/>
        </cdr:cNvSpPr>
      </cdr:nvSpPr>
      <cdr:spPr bwMode="auto">
        <a:xfrm xmlns:a="http://schemas.openxmlformats.org/drawingml/2006/main">
          <a:off x="3105041" y="1654823"/>
          <a:ext cx="821050" cy="37331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Salariés*</a:t>
          </a: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39</a:t>
          </a:r>
          <a:r>
            <a:rPr lang="fr-FR" b="0" i="1" u="none" strike="noStrike" baseline="0" dirty="0" smtClean="0">
              <a:solidFill>
                <a:srgbClr val="2B6384"/>
              </a:solidFill>
              <a:latin typeface="Calibri" panose="020F0502020204030204" pitchFamily="34" charset="0"/>
              <a:cs typeface="Calibri" panose="020F0502020204030204" pitchFamily="34" charset="0"/>
            </a:rPr>
            <a:t> 100 actifs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0.00864</cdr:x>
      <cdr:y>0.29886</cdr:y>
    </cdr:from>
    <cdr:to>
      <cdr:x>0.22271</cdr:x>
      <cdr:y>0.42103</cdr:y>
    </cdr:to>
    <cdr:sp macro="" textlink="">
      <cdr:nvSpPr>
        <cdr:cNvPr id="5" name="Text Box 3"/>
        <cdr:cNvSpPr txBox="1">
          <a:spLocks xmlns:a="http://schemas.openxmlformats.org/drawingml/2006/main" noChangeArrowheads="1"/>
        </cdr:cNvSpPr>
      </cdr:nvSpPr>
      <cdr:spPr bwMode="auto">
        <a:xfrm xmlns:a="http://schemas.openxmlformats.org/drawingml/2006/main">
          <a:off x="35620" y="859393"/>
          <a:ext cx="882618" cy="35131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Non salariés</a:t>
          </a:r>
          <a:endParaRPr lang="fr-FR" sz="1200" b="0" i="0" u="none" strike="noStrike" baseline="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27 300 actifs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0.39061</cdr:x>
      <cdr:y>0.27891</cdr:y>
    </cdr:from>
    <cdr:to>
      <cdr:x>0.49742</cdr:x>
      <cdr:y>0.44558</cdr:y>
    </cdr:to>
    <cdr:grpSp>
      <cdr:nvGrpSpPr>
        <cdr:cNvPr id="13" name="Groupe 12"/>
        <cdr:cNvGrpSpPr/>
      </cdr:nvGrpSpPr>
      <cdr:grpSpPr>
        <a:xfrm xmlns:a="http://schemas.openxmlformats.org/drawingml/2006/main" rot="21409944">
          <a:off x="1677197" y="943936"/>
          <a:ext cx="458619" cy="564074"/>
          <a:chOff x="663880" y="469097"/>
          <a:chExt cx="512329" cy="576027"/>
        </a:xfrm>
      </cdr:grpSpPr>
      <cdr:sp macro="" textlink="">
        <cdr:nvSpPr>
          <cdr:cNvPr id="14" name="ZoneTexte 1"/>
          <cdr:cNvSpPr txBox="1"/>
        </cdr:nvSpPr>
        <cdr:spPr>
          <a:xfrm xmlns:a="http://schemas.openxmlformats.org/drawingml/2006/main">
            <a:off x="672153" y="552733"/>
            <a:ext cx="504056" cy="291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-29%</a:t>
            </a:r>
            <a:endParaRPr lang="fr-FR" sz="900" i="0" dirty="0">
              <a:solidFill>
                <a:srgbClr val="C00000"/>
              </a:solidFill>
            </a:endParaRPr>
          </a:p>
        </cdr:txBody>
      </cdr:sp>
      <cdr:cxnSp macro="">
        <cdr:nvCxnSpPr>
          <cdr:cNvPr id="15" name="Connecteur droit avec flèche 14"/>
          <cdr:cNvCxnSpPr/>
        </cdr:nvCxnSpPr>
        <cdr:spPr>
          <a:xfrm xmlns:a="http://schemas.openxmlformats.org/drawingml/2006/main">
            <a:off x="663880" y="469097"/>
            <a:ext cx="160866" cy="576027"/>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0.18447</cdr:x>
      <cdr:y>0.19149</cdr:y>
    </cdr:from>
    <cdr:to>
      <cdr:x>0.28957</cdr:x>
      <cdr:y>0.254</cdr:y>
    </cdr:to>
    <cdr:sp macro="" textlink="">
      <cdr:nvSpPr>
        <cdr:cNvPr id="21" name="ZoneTexte 1"/>
        <cdr:cNvSpPr txBox="1"/>
      </cdr:nvSpPr>
      <cdr:spPr>
        <a:xfrm xmlns:a="http://schemas.openxmlformats.org/drawingml/2006/main">
          <a:off x="792088" y="648072"/>
          <a:ext cx="451277" cy="2115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a:t>
          </a:r>
          <a:r>
            <a:rPr lang="fr-FR" sz="900" dirty="0">
              <a:solidFill>
                <a:srgbClr val="C00000"/>
              </a:solidFill>
            </a:rPr>
            <a:t>7</a:t>
          </a:r>
          <a:r>
            <a:rPr lang="fr-FR" sz="900" dirty="0" smtClean="0">
              <a:solidFill>
                <a:srgbClr val="C00000"/>
              </a:solidFill>
            </a:rPr>
            <a:t>,5</a:t>
          </a:r>
          <a:r>
            <a:rPr lang="fr-FR" sz="900" i="0" dirty="0" smtClean="0">
              <a:solidFill>
                <a:srgbClr val="C00000"/>
              </a:solidFill>
            </a:rPr>
            <a:t>%</a:t>
          </a:r>
          <a:endParaRPr lang="fr-FR" sz="900" i="0" dirty="0">
            <a:solidFill>
              <a:srgbClr val="C00000"/>
            </a:solidFill>
          </a:endParaRPr>
        </a:p>
      </cdr:txBody>
    </cdr:sp>
  </cdr:relSizeAnchor>
  <cdr:relSizeAnchor xmlns:cdr="http://schemas.openxmlformats.org/drawingml/2006/chartDrawing">
    <cdr:from>
      <cdr:x>0.18447</cdr:x>
      <cdr:y>0.23007</cdr:y>
    </cdr:from>
    <cdr:to>
      <cdr:x>0.2331</cdr:x>
      <cdr:y>0.27393</cdr:y>
    </cdr:to>
    <cdr:cxnSp macro="">
      <cdr:nvCxnSpPr>
        <cdr:cNvPr id="22" name="Connecteur droit avec flèche 21"/>
        <cdr:cNvCxnSpPr/>
      </cdr:nvCxnSpPr>
      <cdr:spPr>
        <a:xfrm xmlns:a="http://schemas.openxmlformats.org/drawingml/2006/main">
          <a:off x="792088" y="571080"/>
          <a:ext cx="208807" cy="108868"/>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0.4919</cdr:x>
      <cdr:y>0.34839</cdr:y>
    </cdr:from>
    <cdr:to>
      <cdr:x>0.65404</cdr:x>
      <cdr:y>0.44143</cdr:y>
    </cdr:to>
    <cdr:grpSp>
      <cdr:nvGrpSpPr>
        <cdr:cNvPr id="23" name="Groupe 22"/>
        <cdr:cNvGrpSpPr/>
      </cdr:nvGrpSpPr>
      <cdr:grpSpPr>
        <a:xfrm xmlns:a="http://schemas.openxmlformats.org/drawingml/2006/main">
          <a:off x="2112114" y="1179083"/>
          <a:ext cx="696195" cy="314882"/>
          <a:chOff x="-448141" y="600567"/>
          <a:chExt cx="777551" cy="321602"/>
        </a:xfrm>
      </cdr:grpSpPr>
      <cdr:sp macro="" textlink="">
        <cdr:nvSpPr>
          <cdr:cNvPr id="24" name="ZoneTexte 1"/>
          <cdr:cNvSpPr txBox="1"/>
        </cdr:nvSpPr>
        <cdr:spPr>
          <a:xfrm xmlns:a="http://schemas.openxmlformats.org/drawingml/2006/main">
            <a:off x="-448141" y="600567"/>
            <a:ext cx="777551" cy="3216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002060"/>
                </a:solidFill>
              </a:rPr>
              <a:t>+2,5</a:t>
            </a:r>
            <a:r>
              <a:rPr lang="fr-FR" sz="900" i="0" dirty="0" smtClean="0">
                <a:solidFill>
                  <a:srgbClr val="002060"/>
                </a:solidFill>
              </a:rPr>
              <a:t>%</a:t>
            </a:r>
            <a:endParaRPr lang="fr-FR" sz="900" i="0" dirty="0">
              <a:solidFill>
                <a:srgbClr val="002060"/>
              </a:solidFill>
            </a:endParaRPr>
          </a:p>
        </cdr:txBody>
      </cdr:sp>
      <cdr:cxnSp macro="">
        <cdr:nvCxnSpPr>
          <cdr:cNvPr id="25" name="Connecteur droit avec flèche 24"/>
          <cdr:cNvCxnSpPr/>
        </cdr:nvCxnSpPr>
        <cdr:spPr>
          <a:xfrm xmlns:a="http://schemas.openxmlformats.org/drawingml/2006/main" flipV="1">
            <a:off x="-72716" y="766132"/>
            <a:ext cx="281570" cy="155127"/>
          </a:xfrm>
          <a:prstGeom xmlns:a="http://schemas.openxmlformats.org/drawingml/2006/main" prst="straightConnector1">
            <a:avLst/>
          </a:prstGeom>
          <a:ln xmlns:a="http://schemas.openxmlformats.org/drawingml/2006/main">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0.75466</cdr:x>
      <cdr:y>0.38743</cdr:y>
    </cdr:from>
    <cdr:to>
      <cdr:x>0.85975</cdr:x>
      <cdr:y>0.46822</cdr:y>
    </cdr:to>
    <cdr:grpSp>
      <cdr:nvGrpSpPr>
        <cdr:cNvPr id="26" name="Groupe 25"/>
        <cdr:cNvGrpSpPr/>
      </cdr:nvGrpSpPr>
      <cdr:grpSpPr>
        <a:xfrm xmlns:a="http://schemas.openxmlformats.org/drawingml/2006/main">
          <a:off x="3240350" y="1311209"/>
          <a:ext cx="451234" cy="273424"/>
          <a:chOff x="-112804" y="407329"/>
          <a:chExt cx="504056" cy="279287"/>
        </a:xfrm>
      </cdr:grpSpPr>
      <cdr:sp macro="" textlink="">
        <cdr:nvSpPr>
          <cdr:cNvPr id="27" name="ZoneTexte 1"/>
          <cdr:cNvSpPr txBox="1"/>
        </cdr:nvSpPr>
        <cdr:spPr>
          <a:xfrm xmlns:a="http://schemas.openxmlformats.org/drawingml/2006/main">
            <a:off x="-112804" y="407329"/>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-2%</a:t>
            </a:r>
            <a:endParaRPr lang="fr-FR" sz="900" i="0" dirty="0">
              <a:solidFill>
                <a:srgbClr val="C00000"/>
              </a:solidFill>
            </a:endParaRPr>
          </a:p>
        </cdr:txBody>
      </cdr:sp>
      <cdr:cxnSp macro="">
        <cdr:nvCxnSpPr>
          <cdr:cNvPr id="28" name="Connecteur droit avec flèche 27"/>
          <cdr:cNvCxnSpPr/>
        </cdr:nvCxnSpPr>
        <cdr:spPr>
          <a:xfrm xmlns:a="http://schemas.openxmlformats.org/drawingml/2006/main">
            <a:off x="-16634" y="614608"/>
            <a:ext cx="216024" cy="72008"/>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19.xml><?xml version="1.0" encoding="utf-8"?>
<c:userShapes xmlns:c="http://schemas.openxmlformats.org/drawingml/2006/chart">
  <cdr:relSizeAnchor xmlns:cdr="http://schemas.openxmlformats.org/drawingml/2006/chartDrawing">
    <cdr:from>
      <cdr:x>0.77074</cdr:x>
      <cdr:y>0.538</cdr:y>
    </cdr:from>
    <cdr:to>
      <cdr:x>1</cdr:x>
      <cdr:y>0.66782</cdr:y>
    </cdr:to>
    <cdr:sp macro="" textlink="">
      <cdr:nvSpPr>
        <cdr:cNvPr id="2" name="Text Box 3"/>
        <cdr:cNvSpPr txBox="1">
          <a:spLocks xmlns:a="http://schemas.openxmlformats.org/drawingml/2006/main" noChangeArrowheads="1"/>
        </cdr:cNvSpPr>
      </cdr:nvSpPr>
      <cdr:spPr bwMode="auto">
        <a:xfrm xmlns:a="http://schemas.openxmlformats.org/drawingml/2006/main">
          <a:off x="3344230" y="1956409"/>
          <a:ext cx="994772" cy="47208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0 salarié</a:t>
          </a: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19</a:t>
          </a:r>
          <a:r>
            <a:rPr lang="fr-FR" b="0" i="1" u="none" strike="noStrike" dirty="0" smtClean="0">
              <a:solidFill>
                <a:srgbClr val="2B6384"/>
              </a:solidFill>
              <a:latin typeface="Calibri" panose="020F0502020204030204" pitchFamily="34" charset="0"/>
              <a:cs typeface="Calibri" panose="020F0502020204030204" pitchFamily="34" charset="0"/>
            </a:rPr>
            <a:t> 95</a:t>
          </a:r>
          <a:r>
            <a:rPr lang="fr-FR" b="0" i="1" u="none" strike="noStrike" baseline="0" dirty="0" smtClean="0">
              <a:solidFill>
                <a:srgbClr val="2B6384"/>
              </a:solidFill>
              <a:latin typeface="Calibri" panose="020F0502020204030204" pitchFamily="34" charset="0"/>
              <a:cs typeface="Calibri" panose="020F0502020204030204" pitchFamily="34" charset="0"/>
            </a:rPr>
            <a:t>0 personnes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0.26761</cdr:x>
      <cdr:y>0.16031</cdr:y>
    </cdr:from>
    <cdr:to>
      <cdr:x>0.5651</cdr:x>
      <cdr:y>0.27032</cdr:y>
    </cdr:to>
    <cdr:sp macro="" textlink="">
      <cdr:nvSpPr>
        <cdr:cNvPr id="3" name="Text Box 3"/>
        <cdr:cNvSpPr txBox="1">
          <a:spLocks xmlns:a="http://schemas.openxmlformats.org/drawingml/2006/main" noChangeArrowheads="1"/>
        </cdr:cNvSpPr>
      </cdr:nvSpPr>
      <cdr:spPr bwMode="auto">
        <a:xfrm xmlns:a="http://schemas.openxmlformats.org/drawingml/2006/main">
          <a:off x="1183990" y="582969"/>
          <a:ext cx="1316200" cy="40004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Plus de 10 salariés</a:t>
          </a: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800 personnes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0.10485</cdr:x>
      <cdr:y>0.25932</cdr:y>
    </cdr:from>
    <cdr:to>
      <cdr:x>0.41409</cdr:x>
      <cdr:y>0.37813</cdr:y>
    </cdr:to>
    <cdr:sp macro="" textlink="">
      <cdr:nvSpPr>
        <cdr:cNvPr id="4" name="Text Box 3"/>
        <cdr:cNvSpPr txBox="1">
          <a:spLocks xmlns:a="http://schemas.openxmlformats.org/drawingml/2006/main" noChangeArrowheads="1"/>
        </cdr:cNvSpPr>
      </cdr:nvSpPr>
      <cdr:spPr bwMode="auto">
        <a:xfrm xmlns:a="http://schemas.openxmlformats.org/drawingml/2006/main">
          <a:off x="463910" y="943009"/>
          <a:ext cx="1368152" cy="43204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4 à 10 salariés</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2 200 personnes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0.01929</cdr:x>
      <cdr:y>0.43891</cdr:y>
    </cdr:from>
    <cdr:to>
      <cdr:x>0.27789</cdr:x>
      <cdr:y>0.56108</cdr:y>
    </cdr:to>
    <cdr:sp macro="" textlink="">
      <cdr:nvSpPr>
        <cdr:cNvPr id="5" name="Text Box 3"/>
        <cdr:cNvSpPr txBox="1">
          <a:spLocks xmlns:a="http://schemas.openxmlformats.org/drawingml/2006/main" noChangeArrowheads="1"/>
        </cdr:cNvSpPr>
      </cdr:nvSpPr>
      <cdr:spPr bwMode="auto">
        <a:xfrm xmlns:a="http://schemas.openxmlformats.org/drawingml/2006/main">
          <a:off x="85348" y="1596091"/>
          <a:ext cx="1144137" cy="44426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1 à 3 salariés</a:t>
          </a:r>
        </a:p>
        <a:p xmlns:a="http://schemas.openxmlformats.org/drawingml/2006/main">
          <a:pPr algn="ctr" rtl="0">
            <a:defRPr sz="1000"/>
          </a:pPr>
          <a:r>
            <a:rPr lang="fr-FR" i="1" dirty="0">
              <a:solidFill>
                <a:srgbClr val="2B6384"/>
              </a:solidFill>
              <a:latin typeface="Calibri" panose="020F0502020204030204" pitchFamily="34" charset="0"/>
              <a:cs typeface="Calibri" panose="020F0502020204030204" pitchFamily="34" charset="0"/>
            </a:rPr>
            <a:t>4</a:t>
          </a:r>
          <a:r>
            <a:rPr lang="fr-FR" b="0" i="1" u="none" strike="noStrike" baseline="0" dirty="0" smtClean="0">
              <a:solidFill>
                <a:srgbClr val="2B6384"/>
              </a:solidFill>
              <a:latin typeface="Calibri" panose="020F0502020204030204" pitchFamily="34" charset="0"/>
              <a:cs typeface="Calibri" panose="020F0502020204030204" pitchFamily="34" charset="0"/>
            </a:rPr>
            <a:t> 350 personnes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0.76533</cdr:x>
      <cdr:y>0.538</cdr:y>
    </cdr:from>
    <cdr:to>
      <cdr:x>0.96447</cdr:x>
      <cdr:y>0.66782</cdr:y>
    </cdr:to>
    <cdr:sp macro="" textlink="">
      <cdr:nvSpPr>
        <cdr:cNvPr id="2" name="Text Box 3"/>
        <cdr:cNvSpPr txBox="1">
          <a:spLocks xmlns:a="http://schemas.openxmlformats.org/drawingml/2006/main" noChangeArrowheads="1"/>
        </cdr:cNvSpPr>
      </cdr:nvSpPr>
      <cdr:spPr bwMode="auto">
        <a:xfrm xmlns:a="http://schemas.openxmlformats.org/drawingml/2006/main">
          <a:off x="3320748" y="1956413"/>
          <a:ext cx="864096" cy="47207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0 salarié</a:t>
          </a: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16</a:t>
          </a:r>
          <a:r>
            <a:rPr lang="fr-FR" b="0" i="1" u="none" strike="noStrike" dirty="0" smtClean="0">
              <a:solidFill>
                <a:srgbClr val="2B6384"/>
              </a:solidFill>
              <a:latin typeface="Calibri" panose="020F0502020204030204" pitchFamily="34" charset="0"/>
              <a:cs typeface="Calibri" panose="020F0502020204030204" pitchFamily="34" charset="0"/>
            </a:rPr>
            <a:t> 2</a:t>
          </a:r>
          <a:r>
            <a:rPr lang="fr-FR" b="0" i="1" u="none" strike="noStrike" baseline="0" dirty="0" smtClean="0">
              <a:solidFill>
                <a:srgbClr val="2B6384"/>
              </a:solidFill>
              <a:latin typeface="Calibri" panose="020F0502020204030204" pitchFamily="34" charset="0"/>
              <a:cs typeface="Calibri" panose="020F0502020204030204" pitchFamily="34" charset="0"/>
            </a:rPr>
            <a:t>00 </a:t>
          </a:r>
          <a:r>
            <a:rPr lang="fr-FR" b="0" i="1" u="none" strike="noStrike" baseline="0" dirty="0" err="1" smtClean="0">
              <a:solidFill>
                <a:srgbClr val="2B6384"/>
              </a:solidFill>
              <a:latin typeface="Calibri" panose="020F0502020204030204" pitchFamily="34" charset="0"/>
              <a:cs typeface="Calibri" panose="020F0502020204030204" pitchFamily="34" charset="0"/>
            </a:rPr>
            <a:t>ent</a:t>
          </a:r>
          <a:r>
            <a:rPr lang="fr-FR" b="0" i="1" u="none" strike="noStrike" baseline="0" dirty="0" smtClean="0">
              <a:solidFill>
                <a:srgbClr val="2B6384"/>
              </a:solidFill>
              <a:latin typeface="Calibri" panose="020F0502020204030204" pitchFamily="34" charset="0"/>
              <a:cs typeface="Calibri" panose="020F0502020204030204" pitchFamily="34" charset="0"/>
            </a:rPr>
            <a:t>.</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0.26714</cdr:x>
      <cdr:y>0.17822</cdr:y>
    </cdr:from>
    <cdr:to>
      <cdr:x>0.56463</cdr:x>
      <cdr:y>0.28823</cdr:y>
    </cdr:to>
    <cdr:sp macro="" textlink="">
      <cdr:nvSpPr>
        <cdr:cNvPr id="3" name="Text Box 3"/>
        <cdr:cNvSpPr txBox="1">
          <a:spLocks xmlns:a="http://schemas.openxmlformats.org/drawingml/2006/main" noChangeArrowheads="1"/>
        </cdr:cNvSpPr>
      </cdr:nvSpPr>
      <cdr:spPr bwMode="auto">
        <a:xfrm xmlns:a="http://schemas.openxmlformats.org/drawingml/2006/main">
          <a:off x="1159137" y="648072"/>
          <a:ext cx="1290779" cy="40006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Plus de 10 salariés</a:t>
          </a:r>
        </a:p>
        <a:p xmlns:a="http://schemas.openxmlformats.org/drawingml/2006/main">
          <a:pPr algn="ctr" rtl="0">
            <a:defRPr sz="1000"/>
          </a:pPr>
          <a:r>
            <a:rPr lang="fr-FR" i="1" dirty="0">
              <a:solidFill>
                <a:srgbClr val="2B6384"/>
              </a:solidFill>
              <a:latin typeface="Calibri" panose="020F0502020204030204" pitchFamily="34" charset="0"/>
              <a:cs typeface="Calibri" panose="020F0502020204030204" pitchFamily="34" charset="0"/>
            </a:rPr>
            <a:t>1</a:t>
          </a:r>
          <a:r>
            <a:rPr lang="fr-FR" b="0" i="1" u="none" strike="noStrike" baseline="0" dirty="0" smtClean="0">
              <a:solidFill>
                <a:srgbClr val="2B6384"/>
              </a:solidFill>
              <a:latin typeface="Calibri" panose="020F0502020204030204" pitchFamily="34" charset="0"/>
              <a:cs typeface="Calibri" panose="020F0502020204030204" pitchFamily="34" charset="0"/>
            </a:rPr>
            <a:t> 050 </a:t>
          </a:r>
          <a:r>
            <a:rPr lang="fr-FR" b="0" i="1" u="none" strike="noStrike" baseline="0" dirty="0" err="1" smtClean="0">
              <a:solidFill>
                <a:srgbClr val="2B6384"/>
              </a:solidFill>
              <a:latin typeface="Calibri" panose="020F0502020204030204" pitchFamily="34" charset="0"/>
              <a:cs typeface="Calibri" panose="020F0502020204030204" pitchFamily="34" charset="0"/>
            </a:rPr>
            <a:t>ent</a:t>
          </a:r>
          <a:r>
            <a:rPr lang="fr-FR" b="0" i="1" u="none" strike="noStrike" baseline="0" dirty="0" smtClean="0">
              <a:solidFill>
                <a:srgbClr val="2B6384"/>
              </a:solidFill>
              <a:latin typeface="Calibri" panose="020F0502020204030204" pitchFamily="34" charset="0"/>
              <a:cs typeface="Calibri" panose="020F0502020204030204" pitchFamily="34" charset="0"/>
            </a:rPr>
            <a:t>.</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0.08391</cdr:x>
      <cdr:y>0.29863</cdr:y>
    </cdr:from>
    <cdr:to>
      <cdr:x>0.38302</cdr:x>
      <cdr:y>0.396</cdr:y>
    </cdr:to>
    <cdr:sp macro="" textlink="">
      <cdr:nvSpPr>
        <cdr:cNvPr id="4" name="Text Box 3"/>
        <cdr:cNvSpPr txBox="1">
          <a:spLocks xmlns:a="http://schemas.openxmlformats.org/drawingml/2006/main" noChangeArrowheads="1"/>
        </cdr:cNvSpPr>
      </cdr:nvSpPr>
      <cdr:spPr bwMode="auto">
        <a:xfrm xmlns:a="http://schemas.openxmlformats.org/drawingml/2006/main">
          <a:off x="364094" y="1085951"/>
          <a:ext cx="1297812" cy="35407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4 à 10 salariés</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a:solidFill>
                <a:srgbClr val="2B6384"/>
              </a:solidFill>
              <a:latin typeface="Calibri" panose="020F0502020204030204" pitchFamily="34" charset="0"/>
              <a:cs typeface="Calibri" panose="020F0502020204030204" pitchFamily="34" charset="0"/>
            </a:rPr>
            <a:t>2</a:t>
          </a:r>
          <a:r>
            <a:rPr lang="fr-FR" i="1" dirty="0" smtClean="0">
              <a:solidFill>
                <a:srgbClr val="2B6384"/>
              </a:solidFill>
              <a:latin typeface="Calibri" panose="020F0502020204030204" pitchFamily="34" charset="0"/>
              <a:cs typeface="Calibri" panose="020F0502020204030204" pitchFamily="34" charset="0"/>
            </a:rPr>
            <a:t> 000 </a:t>
          </a:r>
          <a:r>
            <a:rPr lang="fr-FR" i="1" dirty="0" err="1" smtClean="0">
              <a:solidFill>
                <a:srgbClr val="2B6384"/>
              </a:solidFill>
              <a:latin typeface="Calibri" panose="020F0502020204030204" pitchFamily="34" charset="0"/>
              <a:cs typeface="Calibri" panose="020F0502020204030204" pitchFamily="34" charset="0"/>
            </a:rPr>
            <a:t>ent</a:t>
          </a:r>
          <a:r>
            <a:rPr lang="fr-FR" i="1" dirty="0" smtClean="0">
              <a:solidFill>
                <a:srgbClr val="2B6384"/>
              </a:solidFill>
              <a:latin typeface="Calibri" panose="020F0502020204030204" pitchFamily="34" charset="0"/>
              <a:cs typeface="Calibri" panose="020F0502020204030204" pitchFamily="34" charset="0"/>
            </a:rPr>
            <a:t>.</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0.00767</cdr:x>
      <cdr:y>0.50114</cdr:y>
    </cdr:from>
    <cdr:to>
      <cdr:x>0.26627</cdr:x>
      <cdr:y>0.62331</cdr:y>
    </cdr:to>
    <cdr:sp macro="" textlink="">
      <cdr:nvSpPr>
        <cdr:cNvPr id="5" name="Text Box 3"/>
        <cdr:cNvSpPr txBox="1">
          <a:spLocks xmlns:a="http://schemas.openxmlformats.org/drawingml/2006/main" noChangeArrowheads="1"/>
        </cdr:cNvSpPr>
      </cdr:nvSpPr>
      <cdr:spPr bwMode="auto">
        <a:xfrm xmlns:a="http://schemas.openxmlformats.org/drawingml/2006/main">
          <a:off x="33299" y="1822363"/>
          <a:ext cx="1122066" cy="44426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1 à 3 salariés</a:t>
          </a:r>
        </a:p>
        <a:p xmlns:a="http://schemas.openxmlformats.org/drawingml/2006/main">
          <a:pPr algn="ctr" rtl="0">
            <a:defRPr sz="1000"/>
          </a:pPr>
          <a:r>
            <a:rPr lang="fr-FR" i="1" dirty="0">
              <a:solidFill>
                <a:srgbClr val="2B6384"/>
              </a:solidFill>
              <a:latin typeface="Calibri" panose="020F0502020204030204" pitchFamily="34" charset="0"/>
              <a:cs typeface="Calibri" panose="020F0502020204030204" pitchFamily="34" charset="0"/>
            </a:rPr>
            <a:t>4</a:t>
          </a:r>
          <a:r>
            <a:rPr lang="fr-FR" b="0" i="1" u="none" strike="noStrike" baseline="0" dirty="0" smtClean="0">
              <a:solidFill>
                <a:srgbClr val="2B6384"/>
              </a:solidFill>
              <a:latin typeface="Calibri" panose="020F0502020204030204" pitchFamily="34" charset="0"/>
              <a:cs typeface="Calibri" panose="020F0502020204030204" pitchFamily="34" charset="0"/>
            </a:rPr>
            <a:t> 050 </a:t>
          </a:r>
          <a:r>
            <a:rPr lang="fr-FR" b="0" i="1" u="none" strike="noStrike" baseline="0" dirty="0" err="1" smtClean="0">
              <a:solidFill>
                <a:srgbClr val="2B6384"/>
              </a:solidFill>
              <a:latin typeface="Calibri" panose="020F0502020204030204" pitchFamily="34" charset="0"/>
              <a:cs typeface="Calibri" panose="020F0502020204030204" pitchFamily="34" charset="0"/>
            </a:rPr>
            <a:t>ent</a:t>
          </a:r>
          <a:r>
            <a:rPr lang="fr-FR" b="0" i="1" u="none" strike="noStrike" baseline="0" dirty="0" smtClean="0">
              <a:solidFill>
                <a:srgbClr val="2B6384"/>
              </a:solidFill>
              <a:latin typeface="Calibri" panose="020F0502020204030204" pitchFamily="34" charset="0"/>
              <a:cs typeface="Calibri" panose="020F0502020204030204" pitchFamily="34" charset="0"/>
            </a:rPr>
            <a:t>.</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0.24288</cdr:x>
      <cdr:y>0.10855</cdr:y>
    </cdr:from>
    <cdr:to>
      <cdr:x>0.34524</cdr:x>
      <cdr:y>0.19856</cdr:y>
    </cdr:to>
    <cdr:grpSp>
      <cdr:nvGrpSpPr>
        <cdr:cNvPr id="2" name="Groupe 1"/>
        <cdr:cNvGrpSpPr/>
      </cdr:nvGrpSpPr>
      <cdr:grpSpPr>
        <a:xfrm xmlns:a="http://schemas.openxmlformats.org/drawingml/2006/main">
          <a:off x="1132315" y="377778"/>
          <a:ext cx="477206" cy="313255"/>
          <a:chOff x="746928" y="524320"/>
          <a:chExt cx="451277" cy="216059"/>
        </a:xfrm>
      </cdr:grpSpPr>
      <cdr:sp macro="" textlink="">
        <cdr:nvSpPr>
          <cdr:cNvPr id="3" name="ZoneTexte 1"/>
          <cdr:cNvSpPr txBox="1"/>
        </cdr:nvSpPr>
        <cdr:spPr>
          <a:xfrm xmlns:a="http://schemas.openxmlformats.org/drawingml/2006/main">
            <a:off x="746928" y="524320"/>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-13%</a:t>
            </a:r>
            <a:endParaRPr lang="fr-FR" sz="900" i="0" dirty="0">
              <a:solidFill>
                <a:srgbClr val="C00000"/>
              </a:solidFill>
            </a:endParaRPr>
          </a:p>
        </cdr:txBody>
      </cdr:sp>
      <cdr:cxnSp macro="">
        <cdr:nvCxnSpPr>
          <cdr:cNvPr id="4" name="Connecteur droit avec flèche 3"/>
          <cdr:cNvCxnSpPr/>
        </cdr:nvCxnSpPr>
        <cdr:spPr>
          <a:xfrm xmlns:a="http://schemas.openxmlformats.org/drawingml/2006/main">
            <a:off x="828180" y="613733"/>
            <a:ext cx="144016" cy="106347"/>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0.23168</cdr:x>
      <cdr:y>0.50188</cdr:y>
    </cdr:from>
    <cdr:to>
      <cdr:x>0.33404</cdr:x>
      <cdr:y>0.59188</cdr:y>
    </cdr:to>
    <cdr:grpSp>
      <cdr:nvGrpSpPr>
        <cdr:cNvPr id="8" name="Groupe 7"/>
        <cdr:cNvGrpSpPr/>
      </cdr:nvGrpSpPr>
      <cdr:grpSpPr>
        <a:xfrm xmlns:a="http://schemas.openxmlformats.org/drawingml/2006/main">
          <a:off x="1080100" y="1746655"/>
          <a:ext cx="477206" cy="313220"/>
          <a:chOff x="422980" y="781113"/>
          <a:chExt cx="451277" cy="216059"/>
        </a:xfrm>
      </cdr:grpSpPr>
      <cdr:sp macro="" textlink="">
        <cdr:nvSpPr>
          <cdr:cNvPr id="9" name="ZoneTexte 1"/>
          <cdr:cNvSpPr txBox="1"/>
        </cdr:nvSpPr>
        <cdr:spPr>
          <a:xfrm xmlns:a="http://schemas.openxmlformats.org/drawingml/2006/main">
            <a:off x="422980" y="781113"/>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-9%</a:t>
            </a:r>
            <a:endParaRPr lang="fr-FR" sz="900" i="0" dirty="0">
              <a:solidFill>
                <a:srgbClr val="C00000"/>
              </a:solidFill>
            </a:endParaRPr>
          </a:p>
        </cdr:txBody>
      </cdr:sp>
      <cdr:cxnSp macro="">
        <cdr:nvCxnSpPr>
          <cdr:cNvPr id="10" name="Connecteur droit avec flèche 9"/>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0.41703</cdr:x>
      <cdr:y>0.12414</cdr:y>
    </cdr:from>
    <cdr:to>
      <cdr:x>0.51938</cdr:x>
      <cdr:y>0.23483</cdr:y>
    </cdr:to>
    <cdr:grpSp>
      <cdr:nvGrpSpPr>
        <cdr:cNvPr id="11" name="Groupe 10"/>
        <cdr:cNvGrpSpPr/>
      </cdr:nvGrpSpPr>
      <cdr:grpSpPr>
        <a:xfrm xmlns:a="http://schemas.openxmlformats.org/drawingml/2006/main">
          <a:off x="1944208" y="432035"/>
          <a:ext cx="477159" cy="385226"/>
          <a:chOff x="398696" y="777319"/>
          <a:chExt cx="451277" cy="265730"/>
        </a:xfrm>
      </cdr:grpSpPr>
      <cdr:sp macro="" textlink="">
        <cdr:nvSpPr>
          <cdr:cNvPr id="12" name="ZoneTexte 1"/>
          <cdr:cNvSpPr txBox="1"/>
        </cdr:nvSpPr>
        <cdr:spPr>
          <a:xfrm xmlns:a="http://schemas.openxmlformats.org/drawingml/2006/main">
            <a:off x="398696" y="777319"/>
            <a:ext cx="451277" cy="2657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-39%</a:t>
            </a:r>
            <a:endParaRPr lang="fr-FR" sz="900" i="0" dirty="0">
              <a:solidFill>
                <a:srgbClr val="C00000"/>
              </a:solidFill>
            </a:endParaRPr>
          </a:p>
        </cdr:txBody>
      </cdr:sp>
      <cdr:cxnSp macro="">
        <cdr:nvCxnSpPr>
          <cdr:cNvPr id="13" name="Connecteur droit avec flèche 12"/>
          <cdr:cNvCxnSpPr/>
        </cdr:nvCxnSpPr>
        <cdr:spPr>
          <a:xfrm xmlns:a="http://schemas.openxmlformats.org/drawingml/2006/main">
            <a:off x="466798" y="876662"/>
            <a:ext cx="204306" cy="99343"/>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0.41703</cdr:x>
      <cdr:y>0.2276</cdr:y>
    </cdr:from>
    <cdr:to>
      <cdr:x>0.51938</cdr:x>
      <cdr:y>0.32509</cdr:y>
    </cdr:to>
    <cdr:grpSp>
      <cdr:nvGrpSpPr>
        <cdr:cNvPr id="17" name="Groupe 16"/>
        <cdr:cNvGrpSpPr/>
      </cdr:nvGrpSpPr>
      <cdr:grpSpPr>
        <a:xfrm xmlns:a="http://schemas.openxmlformats.org/drawingml/2006/main">
          <a:off x="1944208" y="792099"/>
          <a:ext cx="477159" cy="339287"/>
          <a:chOff x="422958" y="742797"/>
          <a:chExt cx="451277" cy="241024"/>
        </a:xfrm>
      </cdr:grpSpPr>
      <cdr:sp macro="" textlink="">
        <cdr:nvSpPr>
          <cdr:cNvPr id="18" name="ZoneTexte 1"/>
          <cdr:cNvSpPr txBox="1"/>
        </cdr:nvSpPr>
        <cdr:spPr>
          <a:xfrm xmlns:a="http://schemas.openxmlformats.org/drawingml/2006/main">
            <a:off x="422958" y="742797"/>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-49%</a:t>
            </a:r>
            <a:endParaRPr lang="fr-FR" sz="900" i="0" dirty="0">
              <a:solidFill>
                <a:srgbClr val="C00000"/>
              </a:solidFill>
            </a:endParaRPr>
          </a:p>
        </cdr:txBody>
      </cdr:sp>
      <cdr:cxnSp macro="">
        <cdr:nvCxnSpPr>
          <cdr:cNvPr id="19" name="Connecteur droit avec flèche 18"/>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0.41703</cdr:x>
      <cdr:y>0.5</cdr:y>
    </cdr:from>
    <cdr:to>
      <cdr:x>0.51938</cdr:x>
      <cdr:y>0.59413</cdr:y>
    </cdr:to>
    <cdr:grpSp>
      <cdr:nvGrpSpPr>
        <cdr:cNvPr id="20" name="Groupe 19"/>
        <cdr:cNvGrpSpPr/>
      </cdr:nvGrpSpPr>
      <cdr:grpSpPr>
        <a:xfrm xmlns:a="http://schemas.openxmlformats.org/drawingml/2006/main">
          <a:off x="1944208" y="1740112"/>
          <a:ext cx="477159" cy="327593"/>
          <a:chOff x="422958" y="751081"/>
          <a:chExt cx="451277" cy="232740"/>
        </a:xfrm>
      </cdr:grpSpPr>
      <cdr:sp macro="" textlink="">
        <cdr:nvSpPr>
          <cdr:cNvPr id="21" name="ZoneTexte 1"/>
          <cdr:cNvSpPr txBox="1"/>
        </cdr:nvSpPr>
        <cdr:spPr>
          <a:xfrm xmlns:a="http://schemas.openxmlformats.org/drawingml/2006/main">
            <a:off x="422958" y="751081"/>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-21%</a:t>
            </a:r>
            <a:endParaRPr lang="fr-FR" sz="900" i="0" dirty="0">
              <a:solidFill>
                <a:srgbClr val="C00000"/>
              </a:solidFill>
            </a:endParaRPr>
          </a:p>
        </cdr:txBody>
      </cdr:sp>
      <cdr:cxnSp macro="">
        <cdr:nvCxnSpPr>
          <cdr:cNvPr id="22" name="Connecteur droit avec flèche 21"/>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0.77228</cdr:x>
      <cdr:y>0.2244</cdr:y>
    </cdr:from>
    <cdr:to>
      <cdr:x>0.87463</cdr:x>
      <cdr:y>0.31178</cdr:y>
    </cdr:to>
    <cdr:grpSp>
      <cdr:nvGrpSpPr>
        <cdr:cNvPr id="32" name="Groupe 31"/>
        <cdr:cNvGrpSpPr/>
      </cdr:nvGrpSpPr>
      <cdr:grpSpPr>
        <a:xfrm xmlns:a="http://schemas.openxmlformats.org/drawingml/2006/main">
          <a:off x="3600396" y="780962"/>
          <a:ext cx="477159" cy="304102"/>
          <a:chOff x="-243517" y="1003149"/>
          <a:chExt cx="451277" cy="209767"/>
        </a:xfrm>
      </cdr:grpSpPr>
      <cdr:sp macro="" textlink="">
        <cdr:nvSpPr>
          <cdr:cNvPr id="33" name="ZoneTexte 1"/>
          <cdr:cNvSpPr txBox="1"/>
        </cdr:nvSpPr>
        <cdr:spPr>
          <a:xfrm xmlns:a="http://schemas.openxmlformats.org/drawingml/2006/main">
            <a:off x="-243517" y="1003149"/>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C00000"/>
                </a:solidFill>
              </a:rPr>
              <a:t>-21</a:t>
            </a:r>
            <a:r>
              <a:rPr lang="fr-FR" sz="900" i="0" dirty="0" smtClean="0">
                <a:solidFill>
                  <a:srgbClr val="C00000"/>
                </a:solidFill>
              </a:rPr>
              <a:t>%</a:t>
            </a:r>
            <a:endParaRPr lang="fr-FR" sz="900" i="0" dirty="0">
              <a:solidFill>
                <a:srgbClr val="C00000"/>
              </a:solidFill>
            </a:endParaRPr>
          </a:p>
        </cdr:txBody>
      </cdr:sp>
      <cdr:cxnSp macro="">
        <cdr:nvCxnSpPr>
          <cdr:cNvPr id="34" name="Connecteur droit avec flèche 33"/>
          <cdr:cNvCxnSpPr/>
        </cdr:nvCxnSpPr>
        <cdr:spPr>
          <a:xfrm xmlns:a="http://schemas.openxmlformats.org/drawingml/2006/main">
            <a:off x="-175415" y="1113579"/>
            <a:ext cx="204306" cy="9933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0.77228</cdr:x>
      <cdr:y>0.11184</cdr:y>
    </cdr:from>
    <cdr:to>
      <cdr:x>0.87463</cdr:x>
      <cdr:y>0.20525</cdr:y>
    </cdr:to>
    <cdr:grpSp>
      <cdr:nvGrpSpPr>
        <cdr:cNvPr id="38" name="Groupe 37"/>
        <cdr:cNvGrpSpPr/>
      </cdr:nvGrpSpPr>
      <cdr:grpSpPr>
        <a:xfrm xmlns:a="http://schemas.openxmlformats.org/drawingml/2006/main">
          <a:off x="3600396" y="389228"/>
          <a:ext cx="477159" cy="325088"/>
          <a:chOff x="-267101" y="1020061"/>
          <a:chExt cx="451277" cy="224231"/>
        </a:xfrm>
      </cdr:grpSpPr>
      <cdr:sp macro="" textlink="">
        <cdr:nvSpPr>
          <cdr:cNvPr id="39" name="ZoneTexte 1"/>
          <cdr:cNvSpPr txBox="1"/>
        </cdr:nvSpPr>
        <cdr:spPr>
          <a:xfrm xmlns:a="http://schemas.openxmlformats.org/drawingml/2006/main">
            <a:off x="-267101" y="1020061"/>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C00000"/>
                </a:solidFill>
              </a:rPr>
              <a:t>-47</a:t>
            </a:r>
            <a:r>
              <a:rPr lang="fr-FR" sz="900" i="0" dirty="0" smtClean="0">
                <a:solidFill>
                  <a:srgbClr val="C00000"/>
                </a:solidFill>
              </a:rPr>
              <a:t>%</a:t>
            </a:r>
            <a:endParaRPr lang="fr-FR" sz="900" i="0" dirty="0">
              <a:solidFill>
                <a:srgbClr val="C00000"/>
              </a:solidFill>
            </a:endParaRPr>
          </a:p>
        </cdr:txBody>
      </cdr:sp>
      <cdr:cxnSp macro="">
        <cdr:nvCxnSpPr>
          <cdr:cNvPr id="40" name="Connecteur droit avec flèche 39"/>
          <cdr:cNvCxnSpPr/>
        </cdr:nvCxnSpPr>
        <cdr:spPr>
          <a:xfrm xmlns:a="http://schemas.openxmlformats.org/drawingml/2006/main">
            <a:off x="-130901" y="1148924"/>
            <a:ext cx="199355" cy="95368"/>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0.23168</cdr:x>
      <cdr:y>0.25144</cdr:y>
    </cdr:from>
    <cdr:to>
      <cdr:x>0.32848</cdr:x>
      <cdr:y>0.34631</cdr:y>
    </cdr:to>
    <cdr:grpSp>
      <cdr:nvGrpSpPr>
        <cdr:cNvPr id="42" name="Groupe 41"/>
        <cdr:cNvGrpSpPr/>
      </cdr:nvGrpSpPr>
      <cdr:grpSpPr>
        <a:xfrm xmlns:a="http://schemas.openxmlformats.org/drawingml/2006/main">
          <a:off x="1080100" y="875068"/>
          <a:ext cx="451285" cy="330168"/>
          <a:chOff x="-266530" y="40565"/>
          <a:chExt cx="426757" cy="227743"/>
        </a:xfrm>
      </cdr:grpSpPr>
      <cdr:sp macro="" textlink="">
        <cdr:nvSpPr>
          <cdr:cNvPr id="43" name="ZoneTexte 1"/>
          <cdr:cNvSpPr txBox="1"/>
        </cdr:nvSpPr>
        <cdr:spPr>
          <a:xfrm xmlns:a="http://schemas.openxmlformats.org/drawingml/2006/main">
            <a:off x="-266530" y="40565"/>
            <a:ext cx="426757" cy="1490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-4%</a:t>
            </a:r>
            <a:endParaRPr lang="fr-FR" sz="900" i="0" dirty="0">
              <a:solidFill>
                <a:srgbClr val="C00000"/>
              </a:solidFill>
            </a:endParaRPr>
          </a:p>
        </cdr:txBody>
      </cdr:sp>
      <cdr:cxnSp macro="">
        <cdr:nvCxnSpPr>
          <cdr:cNvPr id="47" name="Connecteur droit avec flèche 46"/>
          <cdr:cNvCxnSpPr/>
        </cdr:nvCxnSpPr>
        <cdr:spPr>
          <a:xfrm xmlns:a="http://schemas.openxmlformats.org/drawingml/2006/main">
            <a:off x="-130339" y="168966"/>
            <a:ext cx="136191" cy="99342"/>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0.58693</cdr:x>
      <cdr:y>0.22177</cdr:y>
    </cdr:from>
    <cdr:to>
      <cdr:x>0.68374</cdr:x>
      <cdr:y>0.31178</cdr:y>
    </cdr:to>
    <cdr:grpSp>
      <cdr:nvGrpSpPr>
        <cdr:cNvPr id="48" name="Groupe 47"/>
        <cdr:cNvGrpSpPr/>
      </cdr:nvGrpSpPr>
      <cdr:grpSpPr>
        <a:xfrm xmlns:a="http://schemas.openxmlformats.org/drawingml/2006/main">
          <a:off x="2736288" y="771809"/>
          <a:ext cx="451331" cy="313255"/>
          <a:chOff x="927911" y="626458"/>
          <a:chExt cx="502645" cy="313255"/>
        </a:xfrm>
      </cdr:grpSpPr>
      <cdr:cxnSp macro="">
        <cdr:nvCxnSpPr>
          <cdr:cNvPr id="49" name="Connecteur droit avec flèche 48"/>
          <cdr:cNvCxnSpPr/>
        </cdr:nvCxnSpPr>
        <cdr:spPr>
          <a:xfrm xmlns:a="http://schemas.openxmlformats.org/drawingml/2006/main" flipV="1">
            <a:off x="1168513" y="770474"/>
            <a:ext cx="170709" cy="144016"/>
          </a:xfrm>
          <a:prstGeom xmlns:a="http://schemas.openxmlformats.org/drawingml/2006/main" prst="straightConnector1">
            <a:avLst/>
          </a:prstGeom>
          <a:ln xmlns:a="http://schemas.openxmlformats.org/drawingml/2006/main">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0" name="ZoneTexte 1"/>
          <cdr:cNvSpPr txBox="1"/>
        </cdr:nvSpPr>
        <cdr:spPr>
          <a:xfrm xmlns:a="http://schemas.openxmlformats.org/drawingml/2006/main">
            <a:off x="927911" y="626458"/>
            <a:ext cx="502645" cy="313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002060"/>
                </a:solidFill>
              </a:rPr>
              <a:t>+3</a:t>
            </a:r>
            <a:r>
              <a:rPr lang="fr-FR" sz="900" i="0" dirty="0" smtClean="0">
                <a:solidFill>
                  <a:srgbClr val="002060"/>
                </a:solidFill>
              </a:rPr>
              <a:t>%</a:t>
            </a:r>
            <a:endParaRPr lang="fr-FR" sz="900" i="0" dirty="0">
              <a:solidFill>
                <a:srgbClr val="002060"/>
              </a:solidFill>
            </a:endParaRPr>
          </a:p>
        </cdr:txBody>
      </cdr:sp>
    </cdr:grpSp>
  </cdr:relSizeAnchor>
  <cdr:relSizeAnchor xmlns:cdr="http://schemas.openxmlformats.org/drawingml/2006/chartDrawing">
    <cdr:from>
      <cdr:x>0.57149</cdr:x>
      <cdr:y>0.11184</cdr:y>
    </cdr:from>
    <cdr:to>
      <cdr:x>0.6793</cdr:x>
      <cdr:y>0.20185</cdr:y>
    </cdr:to>
    <cdr:grpSp>
      <cdr:nvGrpSpPr>
        <cdr:cNvPr id="51" name="Groupe 50"/>
        <cdr:cNvGrpSpPr/>
      </cdr:nvGrpSpPr>
      <cdr:grpSpPr>
        <a:xfrm xmlns:a="http://schemas.openxmlformats.org/drawingml/2006/main">
          <a:off x="2664306" y="389228"/>
          <a:ext cx="502614" cy="313255"/>
          <a:chOff x="-1086227" y="481106"/>
          <a:chExt cx="559832" cy="313255"/>
        </a:xfrm>
      </cdr:grpSpPr>
      <cdr:cxnSp macro="">
        <cdr:nvCxnSpPr>
          <cdr:cNvPr id="52" name="Connecteur droit avec flèche 51"/>
          <cdr:cNvCxnSpPr/>
        </cdr:nvCxnSpPr>
        <cdr:spPr>
          <a:xfrm xmlns:a="http://schemas.openxmlformats.org/drawingml/2006/main" flipV="1">
            <a:off x="-818251" y="625122"/>
            <a:ext cx="190131" cy="144016"/>
          </a:xfrm>
          <a:prstGeom xmlns:a="http://schemas.openxmlformats.org/drawingml/2006/main" prst="straightConnector1">
            <a:avLst/>
          </a:prstGeom>
          <a:ln xmlns:a="http://schemas.openxmlformats.org/drawingml/2006/main">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3" name="ZoneTexte 1"/>
          <cdr:cNvSpPr txBox="1"/>
        </cdr:nvSpPr>
        <cdr:spPr>
          <a:xfrm xmlns:a="http://schemas.openxmlformats.org/drawingml/2006/main">
            <a:off x="-1086227" y="481106"/>
            <a:ext cx="559832" cy="313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002060"/>
                </a:solidFill>
              </a:rPr>
              <a:t>+12</a:t>
            </a:r>
            <a:r>
              <a:rPr lang="fr-FR" sz="900" i="0" dirty="0" smtClean="0">
                <a:solidFill>
                  <a:srgbClr val="002060"/>
                </a:solidFill>
              </a:rPr>
              <a:t>%</a:t>
            </a:r>
            <a:endParaRPr lang="fr-FR" sz="900" i="0" dirty="0">
              <a:solidFill>
                <a:srgbClr val="002060"/>
              </a:solidFill>
            </a:endParaRPr>
          </a:p>
        </cdr:txBody>
      </cdr:sp>
    </cdr:grpSp>
  </cdr:relSizeAnchor>
  <cdr:relSizeAnchor xmlns:cdr="http://schemas.openxmlformats.org/drawingml/2006/chartDrawing">
    <cdr:from>
      <cdr:x>0.75684</cdr:x>
      <cdr:y>0.5</cdr:y>
    </cdr:from>
    <cdr:to>
      <cdr:x>0.86465</cdr:x>
      <cdr:y>0.59001</cdr:y>
    </cdr:to>
    <cdr:grpSp>
      <cdr:nvGrpSpPr>
        <cdr:cNvPr id="54" name="Groupe 53"/>
        <cdr:cNvGrpSpPr/>
      </cdr:nvGrpSpPr>
      <cdr:grpSpPr>
        <a:xfrm xmlns:a="http://schemas.openxmlformats.org/drawingml/2006/main">
          <a:off x="3528414" y="1740112"/>
          <a:ext cx="502614" cy="313255"/>
          <a:chOff x="-1086227" y="481106"/>
          <a:chExt cx="559832" cy="313255"/>
        </a:xfrm>
      </cdr:grpSpPr>
      <cdr:cxnSp macro="">
        <cdr:nvCxnSpPr>
          <cdr:cNvPr id="55" name="Connecteur droit avec flèche 54"/>
          <cdr:cNvCxnSpPr/>
        </cdr:nvCxnSpPr>
        <cdr:spPr>
          <a:xfrm xmlns:a="http://schemas.openxmlformats.org/drawingml/2006/main" flipV="1">
            <a:off x="-818251" y="625122"/>
            <a:ext cx="190131" cy="144016"/>
          </a:xfrm>
          <a:prstGeom xmlns:a="http://schemas.openxmlformats.org/drawingml/2006/main" prst="straightConnector1">
            <a:avLst/>
          </a:prstGeom>
          <a:ln xmlns:a="http://schemas.openxmlformats.org/drawingml/2006/main">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6" name="ZoneTexte 1"/>
          <cdr:cNvSpPr txBox="1"/>
        </cdr:nvSpPr>
        <cdr:spPr>
          <a:xfrm xmlns:a="http://schemas.openxmlformats.org/drawingml/2006/main">
            <a:off x="-1086227" y="481106"/>
            <a:ext cx="559832" cy="313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002060"/>
                </a:solidFill>
              </a:rPr>
              <a:t>+5</a:t>
            </a:r>
            <a:r>
              <a:rPr lang="fr-FR" sz="900" i="0" dirty="0" smtClean="0">
                <a:solidFill>
                  <a:srgbClr val="002060"/>
                </a:solidFill>
              </a:rPr>
              <a:t>%</a:t>
            </a:r>
            <a:endParaRPr lang="fr-FR" sz="900" i="0" dirty="0">
              <a:solidFill>
                <a:srgbClr val="002060"/>
              </a:solidFill>
            </a:endParaRPr>
          </a:p>
        </cdr:txBody>
      </cdr:sp>
    </cdr:grpSp>
  </cdr:relSizeAnchor>
  <cdr:relSizeAnchor xmlns:cdr="http://schemas.openxmlformats.org/drawingml/2006/chartDrawing">
    <cdr:from>
      <cdr:x>0.58693</cdr:x>
      <cdr:y>0.51851</cdr:y>
    </cdr:from>
    <cdr:to>
      <cdr:x>0.6793</cdr:x>
      <cdr:y>0.60852</cdr:y>
    </cdr:to>
    <cdr:grpSp>
      <cdr:nvGrpSpPr>
        <cdr:cNvPr id="57" name="Groupe 56"/>
        <cdr:cNvGrpSpPr/>
      </cdr:nvGrpSpPr>
      <cdr:grpSpPr>
        <a:xfrm xmlns:a="http://schemas.openxmlformats.org/drawingml/2006/main">
          <a:off x="2736288" y="1804531"/>
          <a:ext cx="430632" cy="313255"/>
          <a:chOff x="-1086227" y="481106"/>
          <a:chExt cx="559832" cy="313255"/>
        </a:xfrm>
      </cdr:grpSpPr>
      <cdr:cxnSp macro="">
        <cdr:nvCxnSpPr>
          <cdr:cNvPr id="58" name="Connecteur droit avec flèche 57"/>
          <cdr:cNvCxnSpPr/>
        </cdr:nvCxnSpPr>
        <cdr:spPr>
          <a:xfrm xmlns:a="http://schemas.openxmlformats.org/drawingml/2006/main" flipV="1">
            <a:off x="-818251" y="625122"/>
            <a:ext cx="190131" cy="144016"/>
          </a:xfrm>
          <a:prstGeom xmlns:a="http://schemas.openxmlformats.org/drawingml/2006/main" prst="straightConnector1">
            <a:avLst/>
          </a:prstGeom>
          <a:ln xmlns:a="http://schemas.openxmlformats.org/drawingml/2006/main">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9" name="ZoneTexte 1"/>
          <cdr:cNvSpPr txBox="1"/>
        </cdr:nvSpPr>
        <cdr:spPr>
          <a:xfrm xmlns:a="http://schemas.openxmlformats.org/drawingml/2006/main">
            <a:off x="-1086227" y="481106"/>
            <a:ext cx="559832" cy="313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002060"/>
                </a:solidFill>
              </a:rPr>
              <a:t>+2</a:t>
            </a:r>
            <a:r>
              <a:rPr lang="fr-FR" sz="900" i="0" dirty="0" smtClean="0">
                <a:solidFill>
                  <a:srgbClr val="002060"/>
                </a:solidFill>
              </a:rPr>
              <a:t>%</a:t>
            </a:r>
            <a:endParaRPr lang="fr-FR" sz="900" i="0" dirty="0">
              <a:solidFill>
                <a:srgbClr val="002060"/>
              </a:solidFill>
            </a:endParaRPr>
          </a:p>
        </cdr:txBody>
      </cdr:sp>
    </cdr:grpSp>
  </cdr:relSizeAnchor>
</c:userShapes>
</file>

<file path=ppt/drawings/drawing21.xml><?xml version="1.0" encoding="utf-8"?>
<c:userShapes xmlns:c="http://schemas.openxmlformats.org/drawingml/2006/chart">
  <cdr:relSizeAnchor xmlns:cdr="http://schemas.openxmlformats.org/drawingml/2006/chartDrawing">
    <cdr:from>
      <cdr:x>0.65149</cdr:x>
      <cdr:y>0.79207</cdr:y>
    </cdr:from>
    <cdr:to>
      <cdr:x>0.8881</cdr:x>
      <cdr:y>0.92189</cdr:y>
    </cdr:to>
    <cdr:sp macro="" textlink="">
      <cdr:nvSpPr>
        <cdr:cNvPr id="2" name="Text Box 3"/>
        <cdr:cNvSpPr txBox="1">
          <a:spLocks xmlns:a="http://schemas.openxmlformats.org/drawingml/2006/main" noChangeArrowheads="1"/>
        </cdr:cNvSpPr>
      </cdr:nvSpPr>
      <cdr:spPr bwMode="auto">
        <a:xfrm xmlns:a="http://schemas.openxmlformats.org/drawingml/2006/main">
          <a:off x="2826834" y="2880320"/>
          <a:ext cx="1026614" cy="47208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Ebénisterie</a:t>
          </a: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22 400 personnes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0.02086</cdr:x>
      <cdr:y>0.15936</cdr:y>
    </cdr:from>
    <cdr:to>
      <cdr:x>0.38596</cdr:x>
      <cdr:y>0.25673</cdr:y>
    </cdr:to>
    <cdr:sp macro="" textlink="">
      <cdr:nvSpPr>
        <cdr:cNvPr id="4" name="Text Box 3"/>
        <cdr:cNvSpPr txBox="1">
          <a:spLocks xmlns:a="http://schemas.openxmlformats.org/drawingml/2006/main" noChangeArrowheads="1"/>
        </cdr:cNvSpPr>
      </cdr:nvSpPr>
      <cdr:spPr bwMode="auto">
        <a:xfrm xmlns:a="http://schemas.openxmlformats.org/drawingml/2006/main">
          <a:off x="90530" y="579519"/>
          <a:ext cx="1584170" cy="35408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Encadrement-Dorure</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500 personnes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0.27722</cdr:y>
    </cdr:from>
    <cdr:to>
      <cdr:x>0.29179</cdr:x>
      <cdr:y>0.39939</cdr:y>
    </cdr:to>
    <cdr:sp macro="" textlink="">
      <cdr:nvSpPr>
        <cdr:cNvPr id="5" name="Text Box 3"/>
        <cdr:cNvSpPr txBox="1">
          <a:spLocks xmlns:a="http://schemas.openxmlformats.org/drawingml/2006/main" noChangeArrowheads="1"/>
        </cdr:cNvSpPr>
      </cdr:nvSpPr>
      <cdr:spPr bwMode="auto">
        <a:xfrm xmlns:a="http://schemas.openxmlformats.org/drawingml/2006/main">
          <a:off x="0" y="1008112"/>
          <a:ext cx="1266077" cy="44426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Tapisserie/Sellerie</a:t>
          </a:r>
          <a:endParaRPr lang="fr-FR" sz="1200" b="0" i="0" u="none" strike="noStrike" baseline="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4 400 personnes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0.71788</cdr:x>
      <cdr:y>0.83495</cdr:y>
    </cdr:from>
    <cdr:to>
      <cdr:x>0.95449</cdr:x>
      <cdr:y>0.96477</cdr:y>
    </cdr:to>
    <cdr:sp macro="" textlink="">
      <cdr:nvSpPr>
        <cdr:cNvPr id="2" name="Text Box 3"/>
        <cdr:cNvSpPr txBox="1">
          <a:spLocks xmlns:a="http://schemas.openxmlformats.org/drawingml/2006/main" noChangeArrowheads="1"/>
        </cdr:cNvSpPr>
      </cdr:nvSpPr>
      <cdr:spPr bwMode="auto">
        <a:xfrm xmlns:a="http://schemas.openxmlformats.org/drawingml/2006/main">
          <a:off x="3114866" y="3036262"/>
          <a:ext cx="1026652" cy="47208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Dirigeants</a:t>
          </a: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23 100 personnes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0.23789</cdr:x>
      <cdr:y>0.19739</cdr:y>
    </cdr:from>
    <cdr:to>
      <cdr:x>0.52002</cdr:x>
      <cdr:y>0.29476</cdr:y>
    </cdr:to>
    <cdr:sp macro="" textlink="">
      <cdr:nvSpPr>
        <cdr:cNvPr id="4" name="Text Box 3"/>
        <cdr:cNvSpPr txBox="1">
          <a:spLocks xmlns:a="http://schemas.openxmlformats.org/drawingml/2006/main" noChangeArrowheads="1"/>
        </cdr:cNvSpPr>
      </cdr:nvSpPr>
      <cdr:spPr bwMode="auto">
        <a:xfrm xmlns:a="http://schemas.openxmlformats.org/drawingml/2006/main">
          <a:off x="1010688" y="717811"/>
          <a:ext cx="1198621" cy="35408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Elèves stagiaires</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2 700 personnes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0.31183</cdr:y>
    </cdr:from>
    <cdr:to>
      <cdr:x>0.36937</cdr:x>
      <cdr:y>0.434</cdr:y>
    </cdr:to>
    <cdr:sp macro="" textlink="">
      <cdr:nvSpPr>
        <cdr:cNvPr id="5" name="Text Box 3"/>
        <cdr:cNvSpPr txBox="1">
          <a:spLocks xmlns:a="http://schemas.openxmlformats.org/drawingml/2006/main" noChangeArrowheads="1"/>
        </cdr:cNvSpPr>
      </cdr:nvSpPr>
      <cdr:spPr bwMode="auto">
        <a:xfrm xmlns:a="http://schemas.openxmlformats.org/drawingml/2006/main">
          <a:off x="0" y="1133936"/>
          <a:ext cx="1602698" cy="44426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Conjoints collaborateurs</a:t>
          </a:r>
          <a:endParaRPr lang="fr-FR" sz="1200" b="0" i="0" u="none" strike="noStrike" baseline="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1 500 personnes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0.39115</cdr:x>
      <cdr:y>0.17384</cdr:y>
    </cdr:from>
    <cdr:to>
      <cdr:x>0.49796</cdr:x>
      <cdr:y>0.32014</cdr:y>
    </cdr:to>
    <cdr:grpSp>
      <cdr:nvGrpSpPr>
        <cdr:cNvPr id="13" name="Groupe 12"/>
        <cdr:cNvGrpSpPr/>
      </cdr:nvGrpSpPr>
      <cdr:grpSpPr>
        <a:xfrm xmlns:a="http://schemas.openxmlformats.org/drawingml/2006/main" rot="21409944">
          <a:off x="1679515" y="588340"/>
          <a:ext cx="458620" cy="495134"/>
          <a:chOff x="663880" y="469097"/>
          <a:chExt cx="512329" cy="576027"/>
        </a:xfrm>
      </cdr:grpSpPr>
      <cdr:sp macro="" textlink="">
        <cdr:nvSpPr>
          <cdr:cNvPr id="14" name="ZoneTexte 1"/>
          <cdr:cNvSpPr txBox="1"/>
        </cdr:nvSpPr>
        <cdr:spPr>
          <a:xfrm xmlns:a="http://schemas.openxmlformats.org/drawingml/2006/main">
            <a:off x="672153" y="552733"/>
            <a:ext cx="504056" cy="291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-22%</a:t>
            </a:r>
            <a:endParaRPr lang="fr-FR" sz="900" i="0" dirty="0">
              <a:solidFill>
                <a:srgbClr val="C00000"/>
              </a:solidFill>
            </a:endParaRPr>
          </a:p>
        </cdr:txBody>
      </cdr:sp>
      <cdr:cxnSp macro="">
        <cdr:nvCxnSpPr>
          <cdr:cNvPr id="15" name="Connecteur droit avec flèche 14"/>
          <cdr:cNvCxnSpPr/>
        </cdr:nvCxnSpPr>
        <cdr:spPr>
          <a:xfrm xmlns:a="http://schemas.openxmlformats.org/drawingml/2006/main">
            <a:off x="663880" y="469097"/>
            <a:ext cx="160866" cy="576027"/>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0.1677</cdr:x>
      <cdr:y>0.08511</cdr:y>
    </cdr:from>
    <cdr:to>
      <cdr:x>0.2728</cdr:x>
      <cdr:y>0.14762</cdr:y>
    </cdr:to>
    <cdr:sp macro="" textlink="">
      <cdr:nvSpPr>
        <cdr:cNvPr id="21" name="ZoneTexte 1"/>
        <cdr:cNvSpPr txBox="1"/>
      </cdr:nvSpPr>
      <cdr:spPr>
        <a:xfrm xmlns:a="http://schemas.openxmlformats.org/drawingml/2006/main">
          <a:off x="720080" y="288032"/>
          <a:ext cx="451277" cy="2115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-3%</a:t>
          </a:r>
          <a:endParaRPr lang="fr-FR" sz="900" i="0" dirty="0">
            <a:solidFill>
              <a:srgbClr val="C00000"/>
            </a:solidFill>
          </a:endParaRPr>
        </a:p>
      </cdr:txBody>
    </cdr:sp>
  </cdr:relSizeAnchor>
  <cdr:relSizeAnchor xmlns:cdr="http://schemas.openxmlformats.org/drawingml/2006/chartDrawing">
    <cdr:from>
      <cdr:x>0.18447</cdr:x>
      <cdr:y>0.14894</cdr:y>
    </cdr:from>
    <cdr:to>
      <cdr:x>0.2331</cdr:x>
      <cdr:y>0.17021</cdr:y>
    </cdr:to>
    <cdr:cxnSp macro="">
      <cdr:nvCxnSpPr>
        <cdr:cNvPr id="22" name="Connecteur droit avec flèche 21"/>
        <cdr:cNvCxnSpPr/>
      </cdr:nvCxnSpPr>
      <cdr:spPr>
        <a:xfrm xmlns:a="http://schemas.openxmlformats.org/drawingml/2006/main">
          <a:off x="792088" y="504056"/>
          <a:ext cx="208807" cy="72008"/>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0.77143</cdr:x>
      <cdr:y>0.41379</cdr:y>
    </cdr:from>
    <cdr:to>
      <cdr:x>0.87652</cdr:x>
      <cdr:y>0.48936</cdr:y>
    </cdr:to>
    <cdr:grpSp>
      <cdr:nvGrpSpPr>
        <cdr:cNvPr id="26" name="Groupe 25"/>
        <cdr:cNvGrpSpPr/>
      </cdr:nvGrpSpPr>
      <cdr:grpSpPr>
        <a:xfrm xmlns:a="http://schemas.openxmlformats.org/drawingml/2006/main">
          <a:off x="3312357" y="1400421"/>
          <a:ext cx="451234" cy="255757"/>
          <a:chOff x="-32355" y="498437"/>
          <a:chExt cx="504056" cy="261264"/>
        </a:xfrm>
      </cdr:grpSpPr>
      <cdr:sp macro="" textlink="">
        <cdr:nvSpPr>
          <cdr:cNvPr id="27" name="ZoneTexte 1"/>
          <cdr:cNvSpPr txBox="1"/>
        </cdr:nvSpPr>
        <cdr:spPr>
          <a:xfrm xmlns:a="http://schemas.openxmlformats.org/drawingml/2006/main">
            <a:off x="-32355" y="498437"/>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-13%</a:t>
            </a:r>
            <a:endParaRPr lang="fr-FR" sz="900" i="0" dirty="0">
              <a:solidFill>
                <a:srgbClr val="C00000"/>
              </a:solidFill>
            </a:endParaRPr>
          </a:p>
        </cdr:txBody>
      </cdr:sp>
      <cdr:cxnSp macro="">
        <cdr:nvCxnSpPr>
          <cdr:cNvPr id="28" name="Connecteur droit avec flèche 27"/>
          <cdr:cNvCxnSpPr/>
        </cdr:nvCxnSpPr>
        <cdr:spPr>
          <a:xfrm xmlns:a="http://schemas.openxmlformats.org/drawingml/2006/main">
            <a:off x="-16634" y="614608"/>
            <a:ext cx="225591" cy="145093"/>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0.57257</cdr:x>
      <cdr:y>0.33224</cdr:y>
    </cdr:from>
    <cdr:to>
      <cdr:x>0.70414</cdr:x>
      <cdr:y>0.44631</cdr:y>
    </cdr:to>
    <cdr:grpSp>
      <cdr:nvGrpSpPr>
        <cdr:cNvPr id="18" name="Groupe 17"/>
        <cdr:cNvGrpSpPr/>
      </cdr:nvGrpSpPr>
      <cdr:grpSpPr>
        <a:xfrm xmlns:a="http://schemas.openxmlformats.org/drawingml/2006/main" rot="21409944">
          <a:off x="2458494" y="1124425"/>
          <a:ext cx="564934" cy="386056"/>
          <a:chOff x="-564100" y="330493"/>
          <a:chExt cx="631097" cy="587507"/>
        </a:xfrm>
      </cdr:grpSpPr>
      <cdr:sp macro="" textlink="">
        <cdr:nvSpPr>
          <cdr:cNvPr id="19" name="ZoneTexte 1"/>
          <cdr:cNvSpPr txBox="1"/>
        </cdr:nvSpPr>
        <cdr:spPr>
          <a:xfrm xmlns:a="http://schemas.openxmlformats.org/drawingml/2006/main">
            <a:off x="-564100" y="330493"/>
            <a:ext cx="631097" cy="3302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-23%</a:t>
            </a:r>
            <a:endParaRPr lang="fr-FR" sz="900" i="0" dirty="0">
              <a:solidFill>
                <a:srgbClr val="C00000"/>
              </a:solidFill>
            </a:endParaRPr>
          </a:p>
        </cdr:txBody>
      </cdr:sp>
      <cdr:cxnSp macro="">
        <cdr:nvCxnSpPr>
          <cdr:cNvPr id="20" name="Connecteur droit avec flèche 19"/>
          <cdr:cNvCxnSpPr/>
        </cdr:nvCxnSpPr>
        <cdr:spPr>
          <a:xfrm xmlns:a="http://schemas.openxmlformats.org/drawingml/2006/main" rot="190056">
            <a:off x="-495946" y="361811"/>
            <a:ext cx="206613" cy="556189"/>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4.xml><?xml version="1.0" encoding="utf-8"?>
<c:userShapes xmlns:c="http://schemas.openxmlformats.org/drawingml/2006/chart">
  <cdr:relSizeAnchor xmlns:cdr="http://schemas.openxmlformats.org/drawingml/2006/chartDrawing">
    <cdr:from>
      <cdr:x>0</cdr:x>
      <cdr:y>0.44499</cdr:y>
    </cdr:from>
    <cdr:to>
      <cdr:x>0.29749</cdr:x>
      <cdr:y>0.55501</cdr:y>
    </cdr:to>
    <cdr:sp macro="" textlink="">
      <cdr:nvSpPr>
        <cdr:cNvPr id="3" name="Text Box 3"/>
        <cdr:cNvSpPr txBox="1">
          <a:spLocks xmlns:a="http://schemas.openxmlformats.org/drawingml/2006/main" noChangeArrowheads="1"/>
        </cdr:cNvSpPr>
      </cdr:nvSpPr>
      <cdr:spPr bwMode="auto">
        <a:xfrm xmlns:a="http://schemas.openxmlformats.org/drawingml/2006/main">
          <a:off x="0" y="1618201"/>
          <a:ext cx="1316200" cy="40004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Plus de 10 salariés</a:t>
          </a: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20 200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0.75019</cdr:x>
      <cdr:y>0.69609</cdr:y>
    </cdr:from>
    <cdr:to>
      <cdr:x>1</cdr:x>
      <cdr:y>0.8149</cdr:y>
    </cdr:to>
    <cdr:sp macro="" textlink="">
      <cdr:nvSpPr>
        <cdr:cNvPr id="4" name="Text Box 3"/>
        <cdr:cNvSpPr txBox="1">
          <a:spLocks xmlns:a="http://schemas.openxmlformats.org/drawingml/2006/main" noChangeArrowheads="1"/>
        </cdr:cNvSpPr>
      </cdr:nvSpPr>
      <cdr:spPr bwMode="auto">
        <a:xfrm xmlns:a="http://schemas.openxmlformats.org/drawingml/2006/main">
          <a:off x="3319107" y="2531294"/>
          <a:ext cx="1105243" cy="43204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4 à 10 salariés</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11 600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0.70136</cdr:x>
      <cdr:y>0.20914</cdr:y>
    </cdr:from>
    <cdr:to>
      <cdr:x>0.95996</cdr:x>
      <cdr:y>0.33131</cdr:y>
    </cdr:to>
    <cdr:sp macro="" textlink="">
      <cdr:nvSpPr>
        <cdr:cNvPr id="5" name="Text Box 3"/>
        <cdr:cNvSpPr txBox="1">
          <a:spLocks xmlns:a="http://schemas.openxmlformats.org/drawingml/2006/main" noChangeArrowheads="1"/>
        </cdr:cNvSpPr>
      </cdr:nvSpPr>
      <cdr:spPr bwMode="auto">
        <a:xfrm xmlns:a="http://schemas.openxmlformats.org/drawingml/2006/main">
          <a:off x="3103083" y="760520"/>
          <a:ext cx="1144137" cy="44426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1 à 3 salariés</a:t>
          </a: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7 300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0.22771</cdr:x>
      <cdr:y>0.12991</cdr:y>
    </cdr:from>
    <cdr:to>
      <cdr:x>0.33007</cdr:x>
      <cdr:y>0.21992</cdr:y>
    </cdr:to>
    <cdr:grpSp>
      <cdr:nvGrpSpPr>
        <cdr:cNvPr id="2" name="Groupe 1"/>
        <cdr:cNvGrpSpPr/>
      </cdr:nvGrpSpPr>
      <cdr:grpSpPr>
        <a:xfrm xmlns:a="http://schemas.openxmlformats.org/drawingml/2006/main">
          <a:off x="1061592" y="452116"/>
          <a:ext cx="477206" cy="313255"/>
          <a:chOff x="680053" y="525926"/>
          <a:chExt cx="451277" cy="216059"/>
        </a:xfrm>
      </cdr:grpSpPr>
      <cdr:sp macro="" textlink="">
        <cdr:nvSpPr>
          <cdr:cNvPr id="3" name="ZoneTexte 1"/>
          <cdr:cNvSpPr txBox="1"/>
        </cdr:nvSpPr>
        <cdr:spPr>
          <a:xfrm xmlns:a="http://schemas.openxmlformats.org/drawingml/2006/main">
            <a:off x="680053" y="525926"/>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-10%</a:t>
            </a:r>
            <a:endParaRPr lang="fr-FR" sz="900" i="0" dirty="0">
              <a:solidFill>
                <a:srgbClr val="C00000"/>
              </a:solidFill>
            </a:endParaRPr>
          </a:p>
        </cdr:txBody>
      </cdr:sp>
      <cdr:cxnSp macro="">
        <cdr:nvCxnSpPr>
          <cdr:cNvPr id="4" name="Connecteur droit avec flèche 3"/>
          <cdr:cNvCxnSpPr/>
        </cdr:nvCxnSpPr>
        <cdr:spPr>
          <a:xfrm xmlns:a="http://schemas.openxmlformats.org/drawingml/2006/main">
            <a:off x="816244" y="674923"/>
            <a:ext cx="272382" cy="49665"/>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0.22771</cdr:x>
      <cdr:y>0.49562</cdr:y>
    </cdr:from>
    <cdr:to>
      <cdr:x>0.33007</cdr:x>
      <cdr:y>0.58562</cdr:y>
    </cdr:to>
    <cdr:grpSp>
      <cdr:nvGrpSpPr>
        <cdr:cNvPr id="8" name="Groupe 7"/>
        <cdr:cNvGrpSpPr/>
      </cdr:nvGrpSpPr>
      <cdr:grpSpPr>
        <a:xfrm xmlns:a="http://schemas.openxmlformats.org/drawingml/2006/main">
          <a:off x="1061592" y="1724869"/>
          <a:ext cx="477206" cy="313220"/>
          <a:chOff x="405483" y="766088"/>
          <a:chExt cx="451277" cy="216059"/>
        </a:xfrm>
      </cdr:grpSpPr>
      <cdr:sp macro="" textlink="">
        <cdr:nvSpPr>
          <cdr:cNvPr id="9" name="ZoneTexte 1"/>
          <cdr:cNvSpPr txBox="1"/>
        </cdr:nvSpPr>
        <cdr:spPr>
          <a:xfrm xmlns:a="http://schemas.openxmlformats.org/drawingml/2006/main">
            <a:off x="405483" y="766088"/>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-5%</a:t>
            </a:r>
            <a:endParaRPr lang="fr-FR" sz="900" i="0" dirty="0">
              <a:solidFill>
                <a:srgbClr val="C00000"/>
              </a:solidFill>
            </a:endParaRPr>
          </a:p>
        </cdr:txBody>
      </cdr:sp>
      <cdr:cxnSp macro="">
        <cdr:nvCxnSpPr>
          <cdr:cNvPr id="10" name="Connecteur droit avec flèche 9"/>
          <cdr:cNvCxnSpPr/>
        </cdr:nvCxnSpPr>
        <cdr:spPr>
          <a:xfrm xmlns:a="http://schemas.openxmlformats.org/drawingml/2006/main">
            <a:off x="541674" y="931233"/>
            <a:ext cx="173634" cy="4175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0.41703</cdr:x>
      <cdr:y>0.12414</cdr:y>
    </cdr:from>
    <cdr:to>
      <cdr:x>0.51938</cdr:x>
      <cdr:y>0.23483</cdr:y>
    </cdr:to>
    <cdr:grpSp>
      <cdr:nvGrpSpPr>
        <cdr:cNvPr id="11" name="Groupe 10"/>
        <cdr:cNvGrpSpPr/>
      </cdr:nvGrpSpPr>
      <cdr:grpSpPr>
        <a:xfrm xmlns:a="http://schemas.openxmlformats.org/drawingml/2006/main">
          <a:off x="1944208" y="432035"/>
          <a:ext cx="477159" cy="385226"/>
          <a:chOff x="398696" y="777319"/>
          <a:chExt cx="451277" cy="265730"/>
        </a:xfrm>
      </cdr:grpSpPr>
      <cdr:sp macro="" textlink="">
        <cdr:nvSpPr>
          <cdr:cNvPr id="12" name="ZoneTexte 1"/>
          <cdr:cNvSpPr txBox="1"/>
        </cdr:nvSpPr>
        <cdr:spPr>
          <a:xfrm xmlns:a="http://schemas.openxmlformats.org/drawingml/2006/main">
            <a:off x="398696" y="777319"/>
            <a:ext cx="451277" cy="2657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a:t>
            </a:r>
            <a:r>
              <a:rPr lang="fr-FR" sz="900" dirty="0" smtClean="0">
                <a:solidFill>
                  <a:srgbClr val="C00000"/>
                </a:solidFill>
              </a:rPr>
              <a:t>27</a:t>
            </a:r>
            <a:r>
              <a:rPr lang="fr-FR" sz="900" i="0" dirty="0" smtClean="0">
                <a:solidFill>
                  <a:srgbClr val="C00000"/>
                </a:solidFill>
              </a:rPr>
              <a:t>%</a:t>
            </a:r>
            <a:endParaRPr lang="fr-FR" sz="900" i="0" dirty="0">
              <a:solidFill>
                <a:srgbClr val="C00000"/>
              </a:solidFill>
            </a:endParaRPr>
          </a:p>
        </cdr:txBody>
      </cdr:sp>
      <cdr:cxnSp macro="">
        <cdr:nvCxnSpPr>
          <cdr:cNvPr id="13" name="Connecteur droit avec flèche 12"/>
          <cdr:cNvCxnSpPr/>
        </cdr:nvCxnSpPr>
        <cdr:spPr>
          <a:xfrm xmlns:a="http://schemas.openxmlformats.org/drawingml/2006/main">
            <a:off x="449288" y="940184"/>
            <a:ext cx="272409" cy="49671"/>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0.40909</cdr:x>
      <cdr:y>0.21267</cdr:y>
    </cdr:from>
    <cdr:to>
      <cdr:x>0.50176</cdr:x>
      <cdr:y>0.30684</cdr:y>
    </cdr:to>
    <cdr:grpSp>
      <cdr:nvGrpSpPr>
        <cdr:cNvPr id="17" name="Groupe 16"/>
        <cdr:cNvGrpSpPr/>
      </cdr:nvGrpSpPr>
      <cdr:grpSpPr>
        <a:xfrm xmlns:a="http://schemas.openxmlformats.org/drawingml/2006/main">
          <a:off x="1907191" y="740139"/>
          <a:ext cx="432031" cy="327733"/>
          <a:chOff x="387936" y="705893"/>
          <a:chExt cx="408613" cy="232813"/>
        </a:xfrm>
      </cdr:grpSpPr>
      <cdr:sp macro="" textlink="">
        <cdr:nvSpPr>
          <cdr:cNvPr id="18" name="ZoneTexte 1"/>
          <cdr:cNvSpPr txBox="1"/>
        </cdr:nvSpPr>
        <cdr:spPr>
          <a:xfrm xmlns:a="http://schemas.openxmlformats.org/drawingml/2006/main">
            <a:off x="387936" y="705893"/>
            <a:ext cx="408613" cy="2328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-51%</a:t>
            </a:r>
            <a:endParaRPr lang="fr-FR" sz="900" i="0" dirty="0">
              <a:solidFill>
                <a:srgbClr val="C00000"/>
              </a:solidFill>
            </a:endParaRPr>
          </a:p>
        </cdr:txBody>
      </cdr:sp>
      <cdr:cxnSp macro="">
        <cdr:nvCxnSpPr>
          <cdr:cNvPr id="19" name="Connecteur droit avec flèche 18"/>
          <cdr:cNvCxnSpPr/>
        </cdr:nvCxnSpPr>
        <cdr:spPr>
          <a:xfrm xmlns:a="http://schemas.openxmlformats.org/drawingml/2006/main">
            <a:off x="473550" y="859351"/>
            <a:ext cx="204307" cy="5115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0.41306</cdr:x>
      <cdr:y>0.5</cdr:y>
    </cdr:from>
    <cdr:to>
      <cdr:x>0.51541</cdr:x>
      <cdr:y>0.58738</cdr:y>
    </cdr:to>
    <cdr:grpSp>
      <cdr:nvGrpSpPr>
        <cdr:cNvPr id="20" name="Groupe 19"/>
        <cdr:cNvGrpSpPr/>
      </cdr:nvGrpSpPr>
      <cdr:grpSpPr>
        <a:xfrm xmlns:a="http://schemas.openxmlformats.org/drawingml/2006/main">
          <a:off x="1925700" y="1740112"/>
          <a:ext cx="477159" cy="304102"/>
          <a:chOff x="354856" y="729614"/>
          <a:chExt cx="451277" cy="216059"/>
        </a:xfrm>
      </cdr:grpSpPr>
      <cdr:sp macro="" textlink="">
        <cdr:nvSpPr>
          <cdr:cNvPr id="21" name="ZoneTexte 1"/>
          <cdr:cNvSpPr txBox="1"/>
        </cdr:nvSpPr>
        <cdr:spPr>
          <a:xfrm xmlns:a="http://schemas.openxmlformats.org/drawingml/2006/main">
            <a:off x="354856" y="729614"/>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-11%</a:t>
            </a:r>
            <a:endParaRPr lang="fr-FR" sz="900" i="0" dirty="0">
              <a:solidFill>
                <a:srgbClr val="C00000"/>
              </a:solidFill>
            </a:endParaRPr>
          </a:p>
        </cdr:txBody>
      </cdr:sp>
      <cdr:cxnSp macro="">
        <cdr:nvCxnSpPr>
          <cdr:cNvPr id="22" name="Connecteur droit avec flèche 21"/>
          <cdr:cNvCxnSpPr/>
        </cdr:nvCxnSpPr>
        <cdr:spPr>
          <a:xfrm xmlns:a="http://schemas.openxmlformats.org/drawingml/2006/main">
            <a:off x="422958" y="888877"/>
            <a:ext cx="204306" cy="51159"/>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0.76831</cdr:x>
      <cdr:y>0.21267</cdr:y>
    </cdr:from>
    <cdr:to>
      <cdr:x>0.87066</cdr:x>
      <cdr:y>0.32556</cdr:y>
    </cdr:to>
    <cdr:grpSp>
      <cdr:nvGrpSpPr>
        <cdr:cNvPr id="32" name="Groupe 31"/>
        <cdr:cNvGrpSpPr/>
      </cdr:nvGrpSpPr>
      <cdr:grpSpPr>
        <a:xfrm xmlns:a="http://schemas.openxmlformats.org/drawingml/2006/main">
          <a:off x="3581887" y="740139"/>
          <a:ext cx="477160" cy="392883"/>
          <a:chOff x="-261031" y="974995"/>
          <a:chExt cx="451277" cy="270999"/>
        </a:xfrm>
      </cdr:grpSpPr>
      <cdr:sp macro="" textlink="">
        <cdr:nvSpPr>
          <cdr:cNvPr id="33" name="ZoneTexte 1"/>
          <cdr:cNvSpPr txBox="1"/>
        </cdr:nvSpPr>
        <cdr:spPr>
          <a:xfrm xmlns:a="http://schemas.openxmlformats.org/drawingml/2006/main">
            <a:off x="-261031" y="974995"/>
            <a:ext cx="451277" cy="270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C00000"/>
                </a:solidFill>
              </a:rPr>
              <a:t>-16</a:t>
            </a:r>
            <a:r>
              <a:rPr lang="fr-FR" sz="900" i="0" dirty="0" smtClean="0">
                <a:solidFill>
                  <a:srgbClr val="C00000"/>
                </a:solidFill>
              </a:rPr>
              <a:t>%</a:t>
            </a:r>
            <a:endParaRPr lang="fr-FR" sz="900" i="0" dirty="0">
              <a:solidFill>
                <a:srgbClr val="C00000"/>
              </a:solidFill>
            </a:endParaRPr>
          </a:p>
        </cdr:txBody>
      </cdr:sp>
      <cdr:cxnSp macro="">
        <cdr:nvCxnSpPr>
          <cdr:cNvPr id="34" name="Connecteur droit avec flèche 33"/>
          <cdr:cNvCxnSpPr/>
        </cdr:nvCxnSpPr>
        <cdr:spPr>
          <a:xfrm xmlns:a="http://schemas.openxmlformats.org/drawingml/2006/main">
            <a:off x="-124826" y="1124007"/>
            <a:ext cx="204306" cy="49671"/>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0.76831</cdr:x>
      <cdr:y>0.12991</cdr:y>
    </cdr:from>
    <cdr:to>
      <cdr:x>0.87066</cdr:x>
      <cdr:y>0.21729</cdr:y>
    </cdr:to>
    <cdr:grpSp>
      <cdr:nvGrpSpPr>
        <cdr:cNvPr id="38" name="Groupe 37"/>
        <cdr:cNvGrpSpPr/>
      </cdr:nvGrpSpPr>
      <cdr:grpSpPr>
        <a:xfrm xmlns:a="http://schemas.openxmlformats.org/drawingml/2006/main">
          <a:off x="3581887" y="452116"/>
          <a:ext cx="477160" cy="304102"/>
          <a:chOff x="-284615" y="1063438"/>
          <a:chExt cx="451277" cy="209767"/>
        </a:xfrm>
      </cdr:grpSpPr>
      <cdr:sp macro="" textlink="">
        <cdr:nvSpPr>
          <cdr:cNvPr id="39" name="ZoneTexte 1"/>
          <cdr:cNvSpPr txBox="1"/>
        </cdr:nvSpPr>
        <cdr:spPr>
          <a:xfrm xmlns:a="http://schemas.openxmlformats.org/drawingml/2006/main">
            <a:off x="-284615" y="1063438"/>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C00000"/>
                </a:solidFill>
              </a:rPr>
              <a:t>-17</a:t>
            </a:r>
            <a:r>
              <a:rPr lang="fr-FR" sz="900" i="0" dirty="0" smtClean="0">
                <a:solidFill>
                  <a:srgbClr val="C00000"/>
                </a:solidFill>
              </a:rPr>
              <a:t>%</a:t>
            </a:r>
            <a:endParaRPr lang="fr-FR" sz="900" i="0" dirty="0">
              <a:solidFill>
                <a:srgbClr val="C00000"/>
              </a:solidFill>
            </a:endParaRPr>
          </a:p>
        </cdr:txBody>
      </cdr:sp>
      <cdr:cxnSp macro="">
        <cdr:nvCxnSpPr>
          <cdr:cNvPr id="40" name="Connecteur droit avec flèche 39"/>
          <cdr:cNvCxnSpPr/>
        </cdr:nvCxnSpPr>
        <cdr:spPr>
          <a:xfrm xmlns:a="http://schemas.openxmlformats.org/drawingml/2006/main">
            <a:off x="-148410" y="1212441"/>
            <a:ext cx="216864" cy="31851"/>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0.59246</cdr:x>
      <cdr:y>0.5</cdr:y>
    </cdr:from>
    <cdr:to>
      <cdr:x>0.68926</cdr:x>
      <cdr:y>0.5851</cdr:y>
    </cdr:to>
    <cdr:grpSp>
      <cdr:nvGrpSpPr>
        <cdr:cNvPr id="42" name="Groupe 41"/>
        <cdr:cNvGrpSpPr/>
      </cdr:nvGrpSpPr>
      <cdr:grpSpPr>
        <a:xfrm xmlns:a="http://schemas.openxmlformats.org/drawingml/2006/main">
          <a:off x="2762069" y="1740112"/>
          <a:ext cx="451285" cy="296167"/>
          <a:chOff x="-256347" y="13876"/>
          <a:chExt cx="426757" cy="204298"/>
        </a:xfrm>
      </cdr:grpSpPr>
      <cdr:sp macro="" textlink="">
        <cdr:nvSpPr>
          <cdr:cNvPr id="43" name="ZoneTexte 1"/>
          <cdr:cNvSpPr txBox="1"/>
        </cdr:nvSpPr>
        <cdr:spPr>
          <a:xfrm xmlns:a="http://schemas.openxmlformats.org/drawingml/2006/main">
            <a:off x="-256347" y="13876"/>
            <a:ext cx="426757" cy="1490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-24%</a:t>
            </a:r>
            <a:endParaRPr lang="fr-FR" sz="900" i="0" dirty="0">
              <a:solidFill>
                <a:srgbClr val="C00000"/>
              </a:solidFill>
            </a:endParaRPr>
          </a:p>
        </cdr:txBody>
      </cdr:sp>
      <cdr:cxnSp macro="">
        <cdr:nvCxnSpPr>
          <cdr:cNvPr id="47" name="Connecteur droit avec flèche 46"/>
          <cdr:cNvCxnSpPr/>
        </cdr:nvCxnSpPr>
        <cdr:spPr>
          <a:xfrm xmlns:a="http://schemas.openxmlformats.org/drawingml/2006/main">
            <a:off x="-162047" y="168505"/>
            <a:ext cx="204283" cy="49669"/>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0.22771</cdr:x>
      <cdr:y>0.23336</cdr:y>
    </cdr:from>
    <cdr:to>
      <cdr:x>0.32008</cdr:x>
      <cdr:y>0.32985</cdr:y>
    </cdr:to>
    <cdr:grpSp>
      <cdr:nvGrpSpPr>
        <cdr:cNvPr id="54" name="Groupe 53"/>
        <cdr:cNvGrpSpPr/>
      </cdr:nvGrpSpPr>
      <cdr:grpSpPr>
        <a:xfrm xmlns:a="http://schemas.openxmlformats.org/drawingml/2006/main">
          <a:off x="1061592" y="812145"/>
          <a:ext cx="430632" cy="335807"/>
          <a:chOff x="-1043367" y="561274"/>
          <a:chExt cx="479627" cy="335783"/>
        </a:xfrm>
      </cdr:grpSpPr>
      <cdr:cxnSp macro="">
        <cdr:nvCxnSpPr>
          <cdr:cNvPr id="55" name="Connecteur droit avec flèche 54"/>
          <cdr:cNvCxnSpPr/>
        </cdr:nvCxnSpPr>
        <cdr:spPr>
          <a:xfrm xmlns:a="http://schemas.openxmlformats.org/drawingml/2006/main" flipV="1">
            <a:off x="-882956" y="705290"/>
            <a:ext cx="240616" cy="72008"/>
          </a:xfrm>
          <a:prstGeom xmlns:a="http://schemas.openxmlformats.org/drawingml/2006/main" prst="straightConnector1">
            <a:avLst/>
          </a:prstGeom>
          <a:ln xmlns:a="http://schemas.openxmlformats.org/drawingml/2006/main">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6" name="ZoneTexte 1"/>
          <cdr:cNvSpPr txBox="1"/>
        </cdr:nvSpPr>
        <cdr:spPr>
          <a:xfrm xmlns:a="http://schemas.openxmlformats.org/drawingml/2006/main">
            <a:off x="-1043367" y="561274"/>
            <a:ext cx="479627" cy="3357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002060"/>
                </a:solidFill>
              </a:rPr>
              <a:t>+3</a:t>
            </a:r>
            <a:r>
              <a:rPr lang="fr-FR" sz="900" i="0" dirty="0" smtClean="0">
                <a:solidFill>
                  <a:srgbClr val="002060"/>
                </a:solidFill>
              </a:rPr>
              <a:t>%</a:t>
            </a:r>
            <a:endParaRPr lang="fr-FR" sz="900" i="0" dirty="0">
              <a:solidFill>
                <a:srgbClr val="002060"/>
              </a:solidFill>
            </a:endParaRPr>
          </a:p>
        </cdr:txBody>
      </cdr:sp>
    </cdr:grpSp>
  </cdr:relSizeAnchor>
  <cdr:relSizeAnchor xmlns:cdr="http://schemas.openxmlformats.org/drawingml/2006/chartDrawing">
    <cdr:from>
      <cdr:x>0.59668</cdr:x>
      <cdr:y>0.21267</cdr:y>
    </cdr:from>
    <cdr:to>
      <cdr:x>0.68822</cdr:x>
      <cdr:y>0.29544</cdr:y>
    </cdr:to>
    <cdr:grpSp>
      <cdr:nvGrpSpPr>
        <cdr:cNvPr id="41" name="Groupe 40"/>
        <cdr:cNvGrpSpPr/>
      </cdr:nvGrpSpPr>
      <cdr:grpSpPr>
        <a:xfrm xmlns:a="http://schemas.openxmlformats.org/drawingml/2006/main">
          <a:off x="2781742" y="740139"/>
          <a:ext cx="426763" cy="288058"/>
          <a:chOff x="-3111048" y="-1204085"/>
          <a:chExt cx="403562" cy="198679"/>
        </a:xfrm>
      </cdr:grpSpPr>
      <cdr:sp macro="" textlink="">
        <cdr:nvSpPr>
          <cdr:cNvPr id="44" name="ZoneTexte 1"/>
          <cdr:cNvSpPr txBox="1"/>
        </cdr:nvSpPr>
        <cdr:spPr>
          <a:xfrm xmlns:a="http://schemas.openxmlformats.org/drawingml/2006/main">
            <a:off x="-3111048" y="-1204085"/>
            <a:ext cx="403562" cy="1028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a:t>
            </a:r>
            <a:r>
              <a:rPr lang="fr-FR" sz="900" dirty="0" smtClean="0">
                <a:solidFill>
                  <a:srgbClr val="C00000"/>
                </a:solidFill>
              </a:rPr>
              <a:t>18</a:t>
            </a:r>
            <a:r>
              <a:rPr lang="fr-FR" sz="900" i="0" dirty="0" smtClean="0">
                <a:solidFill>
                  <a:srgbClr val="C00000"/>
                </a:solidFill>
              </a:rPr>
              <a:t>%</a:t>
            </a:r>
            <a:endParaRPr lang="fr-FR" sz="900" i="0" dirty="0">
              <a:solidFill>
                <a:srgbClr val="C00000"/>
              </a:solidFill>
            </a:endParaRPr>
          </a:p>
        </cdr:txBody>
      </cdr:sp>
      <cdr:cxnSp macro="">
        <cdr:nvCxnSpPr>
          <cdr:cNvPr id="45" name="Connecteur droit avec flèche 44"/>
          <cdr:cNvCxnSpPr/>
        </cdr:nvCxnSpPr>
        <cdr:spPr>
          <a:xfrm xmlns:a="http://schemas.openxmlformats.org/drawingml/2006/main">
            <a:off x="-3035344" y="-1055076"/>
            <a:ext cx="204283" cy="49670"/>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0.59246</cdr:x>
      <cdr:y>0.12991</cdr:y>
    </cdr:from>
    <cdr:to>
      <cdr:x>0.684</cdr:x>
      <cdr:y>0.21267</cdr:y>
    </cdr:to>
    <cdr:grpSp>
      <cdr:nvGrpSpPr>
        <cdr:cNvPr id="46" name="Groupe 45"/>
        <cdr:cNvGrpSpPr/>
      </cdr:nvGrpSpPr>
      <cdr:grpSpPr>
        <a:xfrm xmlns:a="http://schemas.openxmlformats.org/drawingml/2006/main">
          <a:off x="2762069" y="452116"/>
          <a:ext cx="426762" cy="288023"/>
          <a:chOff x="-3206883" y="-1131843"/>
          <a:chExt cx="403562" cy="198679"/>
        </a:xfrm>
      </cdr:grpSpPr>
      <cdr:sp macro="" textlink="">
        <cdr:nvSpPr>
          <cdr:cNvPr id="60" name="ZoneTexte 1"/>
          <cdr:cNvSpPr txBox="1"/>
        </cdr:nvSpPr>
        <cdr:spPr>
          <a:xfrm xmlns:a="http://schemas.openxmlformats.org/drawingml/2006/main">
            <a:off x="-3206883" y="-1131843"/>
            <a:ext cx="403562" cy="1490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-18%</a:t>
            </a:r>
            <a:endParaRPr lang="fr-FR" sz="900" i="0" dirty="0">
              <a:solidFill>
                <a:srgbClr val="C00000"/>
              </a:solidFill>
            </a:endParaRPr>
          </a:p>
        </cdr:txBody>
      </cdr:sp>
      <cdr:cxnSp macro="">
        <cdr:nvCxnSpPr>
          <cdr:cNvPr id="61" name="Connecteur droit avec flèche 60"/>
          <cdr:cNvCxnSpPr/>
        </cdr:nvCxnSpPr>
        <cdr:spPr>
          <a:xfrm xmlns:a="http://schemas.openxmlformats.org/drawingml/2006/main">
            <a:off x="-3112583" y="-982834"/>
            <a:ext cx="272377" cy="49670"/>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0.76831</cdr:x>
      <cdr:y>0.49562</cdr:y>
    </cdr:from>
    <cdr:to>
      <cdr:x>0.85985</cdr:x>
      <cdr:y>0.58223</cdr:y>
    </cdr:to>
    <cdr:grpSp>
      <cdr:nvGrpSpPr>
        <cdr:cNvPr id="62" name="Groupe 61"/>
        <cdr:cNvGrpSpPr/>
      </cdr:nvGrpSpPr>
      <cdr:grpSpPr>
        <a:xfrm xmlns:a="http://schemas.openxmlformats.org/drawingml/2006/main">
          <a:off x="3581887" y="1724869"/>
          <a:ext cx="426763" cy="301422"/>
          <a:chOff x="-3180677" y="-1152547"/>
          <a:chExt cx="403562" cy="207905"/>
        </a:xfrm>
      </cdr:grpSpPr>
      <cdr:sp macro="" textlink="">
        <cdr:nvSpPr>
          <cdr:cNvPr id="63" name="ZoneTexte 1"/>
          <cdr:cNvSpPr txBox="1"/>
        </cdr:nvSpPr>
        <cdr:spPr>
          <a:xfrm xmlns:a="http://schemas.openxmlformats.org/drawingml/2006/main">
            <a:off x="-3180677" y="-1152547"/>
            <a:ext cx="403562" cy="1028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-12%</a:t>
            </a:r>
            <a:endParaRPr lang="fr-FR" sz="900" i="0" dirty="0">
              <a:solidFill>
                <a:srgbClr val="C00000"/>
              </a:solidFill>
            </a:endParaRPr>
          </a:p>
        </cdr:txBody>
      </cdr:sp>
      <cdr:cxnSp macro="">
        <cdr:nvCxnSpPr>
          <cdr:cNvPr id="64" name="Connecteur droit avec flèche 63"/>
          <cdr:cNvCxnSpPr/>
        </cdr:nvCxnSpPr>
        <cdr:spPr>
          <a:xfrm xmlns:a="http://schemas.openxmlformats.org/drawingml/2006/main">
            <a:off x="-3044489" y="-994312"/>
            <a:ext cx="204284" cy="49670"/>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6.xml><?xml version="1.0" encoding="utf-8"?>
<c:userShapes xmlns:c="http://schemas.openxmlformats.org/drawingml/2006/chart">
  <cdr:relSizeAnchor xmlns:cdr="http://schemas.openxmlformats.org/drawingml/2006/chartDrawing">
    <cdr:from>
      <cdr:x>0.65149</cdr:x>
      <cdr:y>0.79207</cdr:y>
    </cdr:from>
    <cdr:to>
      <cdr:x>0.8881</cdr:x>
      <cdr:y>0.92189</cdr:y>
    </cdr:to>
    <cdr:sp macro="" textlink="">
      <cdr:nvSpPr>
        <cdr:cNvPr id="2" name="Text Box 3"/>
        <cdr:cNvSpPr txBox="1">
          <a:spLocks xmlns:a="http://schemas.openxmlformats.org/drawingml/2006/main" noChangeArrowheads="1"/>
        </cdr:cNvSpPr>
      </cdr:nvSpPr>
      <cdr:spPr bwMode="auto">
        <a:xfrm xmlns:a="http://schemas.openxmlformats.org/drawingml/2006/main">
          <a:off x="2826834" y="2880320"/>
          <a:ext cx="1026614" cy="47208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Ebénisterie</a:t>
          </a: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32 300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0.02086</cdr:x>
      <cdr:y>0.15936</cdr:y>
    </cdr:from>
    <cdr:to>
      <cdr:x>0.38596</cdr:x>
      <cdr:y>0.25673</cdr:y>
    </cdr:to>
    <cdr:sp macro="" textlink="">
      <cdr:nvSpPr>
        <cdr:cNvPr id="4" name="Text Box 3"/>
        <cdr:cNvSpPr txBox="1">
          <a:spLocks xmlns:a="http://schemas.openxmlformats.org/drawingml/2006/main" noChangeArrowheads="1"/>
        </cdr:cNvSpPr>
      </cdr:nvSpPr>
      <cdr:spPr bwMode="auto">
        <a:xfrm xmlns:a="http://schemas.openxmlformats.org/drawingml/2006/main">
          <a:off x="90530" y="579519"/>
          <a:ext cx="1584170" cy="35408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Encadrement-Dorure</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750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0.27722</cdr:y>
    </cdr:from>
    <cdr:to>
      <cdr:x>0.29179</cdr:x>
      <cdr:y>0.39939</cdr:y>
    </cdr:to>
    <cdr:sp macro="" textlink="">
      <cdr:nvSpPr>
        <cdr:cNvPr id="5" name="Text Box 3"/>
        <cdr:cNvSpPr txBox="1">
          <a:spLocks xmlns:a="http://schemas.openxmlformats.org/drawingml/2006/main" noChangeArrowheads="1"/>
        </cdr:cNvSpPr>
      </cdr:nvSpPr>
      <cdr:spPr bwMode="auto">
        <a:xfrm xmlns:a="http://schemas.openxmlformats.org/drawingml/2006/main">
          <a:off x="0" y="1008112"/>
          <a:ext cx="1266077" cy="44426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Tapisserie/Sellerie</a:t>
          </a:r>
          <a:endParaRPr lang="fr-FR" sz="1200" b="0" i="0" u="none" strike="noStrike" baseline="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6 050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0.62028</cdr:x>
      <cdr:y>0.87018</cdr:y>
    </cdr:from>
    <cdr:to>
      <cdr:x>0.99179</cdr:x>
      <cdr:y>1</cdr:y>
    </cdr:to>
    <cdr:sp macro="" textlink="">
      <cdr:nvSpPr>
        <cdr:cNvPr id="2" name="Text Box 3"/>
        <cdr:cNvSpPr txBox="1">
          <a:spLocks xmlns:a="http://schemas.openxmlformats.org/drawingml/2006/main" noChangeArrowheads="1"/>
        </cdr:cNvSpPr>
      </cdr:nvSpPr>
      <cdr:spPr bwMode="auto">
        <a:xfrm xmlns:a="http://schemas.openxmlformats.org/drawingml/2006/main">
          <a:off x="2691385" y="3164364"/>
          <a:ext cx="1611993" cy="47208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Salariés hors apprentis</a:t>
          </a:r>
          <a:endParaRPr lang="fr-FR" sz="1200" b="0" i="0" u="none" strike="noStrike" baseline="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34</a:t>
          </a:r>
          <a:r>
            <a:rPr lang="fr-FR" b="0" i="1" u="none" strike="noStrike" dirty="0" smtClean="0">
              <a:solidFill>
                <a:srgbClr val="2B6384"/>
              </a:solidFill>
              <a:latin typeface="Calibri" panose="020F0502020204030204" pitchFamily="34" charset="0"/>
              <a:cs typeface="Calibri" panose="020F0502020204030204" pitchFamily="34" charset="0"/>
            </a:rPr>
            <a:t> 500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0.09744</cdr:x>
      <cdr:y>0.18534</cdr:y>
    </cdr:from>
    <cdr:to>
      <cdr:x>0.52348</cdr:x>
      <cdr:y>0.34212</cdr:y>
    </cdr:to>
    <cdr:sp macro="" textlink="">
      <cdr:nvSpPr>
        <cdr:cNvPr id="4" name="Text Box 3"/>
        <cdr:cNvSpPr txBox="1">
          <a:spLocks xmlns:a="http://schemas.openxmlformats.org/drawingml/2006/main" noChangeArrowheads="1"/>
        </cdr:cNvSpPr>
      </cdr:nvSpPr>
      <cdr:spPr bwMode="auto">
        <a:xfrm xmlns:a="http://schemas.openxmlformats.org/drawingml/2006/main">
          <a:off x="422787" y="673992"/>
          <a:ext cx="1848586" cy="57010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Apprentis</a:t>
          </a:r>
          <a:r>
            <a:rPr lang="fr-FR" sz="1200" b="0" i="0" u="none" strike="noStrike" dirty="0" smtClean="0">
              <a:solidFill>
                <a:srgbClr val="2B6384"/>
              </a:solidFill>
              <a:latin typeface="Calibri" panose="020F0502020204030204" pitchFamily="34" charset="0"/>
              <a:cs typeface="Calibri" panose="020F0502020204030204" pitchFamily="34" charset="0"/>
            </a:rPr>
            <a:t> &amp; contrats prof.</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4 200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0.04494</cdr:x>
      <cdr:y>0</cdr:y>
    </cdr:from>
    <cdr:to>
      <cdr:x>0.11236</cdr:x>
      <cdr:y>0.13143</cdr:y>
    </cdr:to>
    <cdr:sp macro="" textlink="">
      <cdr:nvSpPr>
        <cdr:cNvPr id="3" name="ZoneTexte 2"/>
        <cdr:cNvSpPr txBox="1"/>
      </cdr:nvSpPr>
      <cdr:spPr>
        <a:xfrm xmlns:a="http://schemas.openxmlformats.org/drawingml/2006/main">
          <a:off x="288032" y="0"/>
          <a:ext cx="432048" cy="2778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0.05066</cdr:x>
      <cdr:y>0.09144</cdr:y>
    </cdr:from>
    <cdr:to>
      <cdr:x>0.20095</cdr:x>
      <cdr:y>0.19036</cdr:y>
    </cdr:to>
    <cdr:sp macro="" textlink="">
      <cdr:nvSpPr>
        <cdr:cNvPr id="16" name="ZoneTexte 1"/>
        <cdr:cNvSpPr txBox="1"/>
      </cdr:nvSpPr>
      <cdr:spPr>
        <a:xfrm xmlns:a="http://schemas.openxmlformats.org/drawingml/2006/main">
          <a:off x="229090" y="268140"/>
          <a:ext cx="679595" cy="2900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solidFill>
                <a:srgbClr val="2B6384"/>
              </a:solidFill>
            </a:rPr>
            <a:t>ans</a:t>
          </a:r>
        </a:p>
      </cdr:txBody>
    </cdr:sp>
  </cdr:relSizeAnchor>
</c:userShapes>
</file>

<file path=ppt/drawings/drawing29.xml><?xml version="1.0" encoding="utf-8"?>
<c:userShapes xmlns:c="http://schemas.openxmlformats.org/drawingml/2006/chart">
  <cdr:relSizeAnchor xmlns:cdr="http://schemas.openxmlformats.org/drawingml/2006/chartDrawing">
    <cdr:from>
      <cdr:x>0.04494</cdr:x>
      <cdr:y>0</cdr:y>
    </cdr:from>
    <cdr:to>
      <cdr:x>0.11236</cdr:x>
      <cdr:y>0.13143</cdr:y>
    </cdr:to>
    <cdr:sp macro="" textlink="">
      <cdr:nvSpPr>
        <cdr:cNvPr id="3" name="ZoneTexte 2"/>
        <cdr:cNvSpPr txBox="1"/>
      </cdr:nvSpPr>
      <cdr:spPr>
        <a:xfrm xmlns:a="http://schemas.openxmlformats.org/drawingml/2006/main">
          <a:off x="288032" y="0"/>
          <a:ext cx="432048" cy="2778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0.04689</cdr:x>
      <cdr:y>0.14105</cdr:y>
    </cdr:from>
    <cdr:to>
      <cdr:x>0.19718</cdr:x>
      <cdr:y>0.23997</cdr:y>
    </cdr:to>
    <cdr:sp macro="" textlink="">
      <cdr:nvSpPr>
        <cdr:cNvPr id="16" name="ZoneTexte 1"/>
        <cdr:cNvSpPr txBox="1"/>
      </cdr:nvSpPr>
      <cdr:spPr>
        <a:xfrm xmlns:a="http://schemas.openxmlformats.org/drawingml/2006/main">
          <a:off x="193687" y="297054"/>
          <a:ext cx="620738" cy="2083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solidFill>
                <a:srgbClr val="2B6384"/>
              </a:solidFill>
            </a:rPr>
            <a:t>ans</a:t>
          </a:r>
        </a:p>
      </cdr:txBody>
    </cdr:sp>
  </cdr:relSizeAnchor>
</c:userShapes>
</file>

<file path=ppt/drawings/drawing3.xml><?xml version="1.0" encoding="utf-8"?>
<c:userShapes xmlns:c="http://schemas.openxmlformats.org/drawingml/2006/chart">
  <cdr:relSizeAnchor xmlns:cdr="http://schemas.openxmlformats.org/drawingml/2006/chartDrawing">
    <cdr:from>
      <cdr:x>0.39412</cdr:x>
      <cdr:y>0.21973</cdr:y>
    </cdr:from>
    <cdr:to>
      <cdr:x>0.5</cdr:x>
      <cdr:y>0.3239</cdr:y>
    </cdr:to>
    <cdr:grpSp>
      <cdr:nvGrpSpPr>
        <cdr:cNvPr id="13" name="Groupe 12"/>
        <cdr:cNvGrpSpPr/>
      </cdr:nvGrpSpPr>
      <cdr:grpSpPr>
        <a:xfrm xmlns:a="http://schemas.openxmlformats.org/drawingml/2006/main">
          <a:off x="1692268" y="759471"/>
          <a:ext cx="454626" cy="360052"/>
          <a:chOff x="663871" y="685095"/>
          <a:chExt cx="507836" cy="360029"/>
        </a:xfrm>
      </cdr:grpSpPr>
      <cdr:sp macro="" textlink="">
        <cdr:nvSpPr>
          <cdr:cNvPr id="14" name="ZoneTexte 1"/>
          <cdr:cNvSpPr txBox="1"/>
        </cdr:nvSpPr>
        <cdr:spPr>
          <a:xfrm xmlns:a="http://schemas.openxmlformats.org/drawingml/2006/main">
            <a:off x="667651" y="685095"/>
            <a:ext cx="504056" cy="291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-20%</a:t>
            </a:r>
            <a:endParaRPr lang="fr-FR" sz="900" i="0" dirty="0">
              <a:solidFill>
                <a:srgbClr val="C00000"/>
              </a:solidFill>
            </a:endParaRPr>
          </a:p>
        </cdr:txBody>
      </cdr:sp>
      <cdr:cxnSp macro="">
        <cdr:nvCxnSpPr>
          <cdr:cNvPr id="15" name="Connecteur droit avec flèche 14"/>
          <cdr:cNvCxnSpPr/>
        </cdr:nvCxnSpPr>
        <cdr:spPr>
          <a:xfrm xmlns:a="http://schemas.openxmlformats.org/drawingml/2006/main">
            <a:off x="663871" y="744179"/>
            <a:ext cx="160875" cy="300945"/>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0.17611</cdr:x>
      <cdr:y>0.125</cdr:y>
    </cdr:from>
    <cdr:to>
      <cdr:x>0.28121</cdr:x>
      <cdr:y>0.20833</cdr:y>
    </cdr:to>
    <cdr:grpSp>
      <cdr:nvGrpSpPr>
        <cdr:cNvPr id="3" name="Groupe 2"/>
        <cdr:cNvGrpSpPr/>
      </cdr:nvGrpSpPr>
      <cdr:grpSpPr>
        <a:xfrm xmlns:a="http://schemas.openxmlformats.org/drawingml/2006/main">
          <a:off x="756179" y="432048"/>
          <a:ext cx="451277" cy="288020"/>
          <a:chOff x="756172" y="432048"/>
          <a:chExt cx="451277" cy="288032"/>
        </a:xfrm>
      </cdr:grpSpPr>
      <cdr:sp macro="" textlink="">
        <cdr:nvSpPr>
          <cdr:cNvPr id="21" name="ZoneTexte 1"/>
          <cdr:cNvSpPr txBox="1"/>
        </cdr:nvSpPr>
        <cdr:spPr>
          <a:xfrm xmlns:a="http://schemas.openxmlformats.org/drawingml/2006/main">
            <a:off x="756172" y="432048"/>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-7%</a:t>
            </a:r>
            <a:endParaRPr lang="fr-FR" sz="900" i="0" dirty="0">
              <a:solidFill>
                <a:srgbClr val="C00000"/>
              </a:solidFill>
            </a:endParaRPr>
          </a:p>
        </cdr:txBody>
      </cdr:sp>
      <cdr:cxnSp macro="">
        <cdr:nvCxnSpPr>
          <cdr:cNvPr id="22" name="Connecteur droit avec flèche 21"/>
          <cdr:cNvCxnSpPr/>
        </cdr:nvCxnSpPr>
        <cdr:spPr>
          <a:xfrm xmlns:a="http://schemas.openxmlformats.org/drawingml/2006/main">
            <a:off x="828180" y="576064"/>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0.56182</cdr:x>
      <cdr:y>0.28771</cdr:y>
    </cdr:from>
    <cdr:to>
      <cdr:x>0.65404</cdr:x>
      <cdr:y>0.36009</cdr:y>
    </cdr:to>
    <cdr:grpSp>
      <cdr:nvGrpSpPr>
        <cdr:cNvPr id="23" name="Groupe 22"/>
        <cdr:cNvGrpSpPr/>
      </cdr:nvGrpSpPr>
      <cdr:grpSpPr>
        <a:xfrm xmlns:a="http://schemas.openxmlformats.org/drawingml/2006/main">
          <a:off x="2412336" y="994436"/>
          <a:ext cx="395973" cy="250173"/>
          <a:chOff x="-112834" y="436450"/>
          <a:chExt cx="504056" cy="250166"/>
        </a:xfrm>
      </cdr:grpSpPr>
      <cdr:sp macro="" textlink="">
        <cdr:nvSpPr>
          <cdr:cNvPr id="24" name="ZoneTexte 1"/>
          <cdr:cNvSpPr txBox="1"/>
        </cdr:nvSpPr>
        <cdr:spPr>
          <a:xfrm xmlns:a="http://schemas.openxmlformats.org/drawingml/2006/main">
            <a:off x="-112834" y="436450"/>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a:t>
            </a:r>
            <a:r>
              <a:rPr lang="fr-FR" sz="900" dirty="0" smtClean="0">
                <a:solidFill>
                  <a:srgbClr val="C00000"/>
                </a:solidFill>
              </a:rPr>
              <a:t>3</a:t>
            </a:r>
            <a:r>
              <a:rPr lang="fr-FR" sz="900" i="0" dirty="0" smtClean="0">
                <a:solidFill>
                  <a:srgbClr val="C00000"/>
                </a:solidFill>
              </a:rPr>
              <a:t>%</a:t>
            </a:r>
            <a:endParaRPr lang="fr-FR" sz="900" i="0" dirty="0">
              <a:solidFill>
                <a:srgbClr val="C00000"/>
              </a:solidFill>
            </a:endParaRPr>
          </a:p>
        </cdr:txBody>
      </cdr:sp>
      <cdr:cxnSp macro="">
        <cdr:nvCxnSpPr>
          <cdr:cNvPr id="25" name="Connecteur droit avec flèche 24"/>
          <cdr:cNvCxnSpPr/>
        </cdr:nvCxnSpPr>
        <cdr:spPr>
          <a:xfrm xmlns:a="http://schemas.openxmlformats.org/drawingml/2006/main">
            <a:off x="-16634" y="614608"/>
            <a:ext cx="216024" cy="72008"/>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0.44728</cdr:x>
      <cdr:y>0.64501</cdr:y>
    </cdr:from>
    <cdr:to>
      <cdr:x>0.55272</cdr:x>
      <cdr:y>0.70751</cdr:y>
    </cdr:to>
    <cdr:sp macro="" textlink="">
      <cdr:nvSpPr>
        <cdr:cNvPr id="16" name="ZoneTexte 1"/>
        <cdr:cNvSpPr txBox="1"/>
      </cdr:nvSpPr>
      <cdr:spPr>
        <a:xfrm xmlns:a="http://schemas.openxmlformats.org/drawingml/2006/main">
          <a:off x="1920546" y="2229411"/>
          <a:ext cx="45269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i="0" dirty="0" smtClean="0">
              <a:solidFill>
                <a:schemeClr val="bg1"/>
              </a:solidFill>
            </a:rPr>
            <a:t>Md€</a:t>
          </a:r>
          <a:endParaRPr lang="fr-FR" sz="1100" i="0" dirty="0">
            <a:solidFill>
              <a:schemeClr val="bg1"/>
            </a:solidFill>
          </a:endParaRPr>
        </a:p>
      </cdr:txBody>
    </cdr:sp>
  </cdr:relSizeAnchor>
  <cdr:relSizeAnchor xmlns:cdr="http://schemas.openxmlformats.org/drawingml/2006/chartDrawing">
    <cdr:from>
      <cdr:x>0.24648</cdr:x>
      <cdr:y>0.5783</cdr:y>
    </cdr:from>
    <cdr:to>
      <cdr:x>0.35191</cdr:x>
      <cdr:y>0.6408</cdr:y>
    </cdr:to>
    <cdr:sp macro="" textlink="">
      <cdr:nvSpPr>
        <cdr:cNvPr id="17" name="ZoneTexte 1"/>
        <cdr:cNvSpPr txBox="1"/>
      </cdr:nvSpPr>
      <cdr:spPr>
        <a:xfrm xmlns:a="http://schemas.openxmlformats.org/drawingml/2006/main">
          <a:off x="1058347" y="1998831"/>
          <a:ext cx="45269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i="0" dirty="0" smtClean="0">
              <a:solidFill>
                <a:schemeClr val="bg1"/>
              </a:solidFill>
            </a:rPr>
            <a:t>Md€</a:t>
          </a:r>
          <a:endParaRPr lang="fr-FR" sz="1100" i="0" dirty="0">
            <a:solidFill>
              <a:schemeClr val="bg1"/>
            </a:solidFill>
          </a:endParaRPr>
        </a:p>
      </cdr:txBody>
    </cdr:sp>
  </cdr:relSizeAnchor>
  <cdr:relSizeAnchor xmlns:cdr="http://schemas.openxmlformats.org/drawingml/2006/chartDrawing">
    <cdr:from>
      <cdr:x>0.06168</cdr:x>
      <cdr:y>0.54167</cdr:y>
    </cdr:from>
    <cdr:to>
      <cdr:x>0.16711</cdr:x>
      <cdr:y>0.625</cdr:y>
    </cdr:to>
    <cdr:sp macro="" textlink="">
      <cdr:nvSpPr>
        <cdr:cNvPr id="18" name="ZoneTexte 1"/>
        <cdr:cNvSpPr txBox="1"/>
      </cdr:nvSpPr>
      <cdr:spPr>
        <a:xfrm xmlns:a="http://schemas.openxmlformats.org/drawingml/2006/main">
          <a:off x="264860" y="1872208"/>
          <a:ext cx="45269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i="0" dirty="0" smtClean="0">
              <a:solidFill>
                <a:schemeClr val="bg1"/>
              </a:solidFill>
            </a:rPr>
            <a:t>Md€</a:t>
          </a:r>
          <a:endParaRPr lang="fr-FR" sz="1100" i="0" dirty="0">
            <a:solidFill>
              <a:schemeClr val="bg1"/>
            </a:solidFill>
          </a:endParaRPr>
        </a:p>
      </cdr:txBody>
    </cdr:sp>
  </cdr:relSizeAnchor>
  <cdr:relSizeAnchor xmlns:cdr="http://schemas.openxmlformats.org/drawingml/2006/chartDrawing">
    <cdr:from>
      <cdr:x>0.64821</cdr:x>
      <cdr:y>0.64809</cdr:y>
    </cdr:from>
    <cdr:to>
      <cdr:x>0.75364</cdr:x>
      <cdr:y>0.71059</cdr:y>
    </cdr:to>
    <cdr:sp macro="" textlink="">
      <cdr:nvSpPr>
        <cdr:cNvPr id="19" name="ZoneTexte 1"/>
        <cdr:cNvSpPr txBox="1"/>
      </cdr:nvSpPr>
      <cdr:spPr>
        <a:xfrm xmlns:a="http://schemas.openxmlformats.org/drawingml/2006/main">
          <a:off x="2783284" y="2240037"/>
          <a:ext cx="45269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i="0" dirty="0" smtClean="0">
              <a:solidFill>
                <a:schemeClr val="bg1"/>
              </a:solidFill>
            </a:rPr>
            <a:t>Md€</a:t>
          </a:r>
          <a:endParaRPr lang="fr-FR" sz="1100" i="0" dirty="0">
            <a:solidFill>
              <a:schemeClr val="bg1"/>
            </a:solidFill>
          </a:endParaRPr>
        </a:p>
      </cdr:txBody>
    </cdr:sp>
  </cdr:relSizeAnchor>
  <cdr:relSizeAnchor xmlns:cdr="http://schemas.openxmlformats.org/drawingml/2006/chartDrawing">
    <cdr:from>
      <cdr:x>0.8398</cdr:x>
      <cdr:y>0.64809</cdr:y>
    </cdr:from>
    <cdr:to>
      <cdr:x>0.94523</cdr:x>
      <cdr:y>0.71059</cdr:y>
    </cdr:to>
    <cdr:sp macro="" textlink="">
      <cdr:nvSpPr>
        <cdr:cNvPr id="20" name="ZoneTexte 1"/>
        <cdr:cNvSpPr txBox="1"/>
      </cdr:nvSpPr>
      <cdr:spPr>
        <a:xfrm xmlns:a="http://schemas.openxmlformats.org/drawingml/2006/main">
          <a:off x="3605910" y="2240037"/>
          <a:ext cx="452694"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b="1" i="0" dirty="0" smtClean="0">
              <a:solidFill>
                <a:schemeClr val="bg1"/>
              </a:solidFill>
            </a:rPr>
            <a:t>Md€</a:t>
          </a:r>
          <a:endParaRPr lang="fr-FR" sz="1100" b="1" i="0" dirty="0">
            <a:solidFill>
              <a:schemeClr val="bg1"/>
            </a:solidFill>
          </a:endParaRPr>
        </a:p>
      </cdr:txBody>
    </cdr:sp>
  </cdr:relSizeAnchor>
  <cdr:relSizeAnchor xmlns:cdr="http://schemas.openxmlformats.org/drawingml/2006/chartDrawing">
    <cdr:from>
      <cdr:x>0.71276</cdr:x>
      <cdr:y>0.27083</cdr:y>
    </cdr:from>
    <cdr:to>
      <cdr:x>0.83015</cdr:x>
      <cdr:y>0.35186</cdr:y>
    </cdr:to>
    <cdr:grpSp>
      <cdr:nvGrpSpPr>
        <cdr:cNvPr id="29" name="Groupe 28"/>
        <cdr:cNvGrpSpPr/>
      </cdr:nvGrpSpPr>
      <cdr:grpSpPr>
        <a:xfrm xmlns:a="http://schemas.openxmlformats.org/drawingml/2006/main">
          <a:off x="3060440" y="936092"/>
          <a:ext cx="504048" cy="280071"/>
          <a:chOff x="-3827852" y="-381422"/>
          <a:chExt cx="563061" cy="280087"/>
        </a:xfrm>
      </cdr:grpSpPr>
      <cdr:sp macro="" textlink="">
        <cdr:nvSpPr>
          <cdr:cNvPr id="30" name="ZoneTexte 1"/>
          <cdr:cNvSpPr txBox="1"/>
        </cdr:nvSpPr>
        <cdr:spPr>
          <a:xfrm xmlns:a="http://schemas.openxmlformats.org/drawingml/2006/main">
            <a:off x="-3827852" y="-381422"/>
            <a:ext cx="563061" cy="2734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002060"/>
                </a:solidFill>
              </a:rPr>
              <a:t>+2,5%</a:t>
            </a:r>
            <a:endParaRPr lang="fr-FR" sz="900" i="0" dirty="0">
              <a:solidFill>
                <a:srgbClr val="002060"/>
              </a:solidFill>
            </a:endParaRPr>
          </a:p>
        </cdr:txBody>
      </cdr:sp>
      <cdr:cxnSp macro="">
        <cdr:nvCxnSpPr>
          <cdr:cNvPr id="31" name="Connecteur droit avec flèche 30"/>
          <cdr:cNvCxnSpPr/>
        </cdr:nvCxnSpPr>
        <cdr:spPr>
          <a:xfrm xmlns:a="http://schemas.openxmlformats.org/drawingml/2006/main" flipV="1">
            <a:off x="-3586541" y="-197995"/>
            <a:ext cx="241313" cy="96660"/>
          </a:xfrm>
          <a:prstGeom xmlns:a="http://schemas.openxmlformats.org/drawingml/2006/main" prst="straightConnector1">
            <a:avLst/>
          </a:prstGeom>
          <a:ln xmlns:a="http://schemas.openxmlformats.org/drawingml/2006/main">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30.xml><?xml version="1.0" encoding="utf-8"?>
<c:userShapes xmlns:c="http://schemas.openxmlformats.org/drawingml/2006/chart">
  <cdr:relSizeAnchor xmlns:cdr="http://schemas.openxmlformats.org/drawingml/2006/chartDrawing">
    <cdr:from>
      <cdr:x>0.59539</cdr:x>
      <cdr:y>0.83</cdr:y>
    </cdr:from>
    <cdr:to>
      <cdr:x>0.9669</cdr:x>
      <cdr:y>0.95982</cdr:y>
    </cdr:to>
    <cdr:sp macro="" textlink="">
      <cdr:nvSpPr>
        <cdr:cNvPr id="2" name="Text Box 3"/>
        <cdr:cNvSpPr txBox="1">
          <a:spLocks xmlns:a="http://schemas.openxmlformats.org/drawingml/2006/main" noChangeArrowheads="1"/>
        </cdr:cNvSpPr>
      </cdr:nvSpPr>
      <cdr:spPr bwMode="auto">
        <a:xfrm xmlns:a="http://schemas.openxmlformats.org/drawingml/2006/main">
          <a:off x="2197549" y="2614616"/>
          <a:ext cx="1371217" cy="4089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Temps plein</a:t>
          </a:r>
          <a:endParaRPr lang="fr-FR" sz="1200" b="0" i="0" u="none" strike="noStrike" baseline="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35</a:t>
          </a:r>
          <a:r>
            <a:rPr lang="fr-FR" b="0" i="1" u="none" strike="noStrike" dirty="0" smtClean="0">
              <a:solidFill>
                <a:srgbClr val="2B6384"/>
              </a:solidFill>
              <a:latin typeface="Calibri" panose="020F0502020204030204" pitchFamily="34" charset="0"/>
              <a:cs typeface="Calibri" panose="020F0502020204030204" pitchFamily="34" charset="0"/>
            </a:rPr>
            <a:t> </a:t>
          </a:r>
          <a:r>
            <a:rPr lang="fr-FR" i="1" dirty="0">
              <a:solidFill>
                <a:srgbClr val="2B6384"/>
              </a:solidFill>
              <a:latin typeface="Calibri" panose="020F0502020204030204" pitchFamily="34" charset="0"/>
              <a:cs typeface="Calibri" panose="020F0502020204030204" pitchFamily="34" charset="0"/>
            </a:rPr>
            <a:t>3</a:t>
          </a:r>
          <a:r>
            <a:rPr lang="fr-FR" b="0" i="1" u="none" strike="noStrike" dirty="0" smtClean="0">
              <a:solidFill>
                <a:srgbClr val="2B6384"/>
              </a:solidFill>
              <a:latin typeface="Calibri" panose="020F0502020204030204" pitchFamily="34" charset="0"/>
              <a:cs typeface="Calibri" panose="020F0502020204030204" pitchFamily="34" charset="0"/>
            </a:rPr>
            <a:t>00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0.08388</cdr:x>
      <cdr:y>0.14367</cdr:y>
    </cdr:from>
    <cdr:to>
      <cdr:x>0.50992</cdr:x>
      <cdr:y>0.30045</cdr:y>
    </cdr:to>
    <cdr:sp macro="" textlink="">
      <cdr:nvSpPr>
        <cdr:cNvPr id="4" name="Text Box 3"/>
        <cdr:cNvSpPr txBox="1">
          <a:spLocks xmlns:a="http://schemas.openxmlformats.org/drawingml/2006/main" noChangeArrowheads="1"/>
        </cdr:cNvSpPr>
      </cdr:nvSpPr>
      <cdr:spPr bwMode="auto">
        <a:xfrm xmlns:a="http://schemas.openxmlformats.org/drawingml/2006/main">
          <a:off x="309583" y="452567"/>
          <a:ext cx="1572484" cy="49388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Temps partiel</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3 800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0.04211</cdr:x>
      <cdr:y>0.33333</cdr:y>
    </cdr:from>
    <cdr:to>
      <cdr:x>0.98038</cdr:x>
      <cdr:y>0.33333</cdr:y>
    </cdr:to>
    <cdr:cxnSp macro="">
      <cdr:nvCxnSpPr>
        <cdr:cNvPr id="2" name="Connecteur droit 1"/>
        <cdr:cNvCxnSpPr/>
      </cdr:nvCxnSpPr>
      <cdr:spPr>
        <a:xfrm xmlns:a="http://schemas.openxmlformats.org/drawingml/2006/main">
          <a:off x="288032" y="864096"/>
          <a:ext cx="6418480" cy="0"/>
        </a:xfrm>
        <a:prstGeom xmlns:a="http://schemas.openxmlformats.org/drawingml/2006/main" prst="line">
          <a:avLst/>
        </a:prstGeom>
        <a:ln xmlns:a="http://schemas.openxmlformats.org/drawingml/2006/main" w="190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0.82105</cdr:x>
      <cdr:y>0.22222</cdr:y>
    </cdr:from>
    <cdr:to>
      <cdr:x>0.98519</cdr:x>
      <cdr:y>0.3362</cdr:y>
    </cdr:to>
    <cdr:sp macro="" textlink="">
      <cdr:nvSpPr>
        <cdr:cNvPr id="4" name="ZoneTexte 3"/>
        <cdr:cNvSpPr txBox="1"/>
      </cdr:nvSpPr>
      <cdr:spPr>
        <a:xfrm xmlns:a="http://schemas.openxmlformats.org/drawingml/2006/main">
          <a:off x="5616624" y="576064"/>
          <a:ext cx="1122824" cy="295469"/>
        </a:xfrm>
        <a:prstGeom xmlns:a="http://schemas.openxmlformats.org/drawingml/2006/main" prst="rect">
          <a:avLst/>
        </a:prstGeom>
        <a:solidFill xmlns:a="http://schemas.openxmlformats.org/drawingml/2006/main">
          <a:srgbClr val="C00000"/>
        </a:solidFill>
      </cdr:spPr>
      <cdr:txBody>
        <a:bodyPr xmlns:a="http://schemas.openxmlformats.org/drawingml/2006/main" vertOverflow="clip" wrap="square" rtlCol="0" anchor="ctr" anchorCtr="0"/>
        <a:lstStyle xmlns:a="http://schemas.openxmlformats.org/drawingml/2006/main"/>
        <a:p xmlns:a="http://schemas.openxmlformats.org/drawingml/2006/main">
          <a:pPr algn="ctr"/>
          <a:r>
            <a:rPr lang="fr-FR" sz="1600" b="1" dirty="0" err="1" smtClean="0">
              <a:solidFill>
                <a:schemeClr val="bg1"/>
              </a:solidFill>
            </a:rPr>
            <a:t>Ens</a:t>
          </a:r>
          <a:r>
            <a:rPr lang="fr-FR" sz="1600" b="1" dirty="0" smtClean="0">
              <a:solidFill>
                <a:schemeClr val="bg1"/>
              </a:solidFill>
            </a:rPr>
            <a:t>. : 20H</a:t>
          </a:r>
          <a:endParaRPr lang="fr-FR" sz="1600" b="1" dirty="0">
            <a:solidFill>
              <a:schemeClr val="bg1"/>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0.04494</cdr:x>
      <cdr:y>0</cdr:y>
    </cdr:from>
    <cdr:to>
      <cdr:x>0.11236</cdr:x>
      <cdr:y>0.13143</cdr:y>
    </cdr:to>
    <cdr:sp macro="" textlink="">
      <cdr:nvSpPr>
        <cdr:cNvPr id="3" name="ZoneTexte 2"/>
        <cdr:cNvSpPr txBox="1"/>
      </cdr:nvSpPr>
      <cdr:spPr>
        <a:xfrm xmlns:a="http://schemas.openxmlformats.org/drawingml/2006/main">
          <a:off x="288032" y="0"/>
          <a:ext cx="432048" cy="2778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0.04994</cdr:x>
      <cdr:y>0.10733</cdr:y>
    </cdr:from>
    <cdr:to>
      <cdr:x>0.20023</cdr:x>
      <cdr:y>0.20625</cdr:y>
    </cdr:to>
    <cdr:sp macro="" textlink="">
      <cdr:nvSpPr>
        <cdr:cNvPr id="16" name="ZoneTexte 1"/>
        <cdr:cNvSpPr txBox="1"/>
      </cdr:nvSpPr>
      <cdr:spPr>
        <a:xfrm xmlns:a="http://schemas.openxmlformats.org/drawingml/2006/main">
          <a:off x="206279" y="226046"/>
          <a:ext cx="620738" cy="2083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solidFill>
                <a:srgbClr val="2B6384"/>
              </a:solidFill>
            </a:rPr>
            <a:t>ans</a:t>
          </a:r>
        </a:p>
      </cdr:txBody>
    </cdr:sp>
  </cdr:relSizeAnchor>
</c:userShapes>
</file>

<file path=ppt/drawings/drawing33.xml><?xml version="1.0" encoding="utf-8"?>
<c:userShapes xmlns:c="http://schemas.openxmlformats.org/drawingml/2006/chart">
  <cdr:relSizeAnchor xmlns:cdr="http://schemas.openxmlformats.org/drawingml/2006/chartDrawing">
    <cdr:from>
      <cdr:x>0.04494</cdr:x>
      <cdr:y>0</cdr:y>
    </cdr:from>
    <cdr:to>
      <cdr:x>0.11236</cdr:x>
      <cdr:y>0.13143</cdr:y>
    </cdr:to>
    <cdr:sp macro="" textlink="">
      <cdr:nvSpPr>
        <cdr:cNvPr id="3" name="ZoneTexte 2"/>
        <cdr:cNvSpPr txBox="1"/>
      </cdr:nvSpPr>
      <cdr:spPr>
        <a:xfrm xmlns:a="http://schemas.openxmlformats.org/drawingml/2006/main">
          <a:off x="288032" y="0"/>
          <a:ext cx="432048" cy="2778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0.04994</cdr:x>
      <cdr:y>0.10733</cdr:y>
    </cdr:from>
    <cdr:to>
      <cdr:x>0.20023</cdr:x>
      <cdr:y>0.20625</cdr:y>
    </cdr:to>
    <cdr:sp macro="" textlink="">
      <cdr:nvSpPr>
        <cdr:cNvPr id="16" name="ZoneTexte 1"/>
        <cdr:cNvSpPr txBox="1"/>
      </cdr:nvSpPr>
      <cdr:spPr>
        <a:xfrm xmlns:a="http://schemas.openxmlformats.org/drawingml/2006/main">
          <a:off x="206279" y="226046"/>
          <a:ext cx="620738" cy="2083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solidFill>
                <a:srgbClr val="2B6384"/>
              </a:solidFill>
            </a:rPr>
            <a:t>ans</a:t>
          </a:r>
        </a:p>
      </cdr:txBody>
    </cdr:sp>
  </cdr:relSizeAnchor>
</c:userShapes>
</file>

<file path=ppt/drawings/drawing34.xml><?xml version="1.0" encoding="utf-8"?>
<c:userShapes xmlns:c="http://schemas.openxmlformats.org/drawingml/2006/chart">
  <cdr:relSizeAnchor xmlns:cdr="http://schemas.openxmlformats.org/drawingml/2006/chartDrawing">
    <cdr:from>
      <cdr:x>0.5</cdr:x>
      <cdr:y>0.81003</cdr:y>
    </cdr:from>
    <cdr:to>
      <cdr:x>0.76289</cdr:x>
      <cdr:y>0.92593</cdr:y>
    </cdr:to>
    <cdr:sp macro="" textlink="">
      <cdr:nvSpPr>
        <cdr:cNvPr id="5" name="Text Box 3"/>
        <cdr:cNvSpPr txBox="1">
          <a:spLocks xmlns:a="http://schemas.openxmlformats.org/drawingml/2006/main" noChangeArrowheads="1"/>
        </cdr:cNvSpPr>
      </cdr:nvSpPr>
      <cdr:spPr bwMode="auto">
        <a:xfrm xmlns:a="http://schemas.openxmlformats.org/drawingml/2006/main">
          <a:off x="2029339" y="2858086"/>
          <a:ext cx="1067005" cy="4089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400</a:t>
          </a:r>
          <a:r>
            <a:rPr lang="fr-FR" b="0" i="1" u="none" strike="noStrike" dirty="0" smtClean="0">
              <a:solidFill>
                <a:srgbClr val="2B6384"/>
              </a:solidFill>
              <a:latin typeface="Calibri" panose="020F0502020204030204" pitchFamily="34" charset="0"/>
              <a:cs typeface="Calibri" panose="020F0502020204030204" pitchFamily="34" charset="0"/>
            </a:rPr>
            <a:t>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0.51451</cdr:x>
      <cdr:y>0.68829</cdr:y>
    </cdr:from>
    <cdr:to>
      <cdr:x>0.77741</cdr:x>
      <cdr:y>0.80419</cdr:y>
    </cdr:to>
    <cdr:sp macro="" textlink="">
      <cdr:nvSpPr>
        <cdr:cNvPr id="6" name="Text Box 3"/>
        <cdr:cNvSpPr txBox="1">
          <a:spLocks xmlns:a="http://schemas.openxmlformats.org/drawingml/2006/main" noChangeArrowheads="1"/>
        </cdr:cNvSpPr>
      </cdr:nvSpPr>
      <cdr:spPr bwMode="auto">
        <a:xfrm xmlns:a="http://schemas.openxmlformats.org/drawingml/2006/main">
          <a:off x="2088232" y="2428540"/>
          <a:ext cx="1067005" cy="4089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4 200</a:t>
          </a:r>
          <a:r>
            <a:rPr lang="fr-FR" b="0" i="1" u="none" strike="noStrike" dirty="0" smtClean="0">
              <a:solidFill>
                <a:srgbClr val="2B6384"/>
              </a:solidFill>
              <a:latin typeface="Calibri" panose="020F0502020204030204" pitchFamily="34" charset="0"/>
              <a:cs typeface="Calibri" panose="020F0502020204030204" pitchFamily="34" charset="0"/>
            </a:rPr>
            <a:t>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cdr:x>
      <cdr:y>0.46031</cdr:y>
    </cdr:from>
    <cdr:to>
      <cdr:x>0.76289</cdr:x>
      <cdr:y>0.57621</cdr:y>
    </cdr:to>
    <cdr:sp macro="" textlink="">
      <cdr:nvSpPr>
        <cdr:cNvPr id="7" name="Text Box 3"/>
        <cdr:cNvSpPr txBox="1">
          <a:spLocks xmlns:a="http://schemas.openxmlformats.org/drawingml/2006/main" noChangeArrowheads="1"/>
        </cdr:cNvSpPr>
      </cdr:nvSpPr>
      <cdr:spPr bwMode="auto">
        <a:xfrm xmlns:a="http://schemas.openxmlformats.org/drawingml/2006/main">
          <a:off x="2029339" y="1624160"/>
          <a:ext cx="1067005" cy="4089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i="1" dirty="0">
              <a:solidFill>
                <a:srgbClr val="2B6384"/>
              </a:solidFill>
              <a:latin typeface="Calibri" panose="020F0502020204030204" pitchFamily="34" charset="0"/>
              <a:cs typeface="Calibri" panose="020F0502020204030204" pitchFamily="34" charset="0"/>
            </a:rPr>
            <a:t>8</a:t>
          </a:r>
          <a:r>
            <a:rPr lang="fr-FR" i="1" dirty="0" smtClean="0">
              <a:solidFill>
                <a:srgbClr val="2B6384"/>
              </a:solidFill>
              <a:latin typeface="Calibri" panose="020F0502020204030204" pitchFamily="34" charset="0"/>
              <a:cs typeface="Calibri" panose="020F0502020204030204" pitchFamily="34" charset="0"/>
            </a:rPr>
            <a:t>00</a:t>
          </a:r>
          <a:r>
            <a:rPr lang="fr-FR" b="0" i="1" u="none" strike="noStrike" dirty="0" smtClean="0">
              <a:solidFill>
                <a:srgbClr val="2B6384"/>
              </a:solidFill>
              <a:latin typeface="Calibri" panose="020F0502020204030204" pitchFamily="34" charset="0"/>
              <a:cs typeface="Calibri" panose="020F0502020204030204" pitchFamily="34" charset="0"/>
            </a:rPr>
            <a:t>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cdr:x>
      <cdr:y>0.27923</cdr:y>
    </cdr:from>
    <cdr:to>
      <cdr:x>0.76289</cdr:x>
      <cdr:y>0.39513</cdr:y>
    </cdr:to>
    <cdr:sp macro="" textlink="">
      <cdr:nvSpPr>
        <cdr:cNvPr id="8" name="Text Box 3"/>
        <cdr:cNvSpPr txBox="1">
          <a:spLocks xmlns:a="http://schemas.openxmlformats.org/drawingml/2006/main" noChangeArrowheads="1"/>
        </cdr:cNvSpPr>
      </cdr:nvSpPr>
      <cdr:spPr bwMode="auto">
        <a:xfrm xmlns:a="http://schemas.openxmlformats.org/drawingml/2006/main">
          <a:off x="2029339" y="985223"/>
          <a:ext cx="1067005" cy="4089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33 700</a:t>
          </a:r>
          <a:r>
            <a:rPr lang="fr-FR" b="0" i="1" u="none" strike="noStrike" dirty="0" smtClean="0">
              <a:solidFill>
                <a:srgbClr val="2B6384"/>
              </a:solidFill>
              <a:latin typeface="Calibri" panose="020F0502020204030204" pitchFamily="34" charset="0"/>
              <a:cs typeface="Calibri" panose="020F0502020204030204" pitchFamily="34" charset="0"/>
            </a:rPr>
            <a:t>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0.65149</cdr:x>
      <cdr:y>0.79207</cdr:y>
    </cdr:from>
    <cdr:to>
      <cdr:x>0.8881</cdr:x>
      <cdr:y>0.92189</cdr:y>
    </cdr:to>
    <cdr:sp macro="" textlink="">
      <cdr:nvSpPr>
        <cdr:cNvPr id="2" name="Text Box 3"/>
        <cdr:cNvSpPr txBox="1">
          <a:spLocks xmlns:a="http://schemas.openxmlformats.org/drawingml/2006/main" noChangeArrowheads="1"/>
        </cdr:cNvSpPr>
      </cdr:nvSpPr>
      <cdr:spPr bwMode="auto">
        <a:xfrm xmlns:a="http://schemas.openxmlformats.org/drawingml/2006/main">
          <a:off x="2826834" y="2880320"/>
          <a:ext cx="1026614" cy="47208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Ebénisterie</a:t>
          </a: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3 550 apprentis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0.02086</cdr:x>
      <cdr:y>0.15936</cdr:y>
    </cdr:from>
    <cdr:to>
      <cdr:x>0.38596</cdr:x>
      <cdr:y>0.25673</cdr:y>
    </cdr:to>
    <cdr:sp macro="" textlink="">
      <cdr:nvSpPr>
        <cdr:cNvPr id="4" name="Text Box 3"/>
        <cdr:cNvSpPr txBox="1">
          <a:spLocks xmlns:a="http://schemas.openxmlformats.org/drawingml/2006/main" noChangeArrowheads="1"/>
        </cdr:cNvSpPr>
      </cdr:nvSpPr>
      <cdr:spPr bwMode="auto">
        <a:xfrm xmlns:a="http://schemas.openxmlformats.org/drawingml/2006/main">
          <a:off x="90530" y="579519"/>
          <a:ext cx="1584170" cy="35408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Encadrement-Dorure</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&lt;50 apprentis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0.27722</cdr:y>
    </cdr:from>
    <cdr:to>
      <cdr:x>0.29179</cdr:x>
      <cdr:y>0.39939</cdr:y>
    </cdr:to>
    <cdr:sp macro="" textlink="">
      <cdr:nvSpPr>
        <cdr:cNvPr id="5" name="Text Box 3"/>
        <cdr:cNvSpPr txBox="1">
          <a:spLocks xmlns:a="http://schemas.openxmlformats.org/drawingml/2006/main" noChangeArrowheads="1"/>
        </cdr:cNvSpPr>
      </cdr:nvSpPr>
      <cdr:spPr bwMode="auto">
        <a:xfrm xmlns:a="http://schemas.openxmlformats.org/drawingml/2006/main">
          <a:off x="0" y="1008112"/>
          <a:ext cx="1266077" cy="44426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Tapisserie/Sellerie</a:t>
          </a:r>
          <a:endParaRPr lang="fr-FR" sz="1200" b="0" i="0" u="none" strike="noStrike" baseline="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650 apprentis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0.49927</cdr:x>
      <cdr:y>0.13274</cdr:y>
    </cdr:from>
    <cdr:to>
      <cdr:x>0.87187</cdr:x>
      <cdr:y>0.322</cdr:y>
    </cdr:to>
    <cdr:sp macro="" textlink="">
      <cdr:nvSpPr>
        <cdr:cNvPr id="2" name="Text Box 3"/>
        <cdr:cNvSpPr txBox="1">
          <a:spLocks xmlns:a="http://schemas.openxmlformats.org/drawingml/2006/main" noChangeArrowheads="1"/>
        </cdr:cNvSpPr>
      </cdr:nvSpPr>
      <cdr:spPr bwMode="auto">
        <a:xfrm xmlns:a="http://schemas.openxmlformats.org/drawingml/2006/main">
          <a:off x="2025377" y="451817"/>
          <a:ext cx="1511537" cy="64415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Sans formation initiale</a:t>
          </a: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3 600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0.0127</cdr:x>
      <cdr:y>0.20187</cdr:y>
    </cdr:from>
    <cdr:to>
      <cdr:x>0.3778</cdr:x>
      <cdr:y>0.29924</cdr:y>
    </cdr:to>
    <cdr:sp macro="" textlink="">
      <cdr:nvSpPr>
        <cdr:cNvPr id="4" name="Text Box 3"/>
        <cdr:cNvSpPr txBox="1">
          <a:spLocks xmlns:a="http://schemas.openxmlformats.org/drawingml/2006/main" noChangeArrowheads="1"/>
        </cdr:cNvSpPr>
      </cdr:nvSpPr>
      <cdr:spPr bwMode="auto">
        <a:xfrm xmlns:a="http://schemas.openxmlformats.org/drawingml/2006/main">
          <a:off x="51537" y="687094"/>
          <a:ext cx="1481101" cy="33141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Niveaux supérieurs</a:t>
          </a: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6 600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0.67066</cdr:y>
    </cdr:from>
    <cdr:to>
      <cdr:x>0.26653</cdr:x>
      <cdr:y>0.85527</cdr:y>
    </cdr:to>
    <cdr:sp macro="" textlink="">
      <cdr:nvSpPr>
        <cdr:cNvPr id="5" name="Text Box 3"/>
        <cdr:cNvSpPr txBox="1">
          <a:spLocks xmlns:a="http://schemas.openxmlformats.org/drawingml/2006/main" noChangeArrowheads="1"/>
        </cdr:cNvSpPr>
      </cdr:nvSpPr>
      <cdr:spPr bwMode="auto">
        <a:xfrm xmlns:a="http://schemas.openxmlformats.org/drawingml/2006/main">
          <a:off x="0" y="2212981"/>
          <a:ext cx="1081247" cy="60914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BP-BAC professionnel</a:t>
          </a:r>
          <a:endParaRPr lang="fr-FR" sz="1200" b="0" i="0" u="none" strike="noStrike" baseline="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10 600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0.57782</cdr:x>
      <cdr:y>0.79098</cdr:y>
    </cdr:from>
    <cdr:to>
      <cdr:x>0.86753</cdr:x>
      <cdr:y>0.92015</cdr:y>
    </cdr:to>
    <cdr:sp macro="" textlink="">
      <cdr:nvSpPr>
        <cdr:cNvPr id="6" name="Text Box 3"/>
        <cdr:cNvSpPr txBox="1">
          <a:spLocks xmlns:a="http://schemas.openxmlformats.org/drawingml/2006/main" noChangeArrowheads="1"/>
        </cdr:cNvSpPr>
      </cdr:nvSpPr>
      <cdr:spPr bwMode="auto">
        <a:xfrm xmlns:a="http://schemas.openxmlformats.org/drawingml/2006/main">
          <a:off x="2344048" y="2692214"/>
          <a:ext cx="1175253" cy="43966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CAP-BEP</a:t>
          </a: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18 300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0.06173</cdr:x>
      <cdr:y>0.48274</cdr:y>
    </cdr:from>
    <cdr:to>
      <cdr:x>1</cdr:x>
      <cdr:y>0.48274</cdr:y>
    </cdr:to>
    <cdr:cxnSp macro="">
      <cdr:nvCxnSpPr>
        <cdr:cNvPr id="2" name="Connecteur droit 1"/>
        <cdr:cNvCxnSpPr/>
      </cdr:nvCxnSpPr>
      <cdr:spPr>
        <a:xfrm xmlns:a="http://schemas.openxmlformats.org/drawingml/2006/main">
          <a:off x="240033" y="1243249"/>
          <a:ext cx="3648399" cy="0"/>
        </a:xfrm>
        <a:prstGeom xmlns:a="http://schemas.openxmlformats.org/drawingml/2006/main" prst="line">
          <a:avLst/>
        </a:prstGeom>
        <a:ln xmlns:a="http://schemas.openxmlformats.org/drawingml/2006/main" w="190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0.77603</cdr:x>
      <cdr:y>0.3709</cdr:y>
    </cdr:from>
    <cdr:to>
      <cdr:x>0.99826</cdr:x>
      <cdr:y>0.48488</cdr:y>
    </cdr:to>
    <cdr:sp macro="" textlink="">
      <cdr:nvSpPr>
        <cdr:cNvPr id="4" name="ZoneTexte 3"/>
        <cdr:cNvSpPr txBox="1"/>
      </cdr:nvSpPr>
      <cdr:spPr>
        <a:xfrm xmlns:a="http://schemas.openxmlformats.org/drawingml/2006/main">
          <a:off x="3017555" y="955217"/>
          <a:ext cx="864095" cy="293544"/>
        </a:xfrm>
        <a:prstGeom xmlns:a="http://schemas.openxmlformats.org/drawingml/2006/main" prst="rect">
          <a:avLst/>
        </a:prstGeom>
        <a:solidFill xmlns:a="http://schemas.openxmlformats.org/drawingml/2006/main">
          <a:srgbClr val="C00000"/>
        </a:solidFill>
      </cdr:spPr>
      <cdr:txBody>
        <a:bodyPr xmlns:a="http://schemas.openxmlformats.org/drawingml/2006/main" vertOverflow="clip" wrap="square" rtlCol="0" anchor="ctr" anchorCtr="0"/>
        <a:lstStyle xmlns:a="http://schemas.openxmlformats.org/drawingml/2006/main"/>
        <a:p xmlns:a="http://schemas.openxmlformats.org/drawingml/2006/main">
          <a:pPr algn="ctr"/>
          <a:r>
            <a:rPr lang="fr-FR" sz="1200" b="1" dirty="0" err="1" smtClean="0">
              <a:solidFill>
                <a:schemeClr val="bg1"/>
              </a:solidFill>
            </a:rPr>
            <a:t>Ens</a:t>
          </a:r>
          <a:r>
            <a:rPr lang="fr-FR" sz="1200" b="1" dirty="0" smtClean="0">
              <a:solidFill>
                <a:schemeClr val="bg1"/>
              </a:solidFill>
            </a:rPr>
            <a:t>. : 4,5%</a:t>
          </a:r>
          <a:endParaRPr lang="fr-FR" sz="1200" b="1" dirty="0">
            <a:solidFill>
              <a:schemeClr val="bg1"/>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0.06173</cdr:x>
      <cdr:y>0.49598</cdr:y>
    </cdr:from>
    <cdr:to>
      <cdr:x>1</cdr:x>
      <cdr:y>0.49598</cdr:y>
    </cdr:to>
    <cdr:cxnSp macro="">
      <cdr:nvCxnSpPr>
        <cdr:cNvPr id="2" name="Connecteur droit 1"/>
        <cdr:cNvCxnSpPr/>
      </cdr:nvCxnSpPr>
      <cdr:spPr>
        <a:xfrm xmlns:a="http://schemas.openxmlformats.org/drawingml/2006/main">
          <a:off x="240033" y="1277354"/>
          <a:ext cx="3648399" cy="0"/>
        </a:xfrm>
        <a:prstGeom xmlns:a="http://schemas.openxmlformats.org/drawingml/2006/main" prst="line">
          <a:avLst/>
        </a:prstGeom>
        <a:ln xmlns:a="http://schemas.openxmlformats.org/drawingml/2006/main" w="190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0.77777</cdr:x>
      <cdr:y>0.38602</cdr:y>
    </cdr:from>
    <cdr:to>
      <cdr:x>1</cdr:x>
      <cdr:y>0.5</cdr:y>
    </cdr:to>
    <cdr:sp macro="" textlink="">
      <cdr:nvSpPr>
        <cdr:cNvPr id="4" name="ZoneTexte 3"/>
        <cdr:cNvSpPr txBox="1"/>
      </cdr:nvSpPr>
      <cdr:spPr>
        <a:xfrm xmlns:a="http://schemas.openxmlformats.org/drawingml/2006/main">
          <a:off x="3024306" y="994152"/>
          <a:ext cx="864126" cy="293544"/>
        </a:xfrm>
        <a:prstGeom xmlns:a="http://schemas.openxmlformats.org/drawingml/2006/main" prst="rect">
          <a:avLst/>
        </a:prstGeom>
        <a:solidFill xmlns:a="http://schemas.openxmlformats.org/drawingml/2006/main">
          <a:srgbClr val="C00000"/>
        </a:solidFill>
      </cdr:spPr>
      <cdr:txBody>
        <a:bodyPr xmlns:a="http://schemas.openxmlformats.org/drawingml/2006/main" vertOverflow="clip" wrap="square" rtlCol="0" anchor="ctr" anchorCtr="0"/>
        <a:lstStyle xmlns:a="http://schemas.openxmlformats.org/drawingml/2006/main"/>
        <a:p xmlns:a="http://schemas.openxmlformats.org/drawingml/2006/main">
          <a:pPr algn="ctr"/>
          <a:r>
            <a:rPr lang="fr-FR" sz="1200" b="1" dirty="0" err="1" smtClean="0">
              <a:solidFill>
                <a:schemeClr val="bg1"/>
              </a:solidFill>
            </a:rPr>
            <a:t>Ens</a:t>
          </a:r>
          <a:r>
            <a:rPr lang="fr-FR" sz="1200" b="1" dirty="0" smtClean="0">
              <a:solidFill>
                <a:schemeClr val="bg1"/>
              </a:solidFill>
            </a:rPr>
            <a:t>. : 1,7%</a:t>
          </a:r>
          <a:endParaRPr lang="fr-FR" sz="1200" b="1" dirty="0">
            <a:solidFill>
              <a:schemeClr val="bg1"/>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0.06173</cdr:x>
      <cdr:y>0.15969</cdr:y>
    </cdr:from>
    <cdr:to>
      <cdr:x>1</cdr:x>
      <cdr:y>0.15969</cdr:y>
    </cdr:to>
    <cdr:cxnSp macro="">
      <cdr:nvCxnSpPr>
        <cdr:cNvPr id="2" name="Connecteur droit 1"/>
        <cdr:cNvCxnSpPr/>
      </cdr:nvCxnSpPr>
      <cdr:spPr>
        <a:xfrm xmlns:a="http://schemas.openxmlformats.org/drawingml/2006/main">
          <a:off x="240033" y="411273"/>
          <a:ext cx="3648399" cy="0"/>
        </a:xfrm>
        <a:prstGeom xmlns:a="http://schemas.openxmlformats.org/drawingml/2006/main" prst="line">
          <a:avLst/>
        </a:prstGeom>
        <a:ln xmlns:a="http://schemas.openxmlformats.org/drawingml/2006/main" w="190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0.77685</cdr:x>
      <cdr:y>6.12217E-7</cdr:y>
    </cdr:from>
    <cdr:to>
      <cdr:x>0.99908</cdr:x>
      <cdr:y>0.16077</cdr:y>
    </cdr:to>
    <cdr:sp macro="" textlink="">
      <cdr:nvSpPr>
        <cdr:cNvPr id="4" name="ZoneTexte 3"/>
        <cdr:cNvSpPr txBox="1"/>
      </cdr:nvSpPr>
      <cdr:spPr>
        <a:xfrm xmlns:a="http://schemas.openxmlformats.org/drawingml/2006/main">
          <a:off x="3020743" y="1"/>
          <a:ext cx="864126" cy="262604"/>
        </a:xfrm>
        <a:prstGeom xmlns:a="http://schemas.openxmlformats.org/drawingml/2006/main" prst="rect">
          <a:avLst/>
        </a:prstGeom>
        <a:solidFill xmlns:a="http://schemas.openxmlformats.org/drawingml/2006/main">
          <a:srgbClr val="C00000"/>
        </a:solidFill>
      </cdr:spPr>
      <cdr:txBody>
        <a:bodyPr xmlns:a="http://schemas.openxmlformats.org/drawingml/2006/main" vertOverflow="clip" wrap="square" rtlCol="0" anchor="ctr" anchorCtr="0"/>
        <a:lstStyle xmlns:a="http://schemas.openxmlformats.org/drawingml/2006/main"/>
        <a:p xmlns:a="http://schemas.openxmlformats.org/drawingml/2006/main">
          <a:pPr algn="ctr"/>
          <a:r>
            <a:rPr lang="fr-FR" sz="1200" b="1" dirty="0" err="1" smtClean="0">
              <a:solidFill>
                <a:schemeClr val="bg1"/>
              </a:solidFill>
            </a:rPr>
            <a:t>Ens</a:t>
          </a:r>
          <a:r>
            <a:rPr lang="fr-FR" sz="1200" b="1" dirty="0" smtClean="0">
              <a:solidFill>
                <a:schemeClr val="bg1"/>
              </a:solidFill>
            </a:rPr>
            <a:t>. : 37%</a:t>
          </a:r>
          <a:endParaRPr lang="fr-FR" sz="1200" b="1"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0.58084</cdr:x>
      <cdr:y>0.18477</cdr:y>
    </cdr:from>
    <cdr:to>
      <cdr:x>0.77998</cdr:x>
      <cdr:y>0.31459</cdr:y>
    </cdr:to>
    <cdr:sp macro="" textlink="">
      <cdr:nvSpPr>
        <cdr:cNvPr id="2" name="Text Box 3"/>
        <cdr:cNvSpPr txBox="1">
          <a:spLocks xmlns:a="http://schemas.openxmlformats.org/drawingml/2006/main" noChangeArrowheads="1"/>
        </cdr:cNvSpPr>
      </cdr:nvSpPr>
      <cdr:spPr bwMode="auto">
        <a:xfrm xmlns:a="http://schemas.openxmlformats.org/drawingml/2006/main">
          <a:off x="2520280" y="671912"/>
          <a:ext cx="864069" cy="47208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0 salarié</a:t>
          </a:r>
        </a:p>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0,7 Md€</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0.24797</cdr:y>
    </cdr:from>
    <cdr:to>
      <cdr:x>0.29749</cdr:x>
      <cdr:y>0.35798</cdr:y>
    </cdr:to>
    <cdr:sp macro="" textlink="">
      <cdr:nvSpPr>
        <cdr:cNvPr id="3" name="Text Box 3"/>
        <cdr:cNvSpPr txBox="1">
          <a:spLocks xmlns:a="http://schemas.openxmlformats.org/drawingml/2006/main" noChangeArrowheads="1"/>
        </cdr:cNvSpPr>
      </cdr:nvSpPr>
      <cdr:spPr bwMode="auto">
        <a:xfrm xmlns:a="http://schemas.openxmlformats.org/drawingml/2006/main">
          <a:off x="0" y="901746"/>
          <a:ext cx="1290810" cy="40004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Plus de 10 salariés</a:t>
          </a: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1,65 Md€</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0.59744</cdr:x>
      <cdr:y>0.81843</cdr:y>
    </cdr:from>
    <cdr:to>
      <cdr:x>0.89655</cdr:x>
      <cdr:y>0.9158</cdr:y>
    </cdr:to>
    <cdr:sp macro="" textlink="">
      <cdr:nvSpPr>
        <cdr:cNvPr id="4" name="Text Box 3"/>
        <cdr:cNvSpPr txBox="1">
          <a:spLocks xmlns:a="http://schemas.openxmlformats.org/drawingml/2006/main" noChangeArrowheads="1"/>
        </cdr:cNvSpPr>
      </cdr:nvSpPr>
      <cdr:spPr bwMode="auto">
        <a:xfrm xmlns:a="http://schemas.openxmlformats.org/drawingml/2006/main">
          <a:off x="2592288" y="2976168"/>
          <a:ext cx="1297839" cy="35408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4 à 10 salariés</a:t>
          </a:r>
          <a:endParaRPr lang="fr-FR" sz="1200" dirty="0" smtClean="0">
            <a:solidFill>
              <a:srgbClr val="2B6384"/>
            </a:solidFill>
            <a:latin typeface="Calibri" panose="020F0502020204030204" pitchFamily="34" charset="0"/>
            <a:cs typeface="Calibri" panose="020F0502020204030204" pitchFamily="34" charset="0"/>
          </a:endParaRP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1,15 Md€</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0.71361</cdr:x>
      <cdr:y>0.48034</cdr:y>
    </cdr:from>
    <cdr:to>
      <cdr:x>0.97221</cdr:x>
      <cdr:y>0.60251</cdr:y>
    </cdr:to>
    <cdr:sp macro="" textlink="">
      <cdr:nvSpPr>
        <cdr:cNvPr id="5" name="Text Box 3"/>
        <cdr:cNvSpPr txBox="1">
          <a:spLocks xmlns:a="http://schemas.openxmlformats.org/drawingml/2006/main" noChangeArrowheads="1"/>
        </cdr:cNvSpPr>
      </cdr:nvSpPr>
      <cdr:spPr bwMode="auto">
        <a:xfrm xmlns:a="http://schemas.openxmlformats.org/drawingml/2006/main">
          <a:off x="3096344" y="1746729"/>
          <a:ext cx="1122066" cy="44426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1 à 3 salariés</a:t>
          </a:r>
        </a:p>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0,65 Md€</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0.06173</cdr:x>
      <cdr:y>0.23499</cdr:y>
    </cdr:from>
    <cdr:to>
      <cdr:x>1</cdr:x>
      <cdr:y>0.23499</cdr:y>
    </cdr:to>
    <cdr:cxnSp macro="">
      <cdr:nvCxnSpPr>
        <cdr:cNvPr id="2" name="Connecteur droit 1"/>
        <cdr:cNvCxnSpPr/>
      </cdr:nvCxnSpPr>
      <cdr:spPr>
        <a:xfrm xmlns:a="http://schemas.openxmlformats.org/drawingml/2006/main">
          <a:off x="240033" y="493248"/>
          <a:ext cx="3648399" cy="0"/>
        </a:xfrm>
        <a:prstGeom xmlns:a="http://schemas.openxmlformats.org/drawingml/2006/main" prst="line">
          <a:avLst/>
        </a:prstGeom>
        <a:ln xmlns:a="http://schemas.openxmlformats.org/drawingml/2006/main" w="190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0.77777</cdr:x>
      <cdr:y>0.12044</cdr:y>
    </cdr:from>
    <cdr:to>
      <cdr:x>1</cdr:x>
      <cdr:y>0.23442</cdr:y>
    </cdr:to>
    <cdr:sp macro="" textlink="">
      <cdr:nvSpPr>
        <cdr:cNvPr id="4" name="ZoneTexte 3"/>
        <cdr:cNvSpPr txBox="1"/>
      </cdr:nvSpPr>
      <cdr:spPr>
        <a:xfrm xmlns:a="http://schemas.openxmlformats.org/drawingml/2006/main">
          <a:off x="3024306" y="252804"/>
          <a:ext cx="864126" cy="239243"/>
        </a:xfrm>
        <a:prstGeom xmlns:a="http://schemas.openxmlformats.org/drawingml/2006/main" prst="rect">
          <a:avLst/>
        </a:prstGeom>
        <a:solidFill xmlns:a="http://schemas.openxmlformats.org/drawingml/2006/main">
          <a:srgbClr val="C00000"/>
        </a:solidFill>
      </cdr:spPr>
      <cdr:txBody>
        <a:bodyPr xmlns:a="http://schemas.openxmlformats.org/drawingml/2006/main" vertOverflow="clip" wrap="square" rtlCol="0" anchor="ctr" anchorCtr="0"/>
        <a:lstStyle xmlns:a="http://schemas.openxmlformats.org/drawingml/2006/main"/>
        <a:p xmlns:a="http://schemas.openxmlformats.org/drawingml/2006/main">
          <a:pPr algn="ctr"/>
          <a:r>
            <a:rPr lang="fr-FR" sz="1200" b="1" dirty="0" err="1" smtClean="0">
              <a:solidFill>
                <a:schemeClr val="bg1"/>
              </a:solidFill>
            </a:rPr>
            <a:t>Ens</a:t>
          </a:r>
          <a:r>
            <a:rPr lang="fr-FR" sz="1200" b="1" dirty="0" smtClean="0">
              <a:solidFill>
                <a:schemeClr val="bg1"/>
              </a:solidFill>
            </a:rPr>
            <a:t>. : 42%</a:t>
          </a:r>
          <a:endParaRPr lang="fr-FR" sz="1200" b="1" dirty="0">
            <a:solidFill>
              <a:schemeClr val="bg1"/>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cdr:x>
      <cdr:y>0.40935</cdr:y>
    </cdr:from>
    <cdr:to>
      <cdr:x>0.33642</cdr:x>
      <cdr:y>0.53917</cdr:y>
    </cdr:to>
    <cdr:sp macro="" textlink="">
      <cdr:nvSpPr>
        <cdr:cNvPr id="2" name="Text Box 3"/>
        <cdr:cNvSpPr txBox="1">
          <a:spLocks xmlns:a="http://schemas.openxmlformats.org/drawingml/2006/main" noChangeArrowheads="1"/>
        </cdr:cNvSpPr>
      </cdr:nvSpPr>
      <cdr:spPr bwMode="auto">
        <a:xfrm xmlns:a="http://schemas.openxmlformats.org/drawingml/2006/main">
          <a:off x="-4922879" y="1289500"/>
          <a:ext cx="1596091" cy="4089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Avec un ou plusieurs </a:t>
          </a:r>
        </a:p>
        <a:p xmlns:a="http://schemas.openxmlformats.org/drawingml/2006/main">
          <a:pPr algn="ctr" rtl="0">
            <a:defRPr sz="1000"/>
          </a:pPr>
          <a:r>
            <a:rPr lang="fr-FR" sz="1200" dirty="0" smtClean="0">
              <a:solidFill>
                <a:srgbClr val="2B6384"/>
              </a:solidFill>
              <a:latin typeface="Calibri" panose="020F0502020204030204" pitchFamily="34" charset="0"/>
              <a:cs typeface="Calibri" panose="020F0502020204030204" pitchFamily="34" charset="0"/>
            </a:rPr>
            <a:t>de leurs salariés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0.74576</cdr:x>
      <cdr:y>0.47426</cdr:y>
    </cdr:from>
    <cdr:to>
      <cdr:x>1</cdr:x>
      <cdr:y>0.63104</cdr:y>
    </cdr:to>
    <cdr:sp macro="" textlink="">
      <cdr:nvSpPr>
        <cdr:cNvPr id="4" name="Text Box 3"/>
        <cdr:cNvSpPr txBox="1">
          <a:spLocks xmlns:a="http://schemas.openxmlformats.org/drawingml/2006/main" noChangeArrowheads="1"/>
        </cdr:cNvSpPr>
      </cdr:nvSpPr>
      <cdr:spPr bwMode="auto">
        <a:xfrm xmlns:a="http://schemas.openxmlformats.org/drawingml/2006/main">
          <a:off x="3168352" y="1493976"/>
          <a:ext cx="1080120" cy="49387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En recherchant </a:t>
          </a:r>
        </a:p>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un tiers*</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0.29581</cdr:x>
      <cdr:y>0.45728</cdr:y>
    </cdr:from>
    <cdr:to>
      <cdr:x>0.66732</cdr:x>
      <cdr:y>0.75499</cdr:y>
    </cdr:to>
    <cdr:sp macro="" textlink="">
      <cdr:nvSpPr>
        <cdr:cNvPr id="2" name="Text Box 3"/>
        <cdr:cNvSpPr txBox="1">
          <a:spLocks xmlns:a="http://schemas.openxmlformats.org/drawingml/2006/main" noChangeArrowheads="1"/>
        </cdr:cNvSpPr>
      </cdr:nvSpPr>
      <cdr:spPr bwMode="auto">
        <a:xfrm xmlns:a="http://schemas.openxmlformats.org/drawingml/2006/main">
          <a:off x="1006596" y="1109091"/>
          <a:ext cx="1264211" cy="72207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2400" b="1" dirty="0" smtClean="0">
              <a:solidFill>
                <a:schemeClr val="accent3">
                  <a:lumMod val="50000"/>
                </a:schemeClr>
              </a:solidFill>
              <a:latin typeface="Calibri" panose="020F0502020204030204" pitchFamily="34" charset="0"/>
              <a:cs typeface="Calibri" panose="020F0502020204030204" pitchFamily="34" charset="0"/>
            </a:rPr>
            <a:t>26%</a:t>
          </a:r>
        </a:p>
        <a:p xmlns:a="http://schemas.openxmlformats.org/drawingml/2006/main">
          <a:pPr algn="ctr" rtl="0">
            <a:defRPr sz="1000"/>
          </a:pPr>
          <a:r>
            <a:rPr lang="fr-FR" sz="1200" i="1" dirty="0" smtClean="0">
              <a:solidFill>
                <a:schemeClr val="accent3">
                  <a:lumMod val="50000"/>
                </a:schemeClr>
              </a:solidFill>
              <a:latin typeface="Calibri" panose="020F0502020204030204" pitchFamily="34" charset="0"/>
              <a:cs typeface="Calibri" panose="020F0502020204030204" pitchFamily="34" charset="0"/>
            </a:rPr>
            <a:t>des chefs d’entreprise</a:t>
          </a:r>
          <a:endParaRPr lang="fr-FR" b="0" i="1" u="none" strike="noStrike" baseline="0" dirty="0">
            <a:solidFill>
              <a:schemeClr val="accent3">
                <a:lumMod val="50000"/>
              </a:schemeClr>
            </a:solidFill>
            <a:latin typeface="Calibri" panose="020F0502020204030204" pitchFamily="34" charset="0"/>
            <a:cs typeface="Calibri" panose="020F0502020204030204" pitchFamily="34" charset="0"/>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0.29581</cdr:x>
      <cdr:y>0.45728</cdr:y>
    </cdr:from>
    <cdr:to>
      <cdr:x>0.66732</cdr:x>
      <cdr:y>0.75499</cdr:y>
    </cdr:to>
    <cdr:sp macro="" textlink="">
      <cdr:nvSpPr>
        <cdr:cNvPr id="2" name="Text Box 3"/>
        <cdr:cNvSpPr txBox="1">
          <a:spLocks xmlns:a="http://schemas.openxmlformats.org/drawingml/2006/main" noChangeArrowheads="1"/>
        </cdr:cNvSpPr>
      </cdr:nvSpPr>
      <cdr:spPr bwMode="auto">
        <a:xfrm xmlns:a="http://schemas.openxmlformats.org/drawingml/2006/main">
          <a:off x="1006596" y="1109091"/>
          <a:ext cx="1264211" cy="72207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2400" b="1" dirty="0" smtClean="0">
              <a:solidFill>
                <a:schemeClr val="accent3">
                  <a:lumMod val="50000"/>
                </a:schemeClr>
              </a:solidFill>
              <a:latin typeface="Calibri" panose="020F0502020204030204" pitchFamily="34" charset="0"/>
              <a:cs typeface="Calibri" panose="020F0502020204030204" pitchFamily="34" charset="0"/>
            </a:rPr>
            <a:t>16%</a:t>
          </a:r>
        </a:p>
        <a:p xmlns:a="http://schemas.openxmlformats.org/drawingml/2006/main">
          <a:pPr algn="ctr" rtl="0">
            <a:defRPr sz="1000"/>
          </a:pPr>
          <a:r>
            <a:rPr lang="fr-FR" sz="1200" i="1" dirty="0" smtClean="0">
              <a:solidFill>
                <a:schemeClr val="accent3">
                  <a:lumMod val="50000"/>
                </a:schemeClr>
              </a:solidFill>
              <a:latin typeface="Calibri" panose="020F0502020204030204" pitchFamily="34" charset="0"/>
              <a:cs typeface="Calibri" panose="020F0502020204030204" pitchFamily="34" charset="0"/>
            </a:rPr>
            <a:t>des chefs d’entreprise</a:t>
          </a:r>
          <a:endParaRPr lang="fr-FR" b="0" i="1" u="none" strike="noStrike" baseline="0" dirty="0">
            <a:solidFill>
              <a:schemeClr val="accent3">
                <a:lumMod val="50000"/>
              </a:schemeClr>
            </a:solidFill>
            <a:latin typeface="Calibri" panose="020F0502020204030204" pitchFamily="34" charset="0"/>
            <a:cs typeface="Calibri" panose="020F0502020204030204" pitchFamily="34" charset="0"/>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0.30484</cdr:x>
      <cdr:y>0.37095</cdr:y>
    </cdr:from>
    <cdr:to>
      <cdr:x>0.67635</cdr:x>
      <cdr:y>0.73626</cdr:y>
    </cdr:to>
    <cdr:sp macro="" textlink="">
      <cdr:nvSpPr>
        <cdr:cNvPr id="2" name="Text Box 3"/>
        <cdr:cNvSpPr txBox="1">
          <a:spLocks xmlns:a="http://schemas.openxmlformats.org/drawingml/2006/main" noChangeArrowheads="1"/>
        </cdr:cNvSpPr>
      </cdr:nvSpPr>
      <cdr:spPr bwMode="auto">
        <a:xfrm xmlns:a="http://schemas.openxmlformats.org/drawingml/2006/main">
          <a:off x="1344043" y="802655"/>
          <a:ext cx="1637966" cy="79047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2400" b="1" dirty="0" smtClean="0">
              <a:solidFill>
                <a:schemeClr val="accent3">
                  <a:lumMod val="50000"/>
                </a:schemeClr>
              </a:solidFill>
              <a:latin typeface="Calibri" panose="020F0502020204030204" pitchFamily="34" charset="0"/>
              <a:cs typeface="Calibri" panose="020F0502020204030204" pitchFamily="34" charset="0"/>
            </a:rPr>
            <a:t>33%</a:t>
          </a:r>
        </a:p>
        <a:p xmlns:a="http://schemas.openxmlformats.org/drawingml/2006/main">
          <a:pPr algn="ctr" rtl="0">
            <a:defRPr sz="1000"/>
          </a:pPr>
          <a:r>
            <a:rPr lang="fr-FR" sz="1200" i="1" dirty="0" smtClean="0">
              <a:solidFill>
                <a:schemeClr val="accent3">
                  <a:lumMod val="50000"/>
                </a:schemeClr>
              </a:solidFill>
              <a:latin typeface="Calibri" panose="020F0502020204030204" pitchFamily="34" charset="0"/>
              <a:cs typeface="Calibri" panose="020F0502020204030204" pitchFamily="34" charset="0"/>
            </a:rPr>
            <a:t>des chefs</a:t>
          </a:r>
        </a:p>
        <a:p xmlns:a="http://schemas.openxmlformats.org/drawingml/2006/main">
          <a:pPr algn="ctr" rtl="0">
            <a:defRPr sz="1000"/>
          </a:pPr>
          <a:r>
            <a:rPr lang="fr-FR" sz="1200" i="1" dirty="0" smtClean="0">
              <a:solidFill>
                <a:schemeClr val="accent3">
                  <a:lumMod val="50000"/>
                </a:schemeClr>
              </a:solidFill>
              <a:latin typeface="Calibri" panose="020F0502020204030204" pitchFamily="34" charset="0"/>
              <a:cs typeface="Calibri" panose="020F0502020204030204" pitchFamily="34" charset="0"/>
            </a:rPr>
            <a:t> d’entreprise*</a:t>
          </a:r>
          <a:endParaRPr lang="fr-FR" b="0" i="1" u="none" strike="noStrike" baseline="0" dirty="0">
            <a:solidFill>
              <a:schemeClr val="accent3">
                <a:lumMod val="50000"/>
              </a:schemeClr>
            </a:solidFill>
            <a:latin typeface="Calibri" panose="020F0502020204030204" pitchFamily="34" charset="0"/>
            <a:cs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0.04195</cdr:x>
      <cdr:y>0.62999</cdr:y>
    </cdr:from>
    <cdr:to>
      <cdr:x>0.18092</cdr:x>
      <cdr:y>0.72254</cdr:y>
    </cdr:to>
    <cdr:sp macro="" textlink="">
      <cdr:nvSpPr>
        <cdr:cNvPr id="16" name="ZoneTexte 1"/>
        <cdr:cNvSpPr txBox="1"/>
      </cdr:nvSpPr>
      <cdr:spPr>
        <a:xfrm xmlns:a="http://schemas.openxmlformats.org/drawingml/2006/main">
          <a:off x="180108" y="2177481"/>
          <a:ext cx="596712" cy="3198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i="0" dirty="0" smtClean="0">
              <a:solidFill>
                <a:schemeClr val="bg1"/>
              </a:solidFill>
            </a:rPr>
            <a:t>(2,5% </a:t>
          </a:r>
        </a:p>
        <a:p xmlns:a="http://schemas.openxmlformats.org/drawingml/2006/main">
          <a:pPr algn="ctr"/>
          <a:r>
            <a:rPr lang="fr-FR" sz="1000" i="0" dirty="0" smtClean="0">
              <a:solidFill>
                <a:schemeClr val="bg1"/>
              </a:solidFill>
            </a:rPr>
            <a:t>du CA)</a:t>
          </a:r>
          <a:endParaRPr lang="fr-FR" sz="1000" i="0" dirty="0">
            <a:solidFill>
              <a:schemeClr val="bg1"/>
            </a:solidFill>
          </a:endParaRPr>
        </a:p>
      </cdr:txBody>
    </cdr:sp>
  </cdr:relSizeAnchor>
  <cdr:relSizeAnchor xmlns:cdr="http://schemas.openxmlformats.org/drawingml/2006/chartDrawing">
    <cdr:from>
      <cdr:x>0.22642</cdr:x>
      <cdr:y>0.67626</cdr:y>
    </cdr:from>
    <cdr:to>
      <cdr:x>0.37735</cdr:x>
      <cdr:y>0.76881</cdr:y>
    </cdr:to>
    <cdr:sp macro="" textlink="">
      <cdr:nvSpPr>
        <cdr:cNvPr id="17" name="ZoneTexte 1"/>
        <cdr:cNvSpPr txBox="1"/>
      </cdr:nvSpPr>
      <cdr:spPr>
        <a:xfrm xmlns:a="http://schemas.openxmlformats.org/drawingml/2006/main">
          <a:off x="972196" y="2337423"/>
          <a:ext cx="648072" cy="3198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i="0" dirty="0" smtClean="0">
              <a:solidFill>
                <a:schemeClr val="bg1"/>
              </a:solidFill>
            </a:rPr>
            <a:t>(2,5% </a:t>
          </a:r>
        </a:p>
        <a:p xmlns:a="http://schemas.openxmlformats.org/drawingml/2006/main">
          <a:pPr algn="ctr"/>
          <a:r>
            <a:rPr lang="fr-FR" sz="1000" i="0" dirty="0" smtClean="0">
              <a:solidFill>
                <a:schemeClr val="bg1"/>
              </a:solidFill>
            </a:rPr>
            <a:t>du CA)</a:t>
          </a:r>
          <a:endParaRPr lang="fr-FR" sz="1000" i="0" dirty="0">
            <a:solidFill>
              <a:schemeClr val="bg1"/>
            </a:solidFill>
          </a:endParaRPr>
        </a:p>
      </cdr:txBody>
    </cdr:sp>
  </cdr:relSizeAnchor>
  <cdr:relSizeAnchor xmlns:cdr="http://schemas.openxmlformats.org/drawingml/2006/chartDrawing">
    <cdr:from>
      <cdr:x>0.05775</cdr:x>
      <cdr:y>0.53246</cdr:y>
    </cdr:from>
    <cdr:to>
      <cdr:x>0.16318</cdr:x>
      <cdr:y>0.6158</cdr:y>
    </cdr:to>
    <cdr:sp macro="" textlink="">
      <cdr:nvSpPr>
        <cdr:cNvPr id="18" name="ZoneTexte 1"/>
        <cdr:cNvSpPr txBox="1"/>
      </cdr:nvSpPr>
      <cdr:spPr>
        <a:xfrm xmlns:a="http://schemas.openxmlformats.org/drawingml/2006/main">
          <a:off x="247968" y="1840392"/>
          <a:ext cx="45269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i="0" dirty="0" smtClean="0">
              <a:solidFill>
                <a:schemeClr val="bg1"/>
              </a:solidFill>
            </a:rPr>
            <a:t>M€</a:t>
          </a:r>
          <a:endParaRPr lang="fr-FR" sz="1100" i="0" dirty="0">
            <a:solidFill>
              <a:schemeClr val="bg1"/>
            </a:solidFill>
          </a:endParaRPr>
        </a:p>
      </cdr:txBody>
    </cdr:sp>
  </cdr:relSizeAnchor>
  <cdr:relSizeAnchor xmlns:cdr="http://schemas.openxmlformats.org/drawingml/2006/chartDrawing">
    <cdr:from>
      <cdr:x>0.23863</cdr:x>
      <cdr:y>0.57413</cdr:y>
    </cdr:from>
    <cdr:to>
      <cdr:x>0.36539</cdr:x>
      <cdr:y>0.65746</cdr:y>
    </cdr:to>
    <cdr:sp macro="" textlink="">
      <cdr:nvSpPr>
        <cdr:cNvPr id="19" name="ZoneTexte 1"/>
        <cdr:cNvSpPr txBox="1"/>
      </cdr:nvSpPr>
      <cdr:spPr>
        <a:xfrm xmlns:a="http://schemas.openxmlformats.org/drawingml/2006/main">
          <a:off x="1024645" y="1984408"/>
          <a:ext cx="544263"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i="0" dirty="0" smtClean="0">
              <a:solidFill>
                <a:schemeClr val="bg1"/>
              </a:solidFill>
            </a:rPr>
            <a:t>M€</a:t>
          </a:r>
          <a:endParaRPr lang="fr-FR" sz="1100" i="0" dirty="0">
            <a:solidFill>
              <a:schemeClr val="bg1"/>
            </a:solidFill>
          </a:endParaRPr>
        </a:p>
      </cdr:txBody>
    </cdr:sp>
  </cdr:relSizeAnchor>
  <cdr:relSizeAnchor xmlns:cdr="http://schemas.openxmlformats.org/drawingml/2006/chartDrawing">
    <cdr:from>
      <cdr:x>0.44728</cdr:x>
      <cdr:y>0.60417</cdr:y>
    </cdr:from>
    <cdr:to>
      <cdr:x>0.55272</cdr:x>
      <cdr:y>0.67657</cdr:y>
    </cdr:to>
    <cdr:sp macro="" textlink="">
      <cdr:nvSpPr>
        <cdr:cNvPr id="20" name="ZoneTexte 1"/>
        <cdr:cNvSpPr txBox="1"/>
      </cdr:nvSpPr>
      <cdr:spPr>
        <a:xfrm xmlns:a="http://schemas.openxmlformats.org/drawingml/2006/main">
          <a:off x="1920525" y="2088232"/>
          <a:ext cx="452738" cy="2502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i="0" dirty="0" smtClean="0">
              <a:solidFill>
                <a:schemeClr val="bg1"/>
              </a:solidFill>
            </a:rPr>
            <a:t>M€</a:t>
          </a:r>
          <a:endParaRPr lang="fr-FR" sz="1100" i="0" dirty="0">
            <a:solidFill>
              <a:schemeClr val="bg1"/>
            </a:solidFill>
          </a:endParaRPr>
        </a:p>
      </cdr:txBody>
    </cdr:sp>
  </cdr:relSizeAnchor>
  <cdr:relSizeAnchor xmlns:cdr="http://schemas.openxmlformats.org/drawingml/2006/chartDrawing">
    <cdr:from>
      <cdr:x>0.62891</cdr:x>
      <cdr:y>0.60417</cdr:y>
    </cdr:from>
    <cdr:to>
      <cdr:x>0.7463</cdr:x>
      <cdr:y>0.67626</cdr:y>
    </cdr:to>
    <cdr:sp macro="" textlink="">
      <cdr:nvSpPr>
        <cdr:cNvPr id="29" name="ZoneTexte 1"/>
        <cdr:cNvSpPr txBox="1"/>
      </cdr:nvSpPr>
      <cdr:spPr>
        <a:xfrm xmlns:a="http://schemas.openxmlformats.org/drawingml/2006/main">
          <a:off x="2700406" y="2088233"/>
          <a:ext cx="504048" cy="2491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i="0" dirty="0" smtClean="0">
              <a:solidFill>
                <a:schemeClr val="bg1"/>
              </a:solidFill>
            </a:rPr>
            <a:t>M€</a:t>
          </a:r>
          <a:endParaRPr lang="fr-FR" sz="1100" i="0" dirty="0">
            <a:solidFill>
              <a:schemeClr val="bg1"/>
            </a:solidFill>
          </a:endParaRPr>
        </a:p>
      </cdr:txBody>
    </cdr:sp>
  </cdr:relSizeAnchor>
  <cdr:relSizeAnchor xmlns:cdr="http://schemas.openxmlformats.org/drawingml/2006/chartDrawing">
    <cdr:from>
      <cdr:x>0.41615</cdr:x>
      <cdr:y>0.67934</cdr:y>
    </cdr:from>
    <cdr:to>
      <cdr:x>0.58385</cdr:x>
      <cdr:y>0.83333</cdr:y>
    </cdr:to>
    <cdr:sp macro="" textlink="">
      <cdr:nvSpPr>
        <cdr:cNvPr id="30" name="ZoneTexte 1"/>
        <cdr:cNvSpPr txBox="1"/>
      </cdr:nvSpPr>
      <cdr:spPr>
        <a:xfrm xmlns:a="http://schemas.openxmlformats.org/drawingml/2006/main">
          <a:off x="1786860" y="2348049"/>
          <a:ext cx="720068" cy="532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i="0" dirty="0" smtClean="0">
              <a:solidFill>
                <a:schemeClr val="bg1"/>
              </a:solidFill>
            </a:rPr>
            <a:t>(3% </a:t>
          </a:r>
        </a:p>
        <a:p xmlns:a="http://schemas.openxmlformats.org/drawingml/2006/main">
          <a:pPr algn="ctr"/>
          <a:r>
            <a:rPr lang="fr-FR" sz="1000" i="0" dirty="0" smtClean="0">
              <a:solidFill>
                <a:schemeClr val="bg1"/>
              </a:solidFill>
            </a:rPr>
            <a:t>du CA)</a:t>
          </a:r>
          <a:endParaRPr lang="fr-FR" sz="1000" i="0" dirty="0">
            <a:solidFill>
              <a:schemeClr val="bg1"/>
            </a:solidFill>
          </a:endParaRPr>
        </a:p>
      </cdr:txBody>
    </cdr:sp>
  </cdr:relSizeAnchor>
  <cdr:relSizeAnchor xmlns:cdr="http://schemas.openxmlformats.org/drawingml/2006/chartDrawing">
    <cdr:from>
      <cdr:x>0.61214</cdr:x>
      <cdr:y>0.6855</cdr:y>
    </cdr:from>
    <cdr:to>
      <cdr:x>0.76307</cdr:x>
      <cdr:y>0.77805</cdr:y>
    </cdr:to>
    <cdr:sp macro="" textlink="">
      <cdr:nvSpPr>
        <cdr:cNvPr id="31" name="ZoneTexte 1"/>
        <cdr:cNvSpPr txBox="1"/>
      </cdr:nvSpPr>
      <cdr:spPr>
        <a:xfrm xmlns:a="http://schemas.openxmlformats.org/drawingml/2006/main">
          <a:off x="2628380" y="2369359"/>
          <a:ext cx="648072" cy="3198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i="0" dirty="0" smtClean="0">
              <a:solidFill>
                <a:schemeClr val="bg1"/>
              </a:solidFill>
            </a:rPr>
            <a:t>(3% </a:t>
          </a:r>
        </a:p>
        <a:p xmlns:a="http://schemas.openxmlformats.org/drawingml/2006/main">
          <a:pPr algn="ctr"/>
          <a:r>
            <a:rPr lang="fr-FR" sz="1000" i="0" dirty="0" smtClean="0">
              <a:solidFill>
                <a:schemeClr val="bg1"/>
              </a:solidFill>
            </a:rPr>
            <a:t>du CA)</a:t>
          </a:r>
          <a:endParaRPr lang="fr-FR" sz="1000" i="0" dirty="0">
            <a:solidFill>
              <a:schemeClr val="bg1"/>
            </a:solidFill>
          </a:endParaRPr>
        </a:p>
      </cdr:txBody>
    </cdr:sp>
  </cdr:relSizeAnchor>
  <cdr:relSizeAnchor xmlns:cdr="http://schemas.openxmlformats.org/drawingml/2006/chartDrawing">
    <cdr:from>
      <cdr:x>0.83374</cdr:x>
      <cdr:y>0.53246</cdr:y>
    </cdr:from>
    <cdr:to>
      <cdr:x>0.93917</cdr:x>
      <cdr:y>0.6158</cdr:y>
    </cdr:to>
    <cdr:sp macro="" textlink="">
      <cdr:nvSpPr>
        <cdr:cNvPr id="10" name="ZoneTexte 1"/>
        <cdr:cNvSpPr txBox="1"/>
      </cdr:nvSpPr>
      <cdr:spPr>
        <a:xfrm xmlns:a="http://schemas.openxmlformats.org/drawingml/2006/main">
          <a:off x="3579912" y="1840369"/>
          <a:ext cx="452694" cy="2880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b="1" i="0" dirty="0" smtClean="0">
              <a:solidFill>
                <a:schemeClr val="bg1"/>
              </a:solidFill>
            </a:rPr>
            <a:t>M€</a:t>
          </a:r>
          <a:endParaRPr lang="fr-FR" sz="1100" b="1" i="0" dirty="0">
            <a:solidFill>
              <a:schemeClr val="bg1"/>
            </a:solidFill>
          </a:endParaRPr>
        </a:p>
      </cdr:txBody>
    </cdr:sp>
  </cdr:relSizeAnchor>
  <cdr:relSizeAnchor xmlns:cdr="http://schemas.openxmlformats.org/drawingml/2006/chartDrawing">
    <cdr:from>
      <cdr:x>0.81338</cdr:x>
      <cdr:y>0.6158</cdr:y>
    </cdr:from>
    <cdr:to>
      <cdr:x>0.95249</cdr:x>
      <cdr:y>0.72917</cdr:y>
    </cdr:to>
    <cdr:sp macro="" textlink="">
      <cdr:nvSpPr>
        <cdr:cNvPr id="11" name="ZoneTexte 1"/>
        <cdr:cNvSpPr txBox="1"/>
      </cdr:nvSpPr>
      <cdr:spPr>
        <a:xfrm xmlns:a="http://schemas.openxmlformats.org/drawingml/2006/main">
          <a:off x="3492476" y="2128441"/>
          <a:ext cx="597314" cy="3918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b="1" i="0" dirty="0" smtClean="0">
              <a:solidFill>
                <a:schemeClr val="bg1"/>
              </a:solidFill>
            </a:rPr>
            <a:t>(4% </a:t>
          </a:r>
        </a:p>
        <a:p xmlns:a="http://schemas.openxmlformats.org/drawingml/2006/main">
          <a:pPr algn="ctr"/>
          <a:r>
            <a:rPr lang="fr-FR" sz="1000" b="1" i="0" dirty="0" smtClean="0">
              <a:solidFill>
                <a:schemeClr val="bg1"/>
              </a:solidFill>
            </a:rPr>
            <a:t>du CA)</a:t>
          </a:r>
          <a:endParaRPr lang="fr-FR" sz="1000" b="1" i="0" dirty="0">
            <a:solidFill>
              <a:schemeClr val="bg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0.69792</cdr:x>
      <cdr:y>0.23453</cdr:y>
    </cdr:from>
    <cdr:to>
      <cdr:x>0.79167</cdr:x>
      <cdr:y>0.32002</cdr:y>
    </cdr:to>
    <cdr:sp macro="" textlink="">
      <cdr:nvSpPr>
        <cdr:cNvPr id="2" name="Text Box 3"/>
        <cdr:cNvSpPr txBox="1">
          <a:spLocks xmlns:a="http://schemas.openxmlformats.org/drawingml/2006/main" noChangeArrowheads="1"/>
        </cdr:cNvSpPr>
      </cdr:nvSpPr>
      <cdr:spPr bwMode="auto">
        <a:xfrm xmlns:a="http://schemas.openxmlformats.org/drawingml/2006/main">
          <a:off x="4824536" y="648072"/>
          <a:ext cx="648072" cy="23622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b="0" i="1" u="none" strike="noStrike" baseline="0" dirty="0" smtClean="0">
              <a:solidFill>
                <a:srgbClr val="2B6384"/>
              </a:solidFill>
              <a:latin typeface="Calibri" panose="020F0502020204030204" pitchFamily="34" charset="0"/>
              <a:cs typeface="Calibri" panose="020F0502020204030204" pitchFamily="34" charset="0"/>
            </a:rPr>
            <a:t>(6,5 M€)</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0.65625</cdr:x>
      <cdr:y>0.8521</cdr:y>
    </cdr:from>
    <cdr:to>
      <cdr:x>0.75</cdr:x>
      <cdr:y>0.94919</cdr:y>
    </cdr:to>
    <cdr:sp macro="" textlink="">
      <cdr:nvSpPr>
        <cdr:cNvPr id="4" name="Text Box 3"/>
        <cdr:cNvSpPr txBox="1">
          <a:spLocks xmlns:a="http://schemas.openxmlformats.org/drawingml/2006/main" noChangeArrowheads="1"/>
        </cdr:cNvSpPr>
      </cdr:nvSpPr>
      <cdr:spPr bwMode="auto">
        <a:xfrm xmlns:a="http://schemas.openxmlformats.org/drawingml/2006/main">
          <a:off x="4536504" y="2354552"/>
          <a:ext cx="648072" cy="26828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(3,5 M€)</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0.67708</cdr:x>
      <cdr:y>0.46907</cdr:y>
    </cdr:from>
    <cdr:to>
      <cdr:x>0.79166</cdr:x>
      <cdr:y>0.5655</cdr:y>
    </cdr:to>
    <cdr:sp macro="" textlink="">
      <cdr:nvSpPr>
        <cdr:cNvPr id="5" name="Text Box 3"/>
        <cdr:cNvSpPr txBox="1">
          <a:spLocks xmlns:a="http://schemas.openxmlformats.org/drawingml/2006/main" noChangeArrowheads="1"/>
        </cdr:cNvSpPr>
      </cdr:nvSpPr>
      <cdr:spPr bwMode="auto">
        <a:xfrm xmlns:a="http://schemas.openxmlformats.org/drawingml/2006/main">
          <a:off x="4680520" y="1296144"/>
          <a:ext cx="792065" cy="26645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(102 M€)</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0.66667</cdr:x>
      <cdr:y>0.35479</cdr:y>
    </cdr:from>
    <cdr:to>
      <cdr:x>0.79167</cdr:x>
      <cdr:y>0.44561</cdr:y>
    </cdr:to>
    <cdr:sp macro="" textlink="">
      <cdr:nvSpPr>
        <cdr:cNvPr id="6" name="Text Box 3"/>
        <cdr:cNvSpPr txBox="1">
          <a:spLocks xmlns:a="http://schemas.openxmlformats.org/drawingml/2006/main" noChangeArrowheads="1"/>
        </cdr:cNvSpPr>
      </cdr:nvSpPr>
      <cdr:spPr bwMode="auto">
        <a:xfrm xmlns:a="http://schemas.openxmlformats.org/drawingml/2006/main">
          <a:off x="4608512" y="980364"/>
          <a:ext cx="864096" cy="25095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(30 M€)</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0.85417</cdr:x>
      <cdr:y>0.61441</cdr:y>
    </cdr:from>
    <cdr:to>
      <cdr:x>0.95909</cdr:x>
      <cdr:y>0.67754</cdr:y>
    </cdr:to>
    <cdr:sp macro="" textlink="">
      <cdr:nvSpPr>
        <cdr:cNvPr id="7" name="Text Box 3"/>
        <cdr:cNvSpPr txBox="1">
          <a:spLocks xmlns:a="http://schemas.openxmlformats.org/drawingml/2006/main" noChangeArrowheads="1"/>
        </cdr:cNvSpPr>
      </cdr:nvSpPr>
      <cdr:spPr bwMode="auto">
        <a:xfrm xmlns:a="http://schemas.openxmlformats.org/drawingml/2006/main">
          <a:off x="5904680" y="1697755"/>
          <a:ext cx="725284" cy="17445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(6 M€)</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0.78125</cdr:x>
      <cdr:y>0.72966</cdr:y>
    </cdr:from>
    <cdr:to>
      <cdr:x>0.89583</cdr:x>
      <cdr:y>0.82889</cdr:y>
    </cdr:to>
    <cdr:sp macro="" textlink="">
      <cdr:nvSpPr>
        <cdr:cNvPr id="8" name="Text Box 3"/>
        <cdr:cNvSpPr txBox="1">
          <a:spLocks xmlns:a="http://schemas.openxmlformats.org/drawingml/2006/main" noChangeArrowheads="1"/>
        </cdr:cNvSpPr>
      </cdr:nvSpPr>
      <cdr:spPr bwMode="auto">
        <a:xfrm xmlns:a="http://schemas.openxmlformats.org/drawingml/2006/main">
          <a:off x="5400600" y="2016224"/>
          <a:ext cx="792065" cy="27419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i="1" dirty="0" smtClean="0">
              <a:solidFill>
                <a:srgbClr val="2B6384"/>
              </a:solidFill>
              <a:latin typeface="Calibri" panose="020F0502020204030204" pitchFamily="34" charset="0"/>
              <a:cs typeface="Calibri" panose="020F0502020204030204" pitchFamily="34" charset="0"/>
            </a:rPr>
            <a:t>(12 M€)</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0.76717</cdr:x>
      <cdr:y>0.43509</cdr:y>
    </cdr:from>
    <cdr:to>
      <cdr:x>0.96631</cdr:x>
      <cdr:y>0.56491</cdr:y>
    </cdr:to>
    <cdr:sp macro="" textlink="">
      <cdr:nvSpPr>
        <cdr:cNvPr id="2" name="Text Box 3"/>
        <cdr:cNvSpPr txBox="1">
          <a:spLocks xmlns:a="http://schemas.openxmlformats.org/drawingml/2006/main" noChangeArrowheads="1"/>
        </cdr:cNvSpPr>
      </cdr:nvSpPr>
      <cdr:spPr bwMode="auto">
        <a:xfrm xmlns:a="http://schemas.openxmlformats.org/drawingml/2006/main">
          <a:off x="3328736" y="1582182"/>
          <a:ext cx="864069" cy="47208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Centre-ville</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0.03076</cdr:x>
      <cdr:y>0.47901</cdr:y>
    </cdr:from>
    <cdr:to>
      <cdr:x>0.24839</cdr:x>
      <cdr:y>0.58902</cdr:y>
    </cdr:to>
    <cdr:sp macro="" textlink="">
      <cdr:nvSpPr>
        <cdr:cNvPr id="3" name="Text Box 3"/>
        <cdr:cNvSpPr txBox="1">
          <a:spLocks xmlns:a="http://schemas.openxmlformats.org/drawingml/2006/main" noChangeArrowheads="1"/>
        </cdr:cNvSpPr>
      </cdr:nvSpPr>
      <cdr:spPr bwMode="auto">
        <a:xfrm xmlns:a="http://schemas.openxmlformats.org/drawingml/2006/main">
          <a:off x="133449" y="1741906"/>
          <a:ext cx="944297" cy="40004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Hors </a:t>
          </a:r>
        </a:p>
        <a:p xmlns:a="http://schemas.openxmlformats.org/drawingml/2006/main">
          <a:pPr algn="ctr" rtl="0">
            <a:defRPr sz="1000"/>
          </a:pPr>
          <a:r>
            <a:rPr lang="fr-FR" sz="1200" b="0" i="0" u="none" strike="noStrike" baseline="0" dirty="0" smtClean="0">
              <a:solidFill>
                <a:srgbClr val="2B6384"/>
              </a:solidFill>
              <a:latin typeface="Calibri" panose="020F0502020204030204" pitchFamily="34" charset="0"/>
              <a:cs typeface="Calibri" panose="020F0502020204030204" pitchFamily="34" charset="0"/>
            </a:rPr>
            <a:t>centre-ville</a:t>
          </a:r>
          <a:endParaRPr lang="fr-FR" b="0" i="1" u="none" strike="noStrike" baseline="0" dirty="0">
            <a:solidFill>
              <a:srgbClr val="2B6384"/>
            </a:solidFill>
            <a:latin typeface="Calibri" panose="020F0502020204030204" pitchFamily="34" charset="0"/>
            <a:cs typeface="Calibri" panose="020F050202020403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0.33124</cdr:x>
      <cdr:y>0.16667</cdr:y>
    </cdr:from>
    <cdr:to>
      <cdr:x>0.6837</cdr:x>
      <cdr:y>0.25001</cdr:y>
    </cdr:to>
    <cdr:sp macro="" textlink="">
      <cdr:nvSpPr>
        <cdr:cNvPr id="2" name="ZoneTexte 1"/>
        <cdr:cNvSpPr txBox="1"/>
      </cdr:nvSpPr>
      <cdr:spPr>
        <a:xfrm xmlns:a="http://schemas.openxmlformats.org/drawingml/2006/main">
          <a:off x="1556533" y="576064"/>
          <a:ext cx="1656224" cy="288056"/>
        </a:xfrm>
        <a:prstGeom xmlns:a="http://schemas.openxmlformats.org/drawingml/2006/main" prst="rect">
          <a:avLst/>
        </a:prstGeom>
        <a:solidFill xmlns:a="http://schemas.openxmlformats.org/drawingml/2006/main">
          <a:schemeClr val="accent1">
            <a:lumMod val="75000"/>
          </a:schemeClr>
        </a:solidFill>
      </cdr:spPr>
      <cdr:txBody>
        <a:bodyPr xmlns:a="http://schemas.openxmlformats.org/drawingml/2006/main" vertOverflow="clip" wrap="square" rtlCol="0"/>
        <a:lstStyle xmlns:a="http://schemas.openxmlformats.org/drawingml/2006/main"/>
        <a:p xmlns:a="http://schemas.openxmlformats.org/drawingml/2006/main">
          <a:pPr algn="ctr"/>
          <a:r>
            <a:rPr lang="fr-FR" sz="1200" b="1" dirty="0" smtClean="0">
              <a:solidFill>
                <a:schemeClr val="bg1"/>
              </a:solidFill>
            </a:rPr>
            <a:t>1,9 en moyenne</a:t>
          </a:r>
          <a:endParaRPr lang="fr-FR" sz="1200" b="1" dirty="0">
            <a:solidFill>
              <a:schemeClr val="bg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0.23881</cdr:x>
      <cdr:y>0.09192</cdr:y>
    </cdr:from>
    <cdr:to>
      <cdr:x>0.34117</cdr:x>
      <cdr:y>0.20318</cdr:y>
    </cdr:to>
    <cdr:grpSp>
      <cdr:nvGrpSpPr>
        <cdr:cNvPr id="2" name="Groupe 1"/>
        <cdr:cNvGrpSpPr/>
      </cdr:nvGrpSpPr>
      <cdr:grpSpPr>
        <a:xfrm xmlns:a="http://schemas.openxmlformats.org/drawingml/2006/main">
          <a:off x="1152147" y="229640"/>
          <a:ext cx="493840" cy="277957"/>
          <a:chOff x="728952" y="453005"/>
          <a:chExt cx="451277" cy="267075"/>
        </a:xfrm>
      </cdr:grpSpPr>
      <cdr:sp macro="" textlink="">
        <cdr:nvSpPr>
          <cdr:cNvPr id="3" name="ZoneTexte 1"/>
          <cdr:cNvSpPr txBox="1"/>
        </cdr:nvSpPr>
        <cdr:spPr>
          <a:xfrm xmlns:a="http://schemas.openxmlformats.org/drawingml/2006/main">
            <a:off x="728952" y="453005"/>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-4%</a:t>
            </a:r>
            <a:endParaRPr lang="fr-FR" sz="900" i="0" dirty="0">
              <a:solidFill>
                <a:srgbClr val="C00000"/>
              </a:solidFill>
            </a:endParaRPr>
          </a:p>
        </cdr:txBody>
      </cdr:sp>
      <cdr:cxnSp macro="">
        <cdr:nvCxnSpPr>
          <cdr:cNvPr id="4" name="Connecteur droit avec flèche 3"/>
          <cdr:cNvCxnSpPr/>
        </cdr:nvCxnSpPr>
        <cdr:spPr>
          <a:xfrm xmlns:a="http://schemas.openxmlformats.org/drawingml/2006/main">
            <a:off x="828180" y="613733"/>
            <a:ext cx="144016" cy="106347"/>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0.23881</cdr:x>
      <cdr:y>0.20721</cdr:y>
    </cdr:from>
    <cdr:to>
      <cdr:x>0.34117</cdr:x>
      <cdr:y>0.32719</cdr:y>
    </cdr:to>
    <cdr:grpSp>
      <cdr:nvGrpSpPr>
        <cdr:cNvPr id="5" name="Groupe 4"/>
        <cdr:cNvGrpSpPr/>
      </cdr:nvGrpSpPr>
      <cdr:grpSpPr>
        <a:xfrm xmlns:a="http://schemas.openxmlformats.org/drawingml/2006/main">
          <a:off x="1152147" y="517665"/>
          <a:ext cx="493840" cy="299742"/>
          <a:chOff x="432224" y="695789"/>
          <a:chExt cx="451277" cy="288032"/>
        </a:xfrm>
      </cdr:grpSpPr>
      <cdr:sp macro="" textlink="">
        <cdr:nvSpPr>
          <cdr:cNvPr id="6" name="ZoneTexte 1"/>
          <cdr:cNvSpPr txBox="1"/>
        </cdr:nvSpPr>
        <cdr:spPr>
          <a:xfrm xmlns:a="http://schemas.openxmlformats.org/drawingml/2006/main">
            <a:off x="432224" y="695789"/>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a:t>
            </a:r>
            <a:endParaRPr lang="fr-FR" sz="900" i="0" dirty="0">
              <a:solidFill>
                <a:srgbClr val="C00000"/>
              </a:solidFill>
            </a:endParaRPr>
          </a:p>
        </cdr:txBody>
      </cdr:sp>
      <cdr:cxnSp macro="">
        <cdr:nvCxnSpPr>
          <cdr:cNvPr id="7" name="Connecteur droit avec flèche 6"/>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0.23881</cdr:x>
      <cdr:y>0.50753</cdr:y>
    </cdr:from>
    <cdr:to>
      <cdr:x>0.32836</cdr:x>
      <cdr:y>0.62751</cdr:y>
    </cdr:to>
    <cdr:grpSp>
      <cdr:nvGrpSpPr>
        <cdr:cNvPr id="8" name="Groupe 7"/>
        <cdr:cNvGrpSpPr/>
      </cdr:nvGrpSpPr>
      <cdr:grpSpPr>
        <a:xfrm xmlns:a="http://schemas.openxmlformats.org/drawingml/2006/main">
          <a:off x="1152147" y="1267943"/>
          <a:ext cx="432037" cy="299742"/>
          <a:chOff x="432224" y="695789"/>
          <a:chExt cx="451277" cy="288032"/>
        </a:xfrm>
      </cdr:grpSpPr>
      <cdr:sp macro="" textlink="">
        <cdr:nvSpPr>
          <cdr:cNvPr id="9" name="ZoneTexte 1"/>
          <cdr:cNvSpPr txBox="1"/>
        </cdr:nvSpPr>
        <cdr:spPr>
          <a:xfrm xmlns:a="http://schemas.openxmlformats.org/drawingml/2006/main">
            <a:off x="432224" y="695789"/>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-8%</a:t>
            </a:r>
            <a:endParaRPr lang="fr-FR" sz="900" i="0" dirty="0">
              <a:solidFill>
                <a:srgbClr val="C00000"/>
              </a:solidFill>
            </a:endParaRPr>
          </a:p>
        </cdr:txBody>
      </cdr:sp>
      <cdr:cxnSp macro="">
        <cdr:nvCxnSpPr>
          <cdr:cNvPr id="10" name="Connecteur droit avec flèche 9"/>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0.42464</cdr:x>
      <cdr:y>0.09018</cdr:y>
    </cdr:from>
    <cdr:to>
      <cdr:x>0.52699</cdr:x>
      <cdr:y>0.21016</cdr:y>
    </cdr:to>
    <cdr:grpSp>
      <cdr:nvGrpSpPr>
        <cdr:cNvPr id="11" name="Groupe 10"/>
        <cdr:cNvGrpSpPr/>
      </cdr:nvGrpSpPr>
      <cdr:grpSpPr>
        <a:xfrm xmlns:a="http://schemas.openxmlformats.org/drawingml/2006/main">
          <a:off x="2048691" y="225293"/>
          <a:ext cx="493791" cy="299742"/>
          <a:chOff x="432224" y="695788"/>
          <a:chExt cx="451277" cy="288032"/>
        </a:xfrm>
      </cdr:grpSpPr>
      <cdr:sp macro="" textlink="">
        <cdr:nvSpPr>
          <cdr:cNvPr id="12" name="ZoneTexte 1"/>
          <cdr:cNvSpPr txBox="1"/>
        </cdr:nvSpPr>
        <cdr:spPr>
          <a:xfrm xmlns:a="http://schemas.openxmlformats.org/drawingml/2006/main">
            <a:off x="432224" y="695788"/>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-36%</a:t>
            </a:r>
            <a:endParaRPr lang="fr-FR" sz="900" i="0" dirty="0">
              <a:solidFill>
                <a:srgbClr val="C00000"/>
              </a:solidFill>
            </a:endParaRPr>
          </a:p>
        </cdr:txBody>
      </cdr:sp>
      <cdr:cxnSp macro="">
        <cdr:nvCxnSpPr>
          <cdr:cNvPr id="13" name="Connecteur droit avec flèche 12"/>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0.41791</cdr:x>
      <cdr:y>0.20721</cdr:y>
    </cdr:from>
    <cdr:to>
      <cdr:x>0.50746</cdr:x>
      <cdr:y>0.32371</cdr:y>
    </cdr:to>
    <cdr:grpSp>
      <cdr:nvGrpSpPr>
        <cdr:cNvPr id="17" name="Groupe 16"/>
        <cdr:cNvGrpSpPr/>
      </cdr:nvGrpSpPr>
      <cdr:grpSpPr>
        <a:xfrm xmlns:a="http://schemas.openxmlformats.org/drawingml/2006/main">
          <a:off x="2016221" y="517665"/>
          <a:ext cx="432038" cy="291048"/>
          <a:chOff x="432224" y="695789"/>
          <a:chExt cx="451277" cy="288032"/>
        </a:xfrm>
      </cdr:grpSpPr>
      <cdr:sp macro="" textlink="">
        <cdr:nvSpPr>
          <cdr:cNvPr id="18" name="ZoneTexte 1"/>
          <cdr:cNvSpPr txBox="1"/>
        </cdr:nvSpPr>
        <cdr:spPr>
          <a:xfrm xmlns:a="http://schemas.openxmlformats.org/drawingml/2006/main">
            <a:off x="432224" y="695789"/>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-45%</a:t>
            </a:r>
            <a:endParaRPr lang="fr-FR" sz="900" i="0" dirty="0">
              <a:solidFill>
                <a:srgbClr val="C00000"/>
              </a:solidFill>
            </a:endParaRPr>
          </a:p>
        </cdr:txBody>
      </cdr:sp>
      <cdr:cxnSp macro="">
        <cdr:nvCxnSpPr>
          <cdr:cNvPr id="19" name="Connecteur droit avec flèche 18"/>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0.41791</cdr:x>
      <cdr:y>0.51276</cdr:y>
    </cdr:from>
    <cdr:to>
      <cdr:x>0.50746</cdr:x>
      <cdr:y>0.62925</cdr:y>
    </cdr:to>
    <cdr:grpSp>
      <cdr:nvGrpSpPr>
        <cdr:cNvPr id="20" name="Groupe 19"/>
        <cdr:cNvGrpSpPr/>
      </cdr:nvGrpSpPr>
      <cdr:grpSpPr>
        <a:xfrm xmlns:a="http://schemas.openxmlformats.org/drawingml/2006/main">
          <a:off x="2016221" y="1281009"/>
          <a:ext cx="432038" cy="291023"/>
          <a:chOff x="432224" y="695789"/>
          <a:chExt cx="451277" cy="288032"/>
        </a:xfrm>
      </cdr:grpSpPr>
      <cdr:sp macro="" textlink="">
        <cdr:nvSpPr>
          <cdr:cNvPr id="21" name="ZoneTexte 1"/>
          <cdr:cNvSpPr txBox="1"/>
        </cdr:nvSpPr>
        <cdr:spPr>
          <a:xfrm xmlns:a="http://schemas.openxmlformats.org/drawingml/2006/main">
            <a:off x="432224" y="695789"/>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-13%</a:t>
            </a:r>
            <a:endParaRPr lang="fr-FR" sz="900" i="0" dirty="0">
              <a:solidFill>
                <a:srgbClr val="C00000"/>
              </a:solidFill>
            </a:endParaRPr>
          </a:p>
        </cdr:txBody>
      </cdr:sp>
      <cdr:cxnSp macro="">
        <cdr:nvCxnSpPr>
          <cdr:cNvPr id="22" name="Connecteur droit avec flèche 21"/>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0.59702</cdr:x>
      <cdr:y>0.20721</cdr:y>
    </cdr:from>
    <cdr:to>
      <cdr:x>0.70149</cdr:x>
      <cdr:y>0.3237</cdr:y>
    </cdr:to>
    <cdr:grpSp>
      <cdr:nvGrpSpPr>
        <cdr:cNvPr id="23" name="Groupe 22"/>
        <cdr:cNvGrpSpPr/>
      </cdr:nvGrpSpPr>
      <cdr:grpSpPr>
        <a:xfrm xmlns:a="http://schemas.openxmlformats.org/drawingml/2006/main">
          <a:off x="2880344" y="517665"/>
          <a:ext cx="504019" cy="291023"/>
          <a:chOff x="432224" y="695789"/>
          <a:chExt cx="451277" cy="288032"/>
        </a:xfrm>
      </cdr:grpSpPr>
      <cdr:sp macro="" textlink="">
        <cdr:nvSpPr>
          <cdr:cNvPr id="24" name="ZoneTexte 1"/>
          <cdr:cNvSpPr txBox="1"/>
        </cdr:nvSpPr>
        <cdr:spPr>
          <a:xfrm xmlns:a="http://schemas.openxmlformats.org/drawingml/2006/main">
            <a:off x="432224" y="695789"/>
            <a:ext cx="451277" cy="216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-10%</a:t>
            </a:r>
            <a:endParaRPr lang="fr-FR" sz="900" i="0" dirty="0">
              <a:solidFill>
                <a:srgbClr val="C00000"/>
              </a:solidFill>
            </a:endParaRPr>
          </a:p>
        </cdr:txBody>
      </cdr:sp>
      <cdr:cxnSp macro="">
        <cdr:nvCxnSpPr>
          <cdr:cNvPr id="25" name="Connecteur droit avec flèche 24"/>
          <cdr:cNvCxnSpPr/>
        </cdr:nvCxnSpPr>
        <cdr:spPr>
          <a:xfrm xmlns:a="http://schemas.openxmlformats.org/drawingml/2006/main">
            <a:off x="504232" y="839805"/>
            <a:ext cx="144016" cy="144016"/>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0.59702</cdr:x>
      <cdr:y>0.51629</cdr:y>
    </cdr:from>
    <cdr:to>
      <cdr:x>0.70149</cdr:x>
      <cdr:y>0.63278</cdr:y>
    </cdr:to>
    <cdr:grpSp>
      <cdr:nvGrpSpPr>
        <cdr:cNvPr id="29" name="Groupe 28"/>
        <cdr:cNvGrpSpPr/>
      </cdr:nvGrpSpPr>
      <cdr:grpSpPr>
        <a:xfrm xmlns:a="http://schemas.openxmlformats.org/drawingml/2006/main">
          <a:off x="2880344" y="1289828"/>
          <a:ext cx="504019" cy="291023"/>
          <a:chOff x="-215672" y="914976"/>
          <a:chExt cx="451277" cy="279645"/>
        </a:xfrm>
      </cdr:grpSpPr>
      <cdr:sp macro="" textlink="">
        <cdr:nvSpPr>
          <cdr:cNvPr id="30" name="ZoneTexte 1"/>
          <cdr:cNvSpPr txBox="1"/>
        </cdr:nvSpPr>
        <cdr:spPr>
          <a:xfrm xmlns:a="http://schemas.openxmlformats.org/drawingml/2006/main">
            <a:off x="-215672" y="914976"/>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i="0" dirty="0" smtClean="0">
                <a:solidFill>
                  <a:srgbClr val="C00000"/>
                </a:solidFill>
              </a:rPr>
              <a:t>-13%</a:t>
            </a:r>
            <a:endParaRPr lang="fr-FR" sz="900" i="0" dirty="0">
              <a:solidFill>
                <a:srgbClr val="C00000"/>
              </a:solidFill>
            </a:endParaRPr>
          </a:p>
        </cdr:txBody>
      </cdr:sp>
      <cdr:cxnSp macro="">
        <cdr:nvCxnSpPr>
          <cdr:cNvPr id="31" name="Connecteur droit avec flèche 30"/>
          <cdr:cNvCxnSpPr/>
        </cdr:nvCxnSpPr>
        <cdr:spPr>
          <a:xfrm xmlns:a="http://schemas.openxmlformats.org/drawingml/2006/main">
            <a:off x="-143664" y="1054799"/>
            <a:ext cx="144016" cy="139822"/>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0.78395</cdr:x>
      <cdr:y>0.18456</cdr:y>
    </cdr:from>
    <cdr:to>
      <cdr:x>0.8863</cdr:x>
      <cdr:y>0.30105</cdr:y>
    </cdr:to>
    <cdr:grpSp>
      <cdr:nvGrpSpPr>
        <cdr:cNvPr id="32" name="Groupe 31"/>
        <cdr:cNvGrpSpPr/>
      </cdr:nvGrpSpPr>
      <cdr:grpSpPr>
        <a:xfrm xmlns:a="http://schemas.openxmlformats.org/drawingml/2006/main">
          <a:off x="3782194" y="461079"/>
          <a:ext cx="493791" cy="291023"/>
          <a:chOff x="-215672" y="914976"/>
          <a:chExt cx="451277" cy="279645"/>
        </a:xfrm>
      </cdr:grpSpPr>
      <cdr:sp macro="" textlink="">
        <cdr:nvSpPr>
          <cdr:cNvPr id="33" name="ZoneTexte 1"/>
          <cdr:cNvSpPr txBox="1"/>
        </cdr:nvSpPr>
        <cdr:spPr>
          <a:xfrm xmlns:a="http://schemas.openxmlformats.org/drawingml/2006/main">
            <a:off x="-215672" y="914976"/>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C00000"/>
                </a:solidFill>
              </a:rPr>
              <a:t>-5</a:t>
            </a:r>
            <a:r>
              <a:rPr lang="fr-FR" sz="900" i="0" dirty="0" smtClean="0">
                <a:solidFill>
                  <a:srgbClr val="C00000"/>
                </a:solidFill>
              </a:rPr>
              <a:t>%</a:t>
            </a:r>
            <a:endParaRPr lang="fr-FR" sz="900" i="0" dirty="0">
              <a:solidFill>
                <a:srgbClr val="C00000"/>
              </a:solidFill>
            </a:endParaRPr>
          </a:p>
        </cdr:txBody>
      </cdr:sp>
      <cdr:cxnSp macro="">
        <cdr:nvCxnSpPr>
          <cdr:cNvPr id="34" name="Connecteur droit avec flèche 33"/>
          <cdr:cNvCxnSpPr/>
        </cdr:nvCxnSpPr>
        <cdr:spPr>
          <a:xfrm xmlns:a="http://schemas.openxmlformats.org/drawingml/2006/main">
            <a:off x="-143664" y="1054799"/>
            <a:ext cx="144016" cy="139822"/>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0.76236</cdr:x>
      <cdr:y>0.52855</cdr:y>
    </cdr:from>
    <cdr:to>
      <cdr:x>0.86472</cdr:x>
      <cdr:y>0.65955</cdr:y>
    </cdr:to>
    <cdr:grpSp>
      <cdr:nvGrpSpPr>
        <cdr:cNvPr id="35" name="Groupe 34"/>
        <cdr:cNvGrpSpPr/>
      </cdr:nvGrpSpPr>
      <cdr:grpSpPr>
        <a:xfrm xmlns:a="http://schemas.openxmlformats.org/drawingml/2006/main">
          <a:off x="3678033" y="1320457"/>
          <a:ext cx="493839" cy="327272"/>
          <a:chOff x="-382845" y="995286"/>
          <a:chExt cx="451277" cy="215660"/>
        </a:xfrm>
      </cdr:grpSpPr>
      <cdr:sp macro="" textlink="">
        <cdr:nvSpPr>
          <cdr:cNvPr id="36" name="ZoneTexte 1"/>
          <cdr:cNvSpPr txBox="1"/>
        </cdr:nvSpPr>
        <cdr:spPr>
          <a:xfrm xmlns:a="http://schemas.openxmlformats.org/drawingml/2006/main">
            <a:off x="-382845" y="995286"/>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003366"/>
                </a:solidFill>
              </a:rPr>
              <a:t>+11</a:t>
            </a:r>
            <a:r>
              <a:rPr lang="fr-FR" sz="900" i="0" dirty="0" smtClean="0">
                <a:solidFill>
                  <a:srgbClr val="003366"/>
                </a:solidFill>
              </a:rPr>
              <a:t>%</a:t>
            </a:r>
            <a:endParaRPr lang="fr-FR" sz="900" i="0" dirty="0">
              <a:solidFill>
                <a:srgbClr val="003366"/>
              </a:solidFill>
            </a:endParaRPr>
          </a:p>
        </cdr:txBody>
      </cdr:sp>
      <cdr:cxnSp macro="">
        <cdr:nvCxnSpPr>
          <cdr:cNvPr id="37" name="Connecteur droit avec flèche 36"/>
          <cdr:cNvCxnSpPr/>
        </cdr:nvCxnSpPr>
        <cdr:spPr>
          <a:xfrm xmlns:a="http://schemas.openxmlformats.org/drawingml/2006/main" flipV="1">
            <a:off x="-256386" y="1178037"/>
            <a:ext cx="239190" cy="32909"/>
          </a:xfrm>
          <a:prstGeom xmlns:a="http://schemas.openxmlformats.org/drawingml/2006/main" prst="straightConnector1">
            <a:avLst/>
          </a:prstGeom>
          <a:ln xmlns:a="http://schemas.openxmlformats.org/drawingml/2006/main">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0.78395</cdr:x>
      <cdr:y>0.06807</cdr:y>
    </cdr:from>
    <cdr:to>
      <cdr:x>0.8863</cdr:x>
      <cdr:y>0.18456</cdr:y>
    </cdr:to>
    <cdr:grpSp>
      <cdr:nvGrpSpPr>
        <cdr:cNvPr id="38" name="Groupe 37"/>
        <cdr:cNvGrpSpPr/>
      </cdr:nvGrpSpPr>
      <cdr:grpSpPr>
        <a:xfrm xmlns:a="http://schemas.openxmlformats.org/drawingml/2006/main">
          <a:off x="3782194" y="170057"/>
          <a:ext cx="493791" cy="291022"/>
          <a:chOff x="-215672" y="914976"/>
          <a:chExt cx="451277" cy="279645"/>
        </a:xfrm>
      </cdr:grpSpPr>
      <cdr:sp macro="" textlink="">
        <cdr:nvSpPr>
          <cdr:cNvPr id="39" name="ZoneTexte 1"/>
          <cdr:cNvSpPr txBox="1"/>
        </cdr:nvSpPr>
        <cdr:spPr>
          <a:xfrm xmlns:a="http://schemas.openxmlformats.org/drawingml/2006/main">
            <a:off x="-215672" y="914976"/>
            <a:ext cx="451277" cy="209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smtClean="0">
                <a:solidFill>
                  <a:srgbClr val="C00000"/>
                </a:solidFill>
              </a:rPr>
              <a:t>-13</a:t>
            </a:r>
            <a:r>
              <a:rPr lang="fr-FR" sz="900" i="0" dirty="0" smtClean="0">
                <a:solidFill>
                  <a:srgbClr val="C00000"/>
                </a:solidFill>
              </a:rPr>
              <a:t>%</a:t>
            </a:r>
            <a:endParaRPr lang="fr-FR" sz="900" i="0" dirty="0">
              <a:solidFill>
                <a:srgbClr val="C00000"/>
              </a:solidFill>
            </a:endParaRPr>
          </a:p>
        </cdr:txBody>
      </cdr:sp>
      <cdr:cxnSp macro="">
        <cdr:nvCxnSpPr>
          <cdr:cNvPr id="40" name="Connecteur droit avec flèche 39"/>
          <cdr:cNvCxnSpPr/>
        </cdr:nvCxnSpPr>
        <cdr:spPr>
          <a:xfrm xmlns:a="http://schemas.openxmlformats.org/drawingml/2006/main">
            <a:off x="-143664" y="1054799"/>
            <a:ext cx="144016" cy="139822"/>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0.58796</cdr:x>
      <cdr:y>0.09719</cdr:y>
    </cdr:from>
    <cdr:to>
      <cdr:x>0.68596</cdr:x>
      <cdr:y>0.18592</cdr:y>
    </cdr:to>
    <cdr:grpSp>
      <cdr:nvGrpSpPr>
        <cdr:cNvPr id="41" name="Groupe 40"/>
        <cdr:cNvGrpSpPr/>
      </cdr:nvGrpSpPr>
      <cdr:grpSpPr>
        <a:xfrm xmlns:a="http://schemas.openxmlformats.org/drawingml/2006/main">
          <a:off x="2836634" y="242806"/>
          <a:ext cx="472804" cy="221671"/>
          <a:chOff x="-290886" y="839115"/>
          <a:chExt cx="451277" cy="231946"/>
        </a:xfrm>
      </cdr:grpSpPr>
      <cdr:sp macro="" textlink="">
        <cdr:nvSpPr>
          <cdr:cNvPr id="42" name="ZoneTexte 1"/>
          <cdr:cNvSpPr txBox="1"/>
        </cdr:nvSpPr>
        <cdr:spPr>
          <a:xfrm xmlns:a="http://schemas.openxmlformats.org/drawingml/2006/main">
            <a:off x="-290886" y="839115"/>
            <a:ext cx="451277" cy="2319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900" dirty="0">
                <a:solidFill>
                  <a:schemeClr val="tx1">
                    <a:lumMod val="65000"/>
                    <a:lumOff val="35000"/>
                  </a:schemeClr>
                </a:solidFill>
              </a:rPr>
              <a:t>0</a:t>
            </a:r>
            <a:r>
              <a:rPr lang="fr-FR" sz="900" i="0" dirty="0" smtClean="0">
                <a:solidFill>
                  <a:schemeClr val="tx1">
                    <a:lumMod val="65000"/>
                    <a:lumOff val="35000"/>
                  </a:schemeClr>
                </a:solidFill>
              </a:rPr>
              <a:t>%</a:t>
            </a:r>
            <a:endParaRPr lang="fr-FR" sz="900" i="0" dirty="0">
              <a:solidFill>
                <a:schemeClr val="tx1">
                  <a:lumMod val="65000"/>
                  <a:lumOff val="35000"/>
                </a:schemeClr>
              </a:solidFill>
            </a:endParaRPr>
          </a:p>
        </cdr:txBody>
      </cdr:sp>
      <cdr:cxnSp macro="">
        <cdr:nvCxnSpPr>
          <cdr:cNvPr id="43" name="Connecteur droit avec flèche 42"/>
          <cdr:cNvCxnSpPr/>
        </cdr:nvCxnSpPr>
        <cdr:spPr>
          <a:xfrm xmlns:a="http://schemas.openxmlformats.org/drawingml/2006/main">
            <a:off x="-143664" y="1067517"/>
            <a:ext cx="225639" cy="0"/>
          </a:xfrm>
          <a:prstGeom xmlns:a="http://schemas.openxmlformats.org/drawingml/2006/main" prst="straightConnector1">
            <a:avLst/>
          </a:prstGeom>
          <a:ln xmlns:a="http://schemas.openxmlformats.org/drawingml/2006/main">
            <a:solidFill>
              <a:schemeClr val="tx1">
                <a:lumMod val="65000"/>
                <a:lumOff val="3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406" cy="493097"/>
          </a:xfrm>
          <a:prstGeom prst="rect">
            <a:avLst/>
          </a:prstGeom>
        </p:spPr>
        <p:txBody>
          <a:bodyPr vert="horz" lIns="87910" tIns="43955" rIns="87910" bIns="43955" rtlCol="0"/>
          <a:lstStyle>
            <a:lvl1pPr algn="l">
              <a:defRPr sz="1200"/>
            </a:lvl1pPr>
          </a:lstStyle>
          <a:p>
            <a:endParaRPr lang="fr-FR"/>
          </a:p>
        </p:txBody>
      </p:sp>
      <p:sp>
        <p:nvSpPr>
          <p:cNvPr id="3" name="Espace réservé de la date 2"/>
          <p:cNvSpPr>
            <a:spLocks noGrp="1"/>
          </p:cNvSpPr>
          <p:nvPr>
            <p:ph type="dt" sz="quarter" idx="1"/>
          </p:nvPr>
        </p:nvSpPr>
        <p:spPr>
          <a:xfrm>
            <a:off x="3850750" y="1"/>
            <a:ext cx="2945405" cy="493097"/>
          </a:xfrm>
          <a:prstGeom prst="rect">
            <a:avLst/>
          </a:prstGeom>
        </p:spPr>
        <p:txBody>
          <a:bodyPr vert="horz" lIns="87910" tIns="43955" rIns="87910" bIns="43955" rtlCol="0"/>
          <a:lstStyle>
            <a:lvl1pPr algn="r">
              <a:defRPr sz="1200"/>
            </a:lvl1pPr>
          </a:lstStyle>
          <a:p>
            <a:fld id="{27A91266-9F5F-40A1-BC6B-3A7A47F87F9B}" type="datetimeFigureOut">
              <a:rPr lang="fr-FR" smtClean="0"/>
              <a:t>03/08/2022</a:t>
            </a:fld>
            <a:endParaRPr lang="fr-FR"/>
          </a:p>
        </p:txBody>
      </p:sp>
      <p:sp>
        <p:nvSpPr>
          <p:cNvPr id="4" name="Espace réservé du pied de page 3"/>
          <p:cNvSpPr>
            <a:spLocks noGrp="1"/>
          </p:cNvSpPr>
          <p:nvPr>
            <p:ph type="ftr" sz="quarter" idx="2"/>
          </p:nvPr>
        </p:nvSpPr>
        <p:spPr>
          <a:xfrm>
            <a:off x="1" y="9378035"/>
            <a:ext cx="2945406" cy="493097"/>
          </a:xfrm>
          <a:prstGeom prst="rect">
            <a:avLst/>
          </a:prstGeom>
        </p:spPr>
        <p:txBody>
          <a:bodyPr vert="horz" lIns="87910" tIns="43955" rIns="87910" bIns="4395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750" y="9378035"/>
            <a:ext cx="2945405" cy="493097"/>
          </a:xfrm>
          <a:prstGeom prst="rect">
            <a:avLst/>
          </a:prstGeom>
        </p:spPr>
        <p:txBody>
          <a:bodyPr vert="horz" lIns="87910" tIns="43955" rIns="87910" bIns="43955" rtlCol="0" anchor="b"/>
          <a:lstStyle>
            <a:lvl1pPr algn="r">
              <a:defRPr sz="1200"/>
            </a:lvl1pPr>
          </a:lstStyle>
          <a:p>
            <a:fld id="{95906E29-A974-4BC2-8494-EAC23E6F14A9}" type="slidenum">
              <a:rPr lang="fr-FR" smtClean="0"/>
              <a:t>‹N°›</a:t>
            </a:fld>
            <a:endParaRPr lang="fr-FR"/>
          </a:p>
        </p:txBody>
      </p:sp>
    </p:spTree>
    <p:extLst>
      <p:ext uri="{BB962C8B-B14F-4D97-AF65-F5344CB8AC3E}">
        <p14:creationId xmlns:p14="http://schemas.microsoft.com/office/powerpoint/2010/main" val="784166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3633"/>
          </a:xfrm>
          <a:prstGeom prst="rect">
            <a:avLst/>
          </a:prstGeom>
        </p:spPr>
        <p:txBody>
          <a:bodyPr vert="horz" lIns="87910" tIns="43955" rIns="87910" bIns="43955"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3633"/>
          </a:xfrm>
          <a:prstGeom prst="rect">
            <a:avLst/>
          </a:prstGeom>
        </p:spPr>
        <p:txBody>
          <a:bodyPr vert="horz" lIns="87910" tIns="43955" rIns="87910" bIns="43955" rtlCol="0"/>
          <a:lstStyle>
            <a:lvl1pPr algn="r">
              <a:defRPr sz="1200"/>
            </a:lvl1pPr>
          </a:lstStyle>
          <a:p>
            <a:fld id="{4D838E42-841F-4072-B198-89CBB880D21D}" type="datetimeFigureOut">
              <a:rPr lang="fr-FR" smtClean="0"/>
              <a:t>03/08/2022</a:t>
            </a:fld>
            <a:endParaRPr lang="fr-FR"/>
          </a:p>
        </p:txBody>
      </p:sp>
      <p:sp>
        <p:nvSpPr>
          <p:cNvPr id="4" name="Espace réservé de l'image des diapositives 3"/>
          <p:cNvSpPr>
            <a:spLocks noGrp="1" noRot="1" noChangeAspect="1"/>
          </p:cNvSpPr>
          <p:nvPr>
            <p:ph type="sldImg" idx="2"/>
          </p:nvPr>
        </p:nvSpPr>
        <p:spPr>
          <a:xfrm>
            <a:off x="781050" y="739775"/>
            <a:ext cx="5235575" cy="3703638"/>
          </a:xfrm>
          <a:prstGeom prst="rect">
            <a:avLst/>
          </a:prstGeom>
          <a:noFill/>
          <a:ln w="12700">
            <a:solidFill>
              <a:prstClr val="black"/>
            </a:solidFill>
          </a:ln>
        </p:spPr>
        <p:txBody>
          <a:bodyPr vert="horz" lIns="87910" tIns="43955" rIns="87910" bIns="43955" rtlCol="0" anchor="ctr"/>
          <a:lstStyle/>
          <a:p>
            <a:endParaRPr lang="fr-FR"/>
          </a:p>
        </p:txBody>
      </p:sp>
      <p:sp>
        <p:nvSpPr>
          <p:cNvPr id="5" name="Espace réservé des commentaires 4"/>
          <p:cNvSpPr>
            <a:spLocks noGrp="1"/>
          </p:cNvSpPr>
          <p:nvPr>
            <p:ph type="body" sz="quarter" idx="3"/>
          </p:nvPr>
        </p:nvSpPr>
        <p:spPr>
          <a:xfrm>
            <a:off x="679768" y="4689516"/>
            <a:ext cx="5438140" cy="4442698"/>
          </a:xfrm>
          <a:prstGeom prst="rect">
            <a:avLst/>
          </a:prstGeom>
        </p:spPr>
        <p:txBody>
          <a:bodyPr vert="horz" lIns="87910" tIns="43955" rIns="87910" bIns="4395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377317"/>
            <a:ext cx="2945659" cy="493633"/>
          </a:xfrm>
          <a:prstGeom prst="rect">
            <a:avLst/>
          </a:prstGeom>
        </p:spPr>
        <p:txBody>
          <a:bodyPr vert="horz" lIns="87910" tIns="43955" rIns="87910" bIns="4395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3633"/>
          </a:xfrm>
          <a:prstGeom prst="rect">
            <a:avLst/>
          </a:prstGeom>
        </p:spPr>
        <p:txBody>
          <a:bodyPr vert="horz" lIns="87910" tIns="43955" rIns="87910" bIns="43955" rtlCol="0" anchor="b"/>
          <a:lstStyle>
            <a:lvl1pPr algn="r">
              <a:defRPr sz="1200"/>
            </a:lvl1pPr>
          </a:lstStyle>
          <a:p>
            <a:fld id="{F1A818D8-3BD1-49FE-8186-D1BD81501650}" type="slidenum">
              <a:rPr lang="fr-FR" smtClean="0"/>
              <a:t>‹N°›</a:t>
            </a:fld>
            <a:endParaRPr lang="fr-FR"/>
          </a:p>
        </p:txBody>
      </p:sp>
    </p:spTree>
    <p:extLst>
      <p:ext uri="{BB962C8B-B14F-4D97-AF65-F5344CB8AC3E}">
        <p14:creationId xmlns:p14="http://schemas.microsoft.com/office/powerpoint/2010/main" val="2560320179"/>
      </p:ext>
    </p:extLst>
  </p:cSld>
  <p:clrMap bg1="lt1" tx1="dk1" bg2="lt2" tx2="dk2" accent1="accent1" accent2="accent2" accent3="accent3" accent4="accent4" accent5="accent5" accent6="accent6" hlink="hlink" folHlink="folHlink"/>
  <p:notesStyle>
    <a:lvl1pPr marL="0" algn="l" defTabSz="908966" rtl="0" eaLnBrk="1" latinLnBrk="0" hangingPunct="1">
      <a:defRPr sz="1200" kern="1200">
        <a:solidFill>
          <a:schemeClr val="tx1"/>
        </a:solidFill>
        <a:latin typeface="+mn-lt"/>
        <a:ea typeface="+mn-ea"/>
        <a:cs typeface="+mn-cs"/>
      </a:defRPr>
    </a:lvl1pPr>
    <a:lvl2pPr marL="454483" algn="l" defTabSz="908966" rtl="0" eaLnBrk="1" latinLnBrk="0" hangingPunct="1">
      <a:defRPr sz="1200" kern="1200">
        <a:solidFill>
          <a:schemeClr val="tx1"/>
        </a:solidFill>
        <a:latin typeface="+mn-lt"/>
        <a:ea typeface="+mn-ea"/>
        <a:cs typeface="+mn-cs"/>
      </a:defRPr>
    </a:lvl2pPr>
    <a:lvl3pPr marL="908966" algn="l" defTabSz="908966" rtl="0" eaLnBrk="1" latinLnBrk="0" hangingPunct="1">
      <a:defRPr sz="1200" kern="1200">
        <a:solidFill>
          <a:schemeClr val="tx1"/>
        </a:solidFill>
        <a:latin typeface="+mn-lt"/>
        <a:ea typeface="+mn-ea"/>
        <a:cs typeface="+mn-cs"/>
      </a:defRPr>
    </a:lvl3pPr>
    <a:lvl4pPr marL="1363449" algn="l" defTabSz="908966" rtl="0" eaLnBrk="1" latinLnBrk="0" hangingPunct="1">
      <a:defRPr sz="1200" kern="1200">
        <a:solidFill>
          <a:schemeClr val="tx1"/>
        </a:solidFill>
        <a:latin typeface="+mn-lt"/>
        <a:ea typeface="+mn-ea"/>
        <a:cs typeface="+mn-cs"/>
      </a:defRPr>
    </a:lvl4pPr>
    <a:lvl5pPr marL="1817932" algn="l" defTabSz="908966" rtl="0" eaLnBrk="1" latinLnBrk="0" hangingPunct="1">
      <a:defRPr sz="1200" kern="1200">
        <a:solidFill>
          <a:schemeClr val="tx1"/>
        </a:solidFill>
        <a:latin typeface="+mn-lt"/>
        <a:ea typeface="+mn-ea"/>
        <a:cs typeface="+mn-cs"/>
      </a:defRPr>
    </a:lvl5pPr>
    <a:lvl6pPr marL="2272413" algn="l" defTabSz="908966" rtl="0" eaLnBrk="1" latinLnBrk="0" hangingPunct="1">
      <a:defRPr sz="1200" kern="1200">
        <a:solidFill>
          <a:schemeClr val="tx1"/>
        </a:solidFill>
        <a:latin typeface="+mn-lt"/>
        <a:ea typeface="+mn-ea"/>
        <a:cs typeface="+mn-cs"/>
      </a:defRPr>
    </a:lvl6pPr>
    <a:lvl7pPr marL="2726896" algn="l" defTabSz="908966" rtl="0" eaLnBrk="1" latinLnBrk="0" hangingPunct="1">
      <a:defRPr sz="1200" kern="1200">
        <a:solidFill>
          <a:schemeClr val="tx1"/>
        </a:solidFill>
        <a:latin typeface="+mn-lt"/>
        <a:ea typeface="+mn-ea"/>
        <a:cs typeface="+mn-cs"/>
      </a:defRPr>
    </a:lvl7pPr>
    <a:lvl8pPr marL="3181379" algn="l" defTabSz="908966" rtl="0" eaLnBrk="1" latinLnBrk="0" hangingPunct="1">
      <a:defRPr sz="1200" kern="1200">
        <a:solidFill>
          <a:schemeClr val="tx1"/>
        </a:solidFill>
        <a:latin typeface="+mn-lt"/>
        <a:ea typeface="+mn-ea"/>
        <a:cs typeface="+mn-cs"/>
      </a:defRPr>
    </a:lvl8pPr>
    <a:lvl9pPr marL="3635862" algn="l" defTabSz="9089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1</a:t>
            </a:fld>
            <a:endParaRPr lang="fr-FR"/>
          </a:p>
        </p:txBody>
      </p:sp>
    </p:spTree>
    <p:extLst>
      <p:ext uri="{BB962C8B-B14F-4D97-AF65-F5344CB8AC3E}">
        <p14:creationId xmlns:p14="http://schemas.microsoft.com/office/powerpoint/2010/main" val="8559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10</a:t>
            </a:fld>
            <a:endParaRPr lang="fr-FR"/>
          </a:p>
        </p:txBody>
      </p:sp>
    </p:spTree>
    <p:extLst>
      <p:ext uri="{BB962C8B-B14F-4D97-AF65-F5344CB8AC3E}">
        <p14:creationId xmlns:p14="http://schemas.microsoft.com/office/powerpoint/2010/main" val="36631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11</a:t>
            </a:fld>
            <a:endParaRPr lang="fr-FR"/>
          </a:p>
        </p:txBody>
      </p:sp>
    </p:spTree>
    <p:extLst>
      <p:ext uri="{BB962C8B-B14F-4D97-AF65-F5344CB8AC3E}">
        <p14:creationId xmlns:p14="http://schemas.microsoft.com/office/powerpoint/2010/main" val="409721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12</a:t>
            </a:fld>
            <a:endParaRPr lang="fr-FR"/>
          </a:p>
        </p:txBody>
      </p:sp>
    </p:spTree>
    <p:extLst>
      <p:ext uri="{BB962C8B-B14F-4D97-AF65-F5344CB8AC3E}">
        <p14:creationId xmlns:p14="http://schemas.microsoft.com/office/powerpoint/2010/main" val="183479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13</a:t>
            </a:fld>
            <a:endParaRPr lang="fr-FR"/>
          </a:p>
        </p:txBody>
      </p:sp>
    </p:spTree>
    <p:extLst>
      <p:ext uri="{BB962C8B-B14F-4D97-AF65-F5344CB8AC3E}">
        <p14:creationId xmlns:p14="http://schemas.microsoft.com/office/powerpoint/2010/main" val="2471084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14</a:t>
            </a:fld>
            <a:endParaRPr lang="fr-FR"/>
          </a:p>
        </p:txBody>
      </p:sp>
    </p:spTree>
    <p:extLst>
      <p:ext uri="{BB962C8B-B14F-4D97-AF65-F5344CB8AC3E}">
        <p14:creationId xmlns:p14="http://schemas.microsoft.com/office/powerpoint/2010/main" val="2777835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15</a:t>
            </a:fld>
            <a:endParaRPr lang="fr-FR"/>
          </a:p>
        </p:txBody>
      </p:sp>
    </p:spTree>
    <p:extLst>
      <p:ext uri="{BB962C8B-B14F-4D97-AF65-F5344CB8AC3E}">
        <p14:creationId xmlns:p14="http://schemas.microsoft.com/office/powerpoint/2010/main" val="1413412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16</a:t>
            </a:fld>
            <a:endParaRPr lang="fr-FR"/>
          </a:p>
        </p:txBody>
      </p:sp>
    </p:spTree>
    <p:extLst>
      <p:ext uri="{BB962C8B-B14F-4D97-AF65-F5344CB8AC3E}">
        <p14:creationId xmlns:p14="http://schemas.microsoft.com/office/powerpoint/2010/main" val="612902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17</a:t>
            </a:fld>
            <a:endParaRPr lang="fr-FR"/>
          </a:p>
        </p:txBody>
      </p:sp>
    </p:spTree>
    <p:extLst>
      <p:ext uri="{BB962C8B-B14F-4D97-AF65-F5344CB8AC3E}">
        <p14:creationId xmlns:p14="http://schemas.microsoft.com/office/powerpoint/2010/main" val="4045651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18</a:t>
            </a:fld>
            <a:endParaRPr lang="fr-FR"/>
          </a:p>
        </p:txBody>
      </p:sp>
    </p:spTree>
    <p:extLst>
      <p:ext uri="{BB962C8B-B14F-4D97-AF65-F5344CB8AC3E}">
        <p14:creationId xmlns:p14="http://schemas.microsoft.com/office/powerpoint/2010/main" val="3790814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19</a:t>
            </a:fld>
            <a:endParaRPr lang="fr-FR"/>
          </a:p>
        </p:txBody>
      </p:sp>
    </p:spTree>
    <p:extLst>
      <p:ext uri="{BB962C8B-B14F-4D97-AF65-F5344CB8AC3E}">
        <p14:creationId xmlns:p14="http://schemas.microsoft.com/office/powerpoint/2010/main" val="41758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2</a:t>
            </a:fld>
            <a:endParaRPr lang="fr-FR" dirty="0"/>
          </a:p>
        </p:txBody>
      </p:sp>
    </p:spTree>
    <p:extLst>
      <p:ext uri="{BB962C8B-B14F-4D97-AF65-F5344CB8AC3E}">
        <p14:creationId xmlns:p14="http://schemas.microsoft.com/office/powerpoint/2010/main" val="2541149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20</a:t>
            </a:fld>
            <a:endParaRPr lang="fr-FR"/>
          </a:p>
        </p:txBody>
      </p:sp>
    </p:spTree>
    <p:extLst>
      <p:ext uri="{BB962C8B-B14F-4D97-AF65-F5344CB8AC3E}">
        <p14:creationId xmlns:p14="http://schemas.microsoft.com/office/powerpoint/2010/main" val="71387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21</a:t>
            </a:fld>
            <a:endParaRPr lang="fr-FR"/>
          </a:p>
        </p:txBody>
      </p:sp>
    </p:spTree>
    <p:extLst>
      <p:ext uri="{BB962C8B-B14F-4D97-AF65-F5344CB8AC3E}">
        <p14:creationId xmlns:p14="http://schemas.microsoft.com/office/powerpoint/2010/main" val="248731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22</a:t>
            </a:fld>
            <a:endParaRPr lang="fr-FR"/>
          </a:p>
        </p:txBody>
      </p:sp>
    </p:spTree>
    <p:extLst>
      <p:ext uri="{BB962C8B-B14F-4D97-AF65-F5344CB8AC3E}">
        <p14:creationId xmlns:p14="http://schemas.microsoft.com/office/powerpoint/2010/main" val="370491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23</a:t>
            </a:fld>
            <a:endParaRPr lang="fr-FR"/>
          </a:p>
        </p:txBody>
      </p:sp>
    </p:spTree>
    <p:extLst>
      <p:ext uri="{BB962C8B-B14F-4D97-AF65-F5344CB8AC3E}">
        <p14:creationId xmlns:p14="http://schemas.microsoft.com/office/powerpoint/2010/main" val="839215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24</a:t>
            </a:fld>
            <a:endParaRPr lang="fr-FR"/>
          </a:p>
        </p:txBody>
      </p:sp>
    </p:spTree>
    <p:extLst>
      <p:ext uri="{BB962C8B-B14F-4D97-AF65-F5344CB8AC3E}">
        <p14:creationId xmlns:p14="http://schemas.microsoft.com/office/powerpoint/2010/main" val="655096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25</a:t>
            </a:fld>
            <a:endParaRPr lang="fr-FR"/>
          </a:p>
        </p:txBody>
      </p:sp>
    </p:spTree>
    <p:extLst>
      <p:ext uri="{BB962C8B-B14F-4D97-AF65-F5344CB8AC3E}">
        <p14:creationId xmlns:p14="http://schemas.microsoft.com/office/powerpoint/2010/main" val="25168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26</a:t>
            </a:fld>
            <a:endParaRPr lang="fr-FR"/>
          </a:p>
        </p:txBody>
      </p:sp>
    </p:spTree>
    <p:extLst>
      <p:ext uri="{BB962C8B-B14F-4D97-AF65-F5344CB8AC3E}">
        <p14:creationId xmlns:p14="http://schemas.microsoft.com/office/powerpoint/2010/main" val="3276493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27</a:t>
            </a:fld>
            <a:endParaRPr lang="fr-FR"/>
          </a:p>
        </p:txBody>
      </p:sp>
    </p:spTree>
    <p:extLst>
      <p:ext uri="{BB962C8B-B14F-4D97-AF65-F5344CB8AC3E}">
        <p14:creationId xmlns:p14="http://schemas.microsoft.com/office/powerpoint/2010/main" val="2354984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28</a:t>
            </a:fld>
            <a:endParaRPr lang="fr-FR"/>
          </a:p>
        </p:txBody>
      </p:sp>
    </p:spTree>
    <p:extLst>
      <p:ext uri="{BB962C8B-B14F-4D97-AF65-F5344CB8AC3E}">
        <p14:creationId xmlns:p14="http://schemas.microsoft.com/office/powerpoint/2010/main" val="2262728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29</a:t>
            </a:fld>
            <a:endParaRPr lang="fr-FR"/>
          </a:p>
        </p:txBody>
      </p:sp>
    </p:spTree>
    <p:extLst>
      <p:ext uri="{BB962C8B-B14F-4D97-AF65-F5344CB8AC3E}">
        <p14:creationId xmlns:p14="http://schemas.microsoft.com/office/powerpoint/2010/main" val="167677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3</a:t>
            </a:fld>
            <a:endParaRPr lang="fr-FR"/>
          </a:p>
        </p:txBody>
      </p:sp>
    </p:spTree>
    <p:extLst>
      <p:ext uri="{BB962C8B-B14F-4D97-AF65-F5344CB8AC3E}">
        <p14:creationId xmlns:p14="http://schemas.microsoft.com/office/powerpoint/2010/main" val="1968731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30</a:t>
            </a:fld>
            <a:endParaRPr lang="fr-FR"/>
          </a:p>
        </p:txBody>
      </p:sp>
    </p:spTree>
    <p:extLst>
      <p:ext uri="{BB962C8B-B14F-4D97-AF65-F5344CB8AC3E}">
        <p14:creationId xmlns:p14="http://schemas.microsoft.com/office/powerpoint/2010/main" val="4076609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31</a:t>
            </a:fld>
            <a:endParaRPr lang="fr-FR"/>
          </a:p>
        </p:txBody>
      </p:sp>
    </p:spTree>
    <p:extLst>
      <p:ext uri="{BB962C8B-B14F-4D97-AF65-F5344CB8AC3E}">
        <p14:creationId xmlns:p14="http://schemas.microsoft.com/office/powerpoint/2010/main" val="907124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32</a:t>
            </a:fld>
            <a:endParaRPr lang="fr-FR"/>
          </a:p>
        </p:txBody>
      </p:sp>
    </p:spTree>
    <p:extLst>
      <p:ext uri="{BB962C8B-B14F-4D97-AF65-F5344CB8AC3E}">
        <p14:creationId xmlns:p14="http://schemas.microsoft.com/office/powerpoint/2010/main" val="2059746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33</a:t>
            </a:fld>
            <a:endParaRPr lang="fr-FR"/>
          </a:p>
        </p:txBody>
      </p:sp>
    </p:spTree>
    <p:extLst>
      <p:ext uri="{BB962C8B-B14F-4D97-AF65-F5344CB8AC3E}">
        <p14:creationId xmlns:p14="http://schemas.microsoft.com/office/powerpoint/2010/main" val="3989474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34</a:t>
            </a:fld>
            <a:endParaRPr lang="fr-FR"/>
          </a:p>
        </p:txBody>
      </p:sp>
    </p:spTree>
    <p:extLst>
      <p:ext uri="{BB962C8B-B14F-4D97-AF65-F5344CB8AC3E}">
        <p14:creationId xmlns:p14="http://schemas.microsoft.com/office/powerpoint/2010/main" val="227925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35</a:t>
            </a:fld>
            <a:endParaRPr lang="fr-FR"/>
          </a:p>
        </p:txBody>
      </p:sp>
    </p:spTree>
    <p:extLst>
      <p:ext uri="{BB962C8B-B14F-4D97-AF65-F5344CB8AC3E}">
        <p14:creationId xmlns:p14="http://schemas.microsoft.com/office/powerpoint/2010/main" val="1800809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36</a:t>
            </a:fld>
            <a:endParaRPr lang="fr-FR"/>
          </a:p>
        </p:txBody>
      </p:sp>
    </p:spTree>
    <p:extLst>
      <p:ext uri="{BB962C8B-B14F-4D97-AF65-F5344CB8AC3E}">
        <p14:creationId xmlns:p14="http://schemas.microsoft.com/office/powerpoint/2010/main" val="332022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37</a:t>
            </a:fld>
            <a:endParaRPr lang="fr-FR"/>
          </a:p>
        </p:txBody>
      </p:sp>
    </p:spTree>
    <p:extLst>
      <p:ext uri="{BB962C8B-B14F-4D97-AF65-F5344CB8AC3E}">
        <p14:creationId xmlns:p14="http://schemas.microsoft.com/office/powerpoint/2010/main" val="2699257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38</a:t>
            </a:fld>
            <a:endParaRPr lang="fr-FR"/>
          </a:p>
        </p:txBody>
      </p:sp>
    </p:spTree>
    <p:extLst>
      <p:ext uri="{BB962C8B-B14F-4D97-AF65-F5344CB8AC3E}">
        <p14:creationId xmlns:p14="http://schemas.microsoft.com/office/powerpoint/2010/main" val="769159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39</a:t>
            </a:fld>
            <a:endParaRPr lang="fr-FR"/>
          </a:p>
        </p:txBody>
      </p:sp>
    </p:spTree>
    <p:extLst>
      <p:ext uri="{BB962C8B-B14F-4D97-AF65-F5344CB8AC3E}">
        <p14:creationId xmlns:p14="http://schemas.microsoft.com/office/powerpoint/2010/main" val="175982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4</a:t>
            </a:fld>
            <a:endParaRPr lang="fr-FR"/>
          </a:p>
        </p:txBody>
      </p:sp>
    </p:spTree>
    <p:extLst>
      <p:ext uri="{BB962C8B-B14F-4D97-AF65-F5344CB8AC3E}">
        <p14:creationId xmlns:p14="http://schemas.microsoft.com/office/powerpoint/2010/main" val="1481533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40</a:t>
            </a:fld>
            <a:endParaRPr lang="fr-FR"/>
          </a:p>
        </p:txBody>
      </p:sp>
    </p:spTree>
    <p:extLst>
      <p:ext uri="{BB962C8B-B14F-4D97-AF65-F5344CB8AC3E}">
        <p14:creationId xmlns:p14="http://schemas.microsoft.com/office/powerpoint/2010/main" val="1749114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41</a:t>
            </a:fld>
            <a:endParaRPr lang="fr-FR"/>
          </a:p>
        </p:txBody>
      </p:sp>
    </p:spTree>
    <p:extLst>
      <p:ext uri="{BB962C8B-B14F-4D97-AF65-F5344CB8AC3E}">
        <p14:creationId xmlns:p14="http://schemas.microsoft.com/office/powerpoint/2010/main" val="4155744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42</a:t>
            </a:fld>
            <a:endParaRPr lang="fr-FR"/>
          </a:p>
        </p:txBody>
      </p:sp>
    </p:spTree>
    <p:extLst>
      <p:ext uri="{BB962C8B-B14F-4D97-AF65-F5344CB8AC3E}">
        <p14:creationId xmlns:p14="http://schemas.microsoft.com/office/powerpoint/2010/main" val="2338336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43</a:t>
            </a:fld>
            <a:endParaRPr lang="fr-FR"/>
          </a:p>
        </p:txBody>
      </p:sp>
    </p:spTree>
    <p:extLst>
      <p:ext uri="{BB962C8B-B14F-4D97-AF65-F5344CB8AC3E}">
        <p14:creationId xmlns:p14="http://schemas.microsoft.com/office/powerpoint/2010/main" val="2585780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44</a:t>
            </a:fld>
            <a:endParaRPr lang="fr-FR"/>
          </a:p>
        </p:txBody>
      </p:sp>
    </p:spTree>
    <p:extLst>
      <p:ext uri="{BB962C8B-B14F-4D97-AF65-F5344CB8AC3E}">
        <p14:creationId xmlns:p14="http://schemas.microsoft.com/office/powerpoint/2010/main" val="3358526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45</a:t>
            </a:fld>
            <a:endParaRPr lang="fr-FR"/>
          </a:p>
        </p:txBody>
      </p:sp>
    </p:spTree>
    <p:extLst>
      <p:ext uri="{BB962C8B-B14F-4D97-AF65-F5344CB8AC3E}">
        <p14:creationId xmlns:p14="http://schemas.microsoft.com/office/powerpoint/2010/main" val="2367343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46</a:t>
            </a:fld>
            <a:endParaRPr lang="fr-FR"/>
          </a:p>
        </p:txBody>
      </p:sp>
    </p:spTree>
    <p:extLst>
      <p:ext uri="{BB962C8B-B14F-4D97-AF65-F5344CB8AC3E}">
        <p14:creationId xmlns:p14="http://schemas.microsoft.com/office/powerpoint/2010/main" val="1318169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47</a:t>
            </a:fld>
            <a:endParaRPr lang="fr-FR"/>
          </a:p>
        </p:txBody>
      </p:sp>
    </p:spTree>
    <p:extLst>
      <p:ext uri="{BB962C8B-B14F-4D97-AF65-F5344CB8AC3E}">
        <p14:creationId xmlns:p14="http://schemas.microsoft.com/office/powerpoint/2010/main" val="35214459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48</a:t>
            </a:fld>
            <a:endParaRPr lang="fr-FR"/>
          </a:p>
        </p:txBody>
      </p:sp>
    </p:spTree>
    <p:extLst>
      <p:ext uri="{BB962C8B-B14F-4D97-AF65-F5344CB8AC3E}">
        <p14:creationId xmlns:p14="http://schemas.microsoft.com/office/powerpoint/2010/main" val="3450836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49</a:t>
            </a:fld>
            <a:endParaRPr lang="fr-FR"/>
          </a:p>
        </p:txBody>
      </p:sp>
    </p:spTree>
    <p:extLst>
      <p:ext uri="{BB962C8B-B14F-4D97-AF65-F5344CB8AC3E}">
        <p14:creationId xmlns:p14="http://schemas.microsoft.com/office/powerpoint/2010/main" val="18721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5</a:t>
            </a:fld>
            <a:endParaRPr lang="fr-FR"/>
          </a:p>
        </p:txBody>
      </p:sp>
    </p:spTree>
    <p:extLst>
      <p:ext uri="{BB962C8B-B14F-4D97-AF65-F5344CB8AC3E}">
        <p14:creationId xmlns:p14="http://schemas.microsoft.com/office/powerpoint/2010/main" val="3915391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50</a:t>
            </a:fld>
            <a:endParaRPr lang="fr-FR"/>
          </a:p>
        </p:txBody>
      </p:sp>
    </p:spTree>
    <p:extLst>
      <p:ext uri="{BB962C8B-B14F-4D97-AF65-F5344CB8AC3E}">
        <p14:creationId xmlns:p14="http://schemas.microsoft.com/office/powerpoint/2010/main" val="1108677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51</a:t>
            </a:fld>
            <a:endParaRPr lang="fr-FR"/>
          </a:p>
        </p:txBody>
      </p:sp>
    </p:spTree>
    <p:extLst>
      <p:ext uri="{BB962C8B-B14F-4D97-AF65-F5344CB8AC3E}">
        <p14:creationId xmlns:p14="http://schemas.microsoft.com/office/powerpoint/2010/main" val="31138099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52</a:t>
            </a:fld>
            <a:endParaRPr lang="fr-FR"/>
          </a:p>
        </p:txBody>
      </p:sp>
    </p:spTree>
    <p:extLst>
      <p:ext uri="{BB962C8B-B14F-4D97-AF65-F5344CB8AC3E}">
        <p14:creationId xmlns:p14="http://schemas.microsoft.com/office/powerpoint/2010/main" val="14723085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53</a:t>
            </a:fld>
            <a:endParaRPr lang="fr-FR"/>
          </a:p>
        </p:txBody>
      </p:sp>
    </p:spTree>
    <p:extLst>
      <p:ext uri="{BB962C8B-B14F-4D97-AF65-F5344CB8AC3E}">
        <p14:creationId xmlns:p14="http://schemas.microsoft.com/office/powerpoint/2010/main" val="13449645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54</a:t>
            </a:fld>
            <a:endParaRPr lang="fr-FR"/>
          </a:p>
        </p:txBody>
      </p:sp>
    </p:spTree>
    <p:extLst>
      <p:ext uri="{BB962C8B-B14F-4D97-AF65-F5344CB8AC3E}">
        <p14:creationId xmlns:p14="http://schemas.microsoft.com/office/powerpoint/2010/main" val="2722239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55</a:t>
            </a:fld>
            <a:endParaRPr lang="fr-FR"/>
          </a:p>
        </p:txBody>
      </p:sp>
    </p:spTree>
    <p:extLst>
      <p:ext uri="{BB962C8B-B14F-4D97-AF65-F5344CB8AC3E}">
        <p14:creationId xmlns:p14="http://schemas.microsoft.com/office/powerpoint/2010/main" val="5476936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56</a:t>
            </a:fld>
            <a:endParaRPr lang="fr-FR"/>
          </a:p>
        </p:txBody>
      </p:sp>
    </p:spTree>
    <p:extLst>
      <p:ext uri="{BB962C8B-B14F-4D97-AF65-F5344CB8AC3E}">
        <p14:creationId xmlns:p14="http://schemas.microsoft.com/office/powerpoint/2010/main" val="25031181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57</a:t>
            </a:fld>
            <a:endParaRPr lang="fr-FR"/>
          </a:p>
        </p:txBody>
      </p:sp>
    </p:spTree>
    <p:extLst>
      <p:ext uri="{BB962C8B-B14F-4D97-AF65-F5344CB8AC3E}">
        <p14:creationId xmlns:p14="http://schemas.microsoft.com/office/powerpoint/2010/main" val="32414328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58</a:t>
            </a:fld>
            <a:endParaRPr lang="fr-FR"/>
          </a:p>
        </p:txBody>
      </p:sp>
    </p:spTree>
    <p:extLst>
      <p:ext uri="{BB962C8B-B14F-4D97-AF65-F5344CB8AC3E}">
        <p14:creationId xmlns:p14="http://schemas.microsoft.com/office/powerpoint/2010/main" val="6470927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59</a:t>
            </a:fld>
            <a:endParaRPr lang="fr-FR"/>
          </a:p>
        </p:txBody>
      </p:sp>
    </p:spTree>
    <p:extLst>
      <p:ext uri="{BB962C8B-B14F-4D97-AF65-F5344CB8AC3E}">
        <p14:creationId xmlns:p14="http://schemas.microsoft.com/office/powerpoint/2010/main" val="407863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6</a:t>
            </a:fld>
            <a:endParaRPr lang="fr-FR"/>
          </a:p>
        </p:txBody>
      </p:sp>
    </p:spTree>
    <p:extLst>
      <p:ext uri="{BB962C8B-B14F-4D97-AF65-F5344CB8AC3E}">
        <p14:creationId xmlns:p14="http://schemas.microsoft.com/office/powerpoint/2010/main" val="2320858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60</a:t>
            </a:fld>
            <a:endParaRPr lang="fr-FR"/>
          </a:p>
        </p:txBody>
      </p:sp>
    </p:spTree>
    <p:extLst>
      <p:ext uri="{BB962C8B-B14F-4D97-AF65-F5344CB8AC3E}">
        <p14:creationId xmlns:p14="http://schemas.microsoft.com/office/powerpoint/2010/main" val="2216452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61</a:t>
            </a:fld>
            <a:endParaRPr lang="fr-FR"/>
          </a:p>
        </p:txBody>
      </p:sp>
    </p:spTree>
    <p:extLst>
      <p:ext uri="{BB962C8B-B14F-4D97-AF65-F5344CB8AC3E}">
        <p14:creationId xmlns:p14="http://schemas.microsoft.com/office/powerpoint/2010/main" val="32398829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62</a:t>
            </a:fld>
            <a:endParaRPr lang="fr-FR"/>
          </a:p>
        </p:txBody>
      </p:sp>
    </p:spTree>
    <p:extLst>
      <p:ext uri="{BB962C8B-B14F-4D97-AF65-F5344CB8AC3E}">
        <p14:creationId xmlns:p14="http://schemas.microsoft.com/office/powerpoint/2010/main" val="7219491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63</a:t>
            </a:fld>
            <a:endParaRPr lang="fr-FR"/>
          </a:p>
        </p:txBody>
      </p:sp>
    </p:spTree>
    <p:extLst>
      <p:ext uri="{BB962C8B-B14F-4D97-AF65-F5344CB8AC3E}">
        <p14:creationId xmlns:p14="http://schemas.microsoft.com/office/powerpoint/2010/main" val="24120435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64</a:t>
            </a:fld>
            <a:endParaRPr lang="fr-FR"/>
          </a:p>
        </p:txBody>
      </p:sp>
    </p:spTree>
    <p:extLst>
      <p:ext uri="{BB962C8B-B14F-4D97-AF65-F5344CB8AC3E}">
        <p14:creationId xmlns:p14="http://schemas.microsoft.com/office/powerpoint/2010/main" val="23577810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65</a:t>
            </a:fld>
            <a:endParaRPr lang="fr-FR"/>
          </a:p>
        </p:txBody>
      </p:sp>
    </p:spTree>
    <p:extLst>
      <p:ext uri="{BB962C8B-B14F-4D97-AF65-F5344CB8AC3E}">
        <p14:creationId xmlns:p14="http://schemas.microsoft.com/office/powerpoint/2010/main" val="11681614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66</a:t>
            </a:fld>
            <a:endParaRPr lang="fr-FR"/>
          </a:p>
        </p:txBody>
      </p:sp>
    </p:spTree>
    <p:extLst>
      <p:ext uri="{BB962C8B-B14F-4D97-AF65-F5344CB8AC3E}">
        <p14:creationId xmlns:p14="http://schemas.microsoft.com/office/powerpoint/2010/main" val="1049398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67</a:t>
            </a:fld>
            <a:endParaRPr lang="fr-FR"/>
          </a:p>
        </p:txBody>
      </p:sp>
    </p:spTree>
    <p:extLst>
      <p:ext uri="{BB962C8B-B14F-4D97-AF65-F5344CB8AC3E}">
        <p14:creationId xmlns:p14="http://schemas.microsoft.com/office/powerpoint/2010/main" val="35316602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68</a:t>
            </a:fld>
            <a:endParaRPr lang="fr-FR"/>
          </a:p>
        </p:txBody>
      </p:sp>
    </p:spTree>
    <p:extLst>
      <p:ext uri="{BB962C8B-B14F-4D97-AF65-F5344CB8AC3E}">
        <p14:creationId xmlns:p14="http://schemas.microsoft.com/office/powerpoint/2010/main" val="18951112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69</a:t>
            </a:fld>
            <a:endParaRPr lang="fr-FR"/>
          </a:p>
        </p:txBody>
      </p:sp>
    </p:spTree>
    <p:extLst>
      <p:ext uri="{BB962C8B-B14F-4D97-AF65-F5344CB8AC3E}">
        <p14:creationId xmlns:p14="http://schemas.microsoft.com/office/powerpoint/2010/main" val="368637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7</a:t>
            </a:fld>
            <a:endParaRPr lang="fr-FR"/>
          </a:p>
        </p:txBody>
      </p:sp>
    </p:spTree>
    <p:extLst>
      <p:ext uri="{BB962C8B-B14F-4D97-AF65-F5344CB8AC3E}">
        <p14:creationId xmlns:p14="http://schemas.microsoft.com/office/powerpoint/2010/main" val="23864732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70</a:t>
            </a:fld>
            <a:endParaRPr lang="fr-FR"/>
          </a:p>
        </p:txBody>
      </p:sp>
    </p:spTree>
    <p:extLst>
      <p:ext uri="{BB962C8B-B14F-4D97-AF65-F5344CB8AC3E}">
        <p14:creationId xmlns:p14="http://schemas.microsoft.com/office/powerpoint/2010/main" val="7473655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71</a:t>
            </a:fld>
            <a:endParaRPr lang="fr-FR"/>
          </a:p>
        </p:txBody>
      </p:sp>
    </p:spTree>
    <p:extLst>
      <p:ext uri="{BB962C8B-B14F-4D97-AF65-F5344CB8AC3E}">
        <p14:creationId xmlns:p14="http://schemas.microsoft.com/office/powerpoint/2010/main" val="13915613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72</a:t>
            </a:fld>
            <a:endParaRPr lang="fr-FR"/>
          </a:p>
        </p:txBody>
      </p:sp>
    </p:spTree>
    <p:extLst>
      <p:ext uri="{BB962C8B-B14F-4D97-AF65-F5344CB8AC3E}">
        <p14:creationId xmlns:p14="http://schemas.microsoft.com/office/powerpoint/2010/main" val="35614645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73</a:t>
            </a:fld>
            <a:endParaRPr lang="fr-FR"/>
          </a:p>
        </p:txBody>
      </p:sp>
    </p:spTree>
    <p:extLst>
      <p:ext uri="{BB962C8B-B14F-4D97-AF65-F5344CB8AC3E}">
        <p14:creationId xmlns:p14="http://schemas.microsoft.com/office/powerpoint/2010/main" val="8358987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74</a:t>
            </a:fld>
            <a:endParaRPr lang="fr-FR"/>
          </a:p>
        </p:txBody>
      </p:sp>
    </p:spTree>
    <p:extLst>
      <p:ext uri="{BB962C8B-B14F-4D97-AF65-F5344CB8AC3E}">
        <p14:creationId xmlns:p14="http://schemas.microsoft.com/office/powerpoint/2010/main" val="3244262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75</a:t>
            </a:fld>
            <a:endParaRPr lang="fr-FR"/>
          </a:p>
        </p:txBody>
      </p:sp>
    </p:spTree>
    <p:extLst>
      <p:ext uri="{BB962C8B-B14F-4D97-AF65-F5344CB8AC3E}">
        <p14:creationId xmlns:p14="http://schemas.microsoft.com/office/powerpoint/2010/main" val="18535325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76</a:t>
            </a:fld>
            <a:endParaRPr lang="fr-FR"/>
          </a:p>
        </p:txBody>
      </p:sp>
    </p:spTree>
    <p:extLst>
      <p:ext uri="{BB962C8B-B14F-4D97-AF65-F5344CB8AC3E}">
        <p14:creationId xmlns:p14="http://schemas.microsoft.com/office/powerpoint/2010/main" val="1671151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8</a:t>
            </a:fld>
            <a:endParaRPr lang="fr-FR"/>
          </a:p>
        </p:txBody>
      </p:sp>
    </p:spTree>
    <p:extLst>
      <p:ext uri="{BB962C8B-B14F-4D97-AF65-F5344CB8AC3E}">
        <p14:creationId xmlns:p14="http://schemas.microsoft.com/office/powerpoint/2010/main" val="837767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A818D8-3BD1-49FE-8186-D1BD81501650}" type="slidenum">
              <a:rPr lang="fr-FR" smtClean="0"/>
              <a:t>9</a:t>
            </a:fld>
            <a:endParaRPr lang="fr-FR"/>
          </a:p>
        </p:txBody>
      </p:sp>
    </p:spTree>
    <p:extLst>
      <p:ext uri="{BB962C8B-B14F-4D97-AF65-F5344CB8AC3E}">
        <p14:creationId xmlns:p14="http://schemas.microsoft.com/office/powerpoint/2010/main" val="821510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jpe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l'étude">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2550319"/>
            <a:ext cx="10692000" cy="328612"/>
          </a:xfrm>
          <a:prstGeom prst="rect">
            <a:avLst/>
          </a:prstGeom>
        </p:spPr>
      </p:pic>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867195"/>
            <a:ext cx="10692508" cy="617291"/>
          </a:xfrm>
          <a:prstGeom prst="rect">
            <a:avLst/>
          </a:prstGeom>
        </p:spPr>
      </p:pic>
      <p:sp>
        <p:nvSpPr>
          <p:cNvPr id="7" name="Espace réservé du texte 4"/>
          <p:cNvSpPr>
            <a:spLocks noGrp="1"/>
          </p:cNvSpPr>
          <p:nvPr>
            <p:ph type="body" sz="quarter" idx="13" hasCustomPrompt="1"/>
          </p:nvPr>
        </p:nvSpPr>
        <p:spPr>
          <a:xfrm>
            <a:off x="508" y="6228902"/>
            <a:ext cx="10692000" cy="432049"/>
          </a:xfrm>
          <a:prstGeom prst="rect">
            <a:avLst/>
          </a:prstGeom>
        </p:spPr>
        <p:txBody>
          <a:bodyPr lIns="99569" tIns="49785" rIns="99569" bIns="49785"/>
          <a:lstStyle>
            <a:lvl1pPr marL="0" indent="0" algn="ctr">
              <a:buNone/>
              <a:defRPr sz="2000" b="1" i="1" u="none">
                <a:solidFill>
                  <a:srgbClr val="808587"/>
                </a:solidFill>
              </a:defRPr>
            </a:lvl1pPr>
          </a:lstStyle>
          <a:p>
            <a:pPr lvl="0"/>
            <a:r>
              <a:rPr lang="fr-FR" dirty="0" smtClean="0"/>
              <a:t>Mois année</a:t>
            </a:r>
          </a:p>
        </p:txBody>
      </p:sp>
      <p:pic>
        <p:nvPicPr>
          <p:cNvPr id="5" name="Image 4"/>
          <p:cNvPicPr>
            <a:picLocks noChangeAspect="1"/>
          </p:cNvPicPr>
          <p:nvPr userDrawn="1"/>
        </p:nvPicPr>
        <p:blipFill rotWithShape="1">
          <a:blip r:embed="rId4" cstate="print">
            <a:extLst>
              <a:ext uri="{28A0092B-C50C-407E-A947-70E740481C1C}">
                <a14:useLocalDpi xmlns:a14="http://schemas.microsoft.com/office/drawing/2010/main" val="0"/>
              </a:ext>
            </a:extLst>
          </a:blip>
          <a:srcRect t="10027"/>
          <a:stretch/>
        </p:blipFill>
        <p:spPr>
          <a:xfrm>
            <a:off x="508" y="2898334"/>
            <a:ext cx="10692000" cy="3186552"/>
          </a:xfrm>
          <a:prstGeom prst="rect">
            <a:avLst/>
          </a:prstGeom>
        </p:spPr>
      </p:pic>
      <p:pic>
        <p:nvPicPr>
          <p:cNvPr id="2" name="Imag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2164" y="468263"/>
            <a:ext cx="1588011" cy="917450"/>
          </a:xfrm>
          <a:prstGeom prst="rect">
            <a:avLst/>
          </a:prstGeom>
        </p:spPr>
      </p:pic>
      <p:sp>
        <p:nvSpPr>
          <p:cNvPr id="11" name="Espace réservé du texte 10"/>
          <p:cNvSpPr>
            <a:spLocks noGrp="1"/>
          </p:cNvSpPr>
          <p:nvPr>
            <p:ph type="body" sz="quarter" idx="17" hasCustomPrompt="1"/>
          </p:nvPr>
        </p:nvSpPr>
        <p:spPr>
          <a:xfrm>
            <a:off x="0" y="1867196"/>
            <a:ext cx="10692508" cy="612255"/>
          </a:xfrm>
          <a:prstGeom prst="rect">
            <a:avLst/>
          </a:prstGeom>
          <a:noFill/>
        </p:spPr>
        <p:txBody>
          <a:bodyPr lIns="99569" tIns="49785" rIns="99569" bIns="49785" anchor="ctr"/>
          <a:lstStyle>
            <a:lvl1pPr marL="0" indent="0" algn="ctr">
              <a:buNone/>
              <a:defRPr sz="3400" b="1" baseline="0">
                <a:solidFill>
                  <a:schemeClr val="bg1"/>
                </a:solidFill>
              </a:defRPr>
            </a:lvl1pPr>
          </a:lstStyle>
          <a:p>
            <a:pPr lvl="0"/>
            <a:r>
              <a:rPr lang="fr-FR" dirty="0" smtClean="0"/>
              <a:t>Titre de l’étude</a:t>
            </a:r>
            <a:endParaRPr lang="fr-FR" dirty="0"/>
          </a:p>
        </p:txBody>
      </p:sp>
      <p:sp>
        <p:nvSpPr>
          <p:cNvPr id="12" name="Espace réservé du texte 12"/>
          <p:cNvSpPr>
            <a:spLocks noGrp="1"/>
          </p:cNvSpPr>
          <p:nvPr>
            <p:ph type="body" sz="quarter" idx="18" hasCustomPrompt="1"/>
          </p:nvPr>
        </p:nvSpPr>
        <p:spPr>
          <a:xfrm>
            <a:off x="508" y="2550319"/>
            <a:ext cx="10692000" cy="329183"/>
          </a:xfrm>
          <a:prstGeom prst="rect">
            <a:avLst/>
          </a:prstGeom>
          <a:noFill/>
        </p:spPr>
        <p:txBody>
          <a:bodyPr lIns="99569" tIns="49785" rIns="99569" bIns="49785" anchor="ctr"/>
          <a:lstStyle>
            <a:lvl1pPr marL="0" indent="0" algn="ctr">
              <a:buNone/>
              <a:defRPr sz="2000" baseline="0">
                <a:solidFill>
                  <a:schemeClr val="bg1"/>
                </a:solidFill>
              </a:defRPr>
            </a:lvl1pPr>
          </a:lstStyle>
          <a:p>
            <a:pPr lvl="0"/>
            <a:r>
              <a:rPr lang="fr-FR" dirty="0" smtClean="0"/>
              <a:t>Sous titre</a:t>
            </a:r>
            <a:endParaRPr lang="fr-FR" dirty="0"/>
          </a:p>
        </p:txBody>
      </p:sp>
    </p:spTree>
    <p:extLst>
      <p:ext uri="{BB962C8B-B14F-4D97-AF65-F5344CB8AC3E}">
        <p14:creationId xmlns:p14="http://schemas.microsoft.com/office/powerpoint/2010/main" val="6955787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l'étude 2 lignes">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2550318"/>
            <a:ext cx="10692000" cy="617321"/>
          </a:xfrm>
          <a:prstGeom prst="rect">
            <a:avLst/>
          </a:prstGeom>
        </p:spPr>
      </p:pic>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867195"/>
            <a:ext cx="10692508" cy="617291"/>
          </a:xfrm>
          <a:prstGeom prst="rect">
            <a:avLst/>
          </a:prstGeom>
        </p:spPr>
      </p:pic>
      <p:sp>
        <p:nvSpPr>
          <p:cNvPr id="7" name="Espace réservé du texte 4"/>
          <p:cNvSpPr>
            <a:spLocks noGrp="1"/>
          </p:cNvSpPr>
          <p:nvPr>
            <p:ph type="body" sz="quarter" idx="13" hasCustomPrompt="1"/>
          </p:nvPr>
        </p:nvSpPr>
        <p:spPr>
          <a:xfrm>
            <a:off x="508" y="6516934"/>
            <a:ext cx="10692891" cy="432049"/>
          </a:xfrm>
          <a:prstGeom prst="rect">
            <a:avLst/>
          </a:prstGeom>
        </p:spPr>
        <p:txBody>
          <a:bodyPr lIns="99569" tIns="49785" rIns="99569" bIns="49785"/>
          <a:lstStyle>
            <a:lvl1pPr marL="0" indent="0" algn="ctr">
              <a:buNone/>
              <a:defRPr sz="2000" b="1" i="1" u="none">
                <a:solidFill>
                  <a:srgbClr val="808587"/>
                </a:solidFill>
              </a:defRPr>
            </a:lvl1pPr>
          </a:lstStyle>
          <a:p>
            <a:pPr lvl="0"/>
            <a:r>
              <a:rPr lang="fr-FR" dirty="0" smtClean="0"/>
              <a:t>Mois année</a:t>
            </a:r>
          </a:p>
        </p:txBody>
      </p:sp>
      <p:pic>
        <p:nvPicPr>
          <p:cNvPr id="5" name="Image 4"/>
          <p:cNvPicPr>
            <a:picLocks noChangeAspect="1"/>
          </p:cNvPicPr>
          <p:nvPr userDrawn="1"/>
        </p:nvPicPr>
        <p:blipFill rotWithShape="1">
          <a:blip r:embed="rId4" cstate="print">
            <a:extLst>
              <a:ext uri="{28A0092B-C50C-407E-A947-70E740481C1C}">
                <a14:useLocalDpi xmlns:a14="http://schemas.microsoft.com/office/drawing/2010/main" val="0"/>
              </a:ext>
            </a:extLst>
          </a:blip>
          <a:srcRect t="10027"/>
          <a:stretch/>
        </p:blipFill>
        <p:spPr>
          <a:xfrm>
            <a:off x="508" y="3186366"/>
            <a:ext cx="10692000" cy="3186552"/>
          </a:xfrm>
          <a:prstGeom prst="rect">
            <a:avLst/>
          </a:prstGeom>
        </p:spPr>
      </p:pic>
      <p:pic>
        <p:nvPicPr>
          <p:cNvPr id="2" name="Imag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2164" y="468263"/>
            <a:ext cx="1588011" cy="917450"/>
          </a:xfrm>
          <a:prstGeom prst="rect">
            <a:avLst/>
          </a:prstGeom>
        </p:spPr>
      </p:pic>
      <p:sp>
        <p:nvSpPr>
          <p:cNvPr id="11" name="Espace réservé du texte 10"/>
          <p:cNvSpPr>
            <a:spLocks noGrp="1"/>
          </p:cNvSpPr>
          <p:nvPr>
            <p:ph type="body" sz="quarter" idx="17" hasCustomPrompt="1"/>
          </p:nvPr>
        </p:nvSpPr>
        <p:spPr>
          <a:xfrm>
            <a:off x="0" y="1867196"/>
            <a:ext cx="10692508" cy="612255"/>
          </a:xfrm>
          <a:prstGeom prst="rect">
            <a:avLst/>
          </a:prstGeom>
          <a:noFill/>
        </p:spPr>
        <p:txBody>
          <a:bodyPr lIns="99569" tIns="49785" rIns="99569" bIns="49785" anchor="ctr"/>
          <a:lstStyle>
            <a:lvl1pPr marL="0" indent="0" algn="ctr">
              <a:buNone/>
              <a:defRPr sz="3400" b="1" baseline="0">
                <a:solidFill>
                  <a:schemeClr val="bg1"/>
                </a:solidFill>
              </a:defRPr>
            </a:lvl1pPr>
          </a:lstStyle>
          <a:p>
            <a:pPr lvl="0"/>
            <a:r>
              <a:rPr lang="fr-FR" dirty="0" smtClean="0"/>
              <a:t>Titre de l’étude</a:t>
            </a:r>
            <a:endParaRPr lang="fr-FR" dirty="0"/>
          </a:p>
        </p:txBody>
      </p:sp>
      <p:sp>
        <p:nvSpPr>
          <p:cNvPr id="12" name="Espace réservé du texte 12"/>
          <p:cNvSpPr>
            <a:spLocks noGrp="1"/>
          </p:cNvSpPr>
          <p:nvPr>
            <p:ph type="body" sz="quarter" idx="18" hasCustomPrompt="1"/>
          </p:nvPr>
        </p:nvSpPr>
        <p:spPr>
          <a:xfrm>
            <a:off x="508" y="2550319"/>
            <a:ext cx="10692000" cy="618394"/>
          </a:xfrm>
          <a:prstGeom prst="rect">
            <a:avLst/>
          </a:prstGeom>
          <a:noFill/>
        </p:spPr>
        <p:txBody>
          <a:bodyPr lIns="99569" tIns="49785" rIns="99569" bIns="49785" anchor="ctr"/>
          <a:lstStyle>
            <a:lvl1pPr marL="0" indent="0" algn="ctr">
              <a:buNone/>
              <a:defRPr sz="2000" baseline="0">
                <a:solidFill>
                  <a:schemeClr val="bg1"/>
                </a:solidFill>
              </a:defRPr>
            </a:lvl1pPr>
          </a:lstStyle>
          <a:p>
            <a:pPr lvl="0"/>
            <a:r>
              <a:rPr lang="fr-FR" dirty="0" smtClean="0"/>
              <a:t>Sous titre</a:t>
            </a:r>
            <a:endParaRPr lang="fr-FR" dirty="0"/>
          </a:p>
        </p:txBody>
      </p:sp>
    </p:spTree>
    <p:extLst>
      <p:ext uri="{BB962C8B-B14F-4D97-AF65-F5344CB8AC3E}">
        <p14:creationId xmlns:p14="http://schemas.microsoft.com/office/powerpoint/2010/main" val="21349869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re+message+graph+texte">
    <p:spTree>
      <p:nvGrpSpPr>
        <p:cNvPr id="1" name=""/>
        <p:cNvGrpSpPr/>
        <p:nvPr/>
      </p:nvGrpSpPr>
      <p:grpSpPr>
        <a:xfrm>
          <a:off x="0" y="0"/>
          <a:ext cx="0" cy="0"/>
          <a:chOff x="0" y="0"/>
          <a:chExt cx="0" cy="0"/>
        </a:xfrm>
      </p:grpSpPr>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Espace réservé du numéro de diapositive 3"/>
          <p:cNvSpPr>
            <a:spLocks noGrp="1"/>
          </p:cNvSpPr>
          <p:nvPr>
            <p:ph type="sldNum" sz="quarter" idx="16"/>
          </p:nvPr>
        </p:nvSpPr>
        <p:spPr/>
        <p:txBody>
          <a:bodyPr/>
          <a:lstStyle/>
          <a:p>
            <a:fld id="{F22EDA1E-E195-49C0-AE38-35560FA6B1C3}" type="slidenum">
              <a:rPr lang="fr-FR" smtClean="0"/>
              <a:pPr/>
              <a:t>‹N°›</a:t>
            </a:fld>
            <a:endParaRPr lang="fr-FR"/>
          </a:p>
        </p:txBody>
      </p:sp>
      <p:sp>
        <p:nvSpPr>
          <p:cNvPr id="11" name="Title 9"/>
          <p:cNvSpPr>
            <a:spLocks noGrp="1"/>
          </p:cNvSpPr>
          <p:nvPr>
            <p:ph type="title" hasCustomPrompt="1"/>
          </p:nvPr>
        </p:nvSpPr>
        <p:spPr>
          <a:xfrm>
            <a:off x="720000" y="360000"/>
            <a:ext cx="9252000" cy="720000"/>
          </a:xfrm>
          <a:prstGeom prst="rect">
            <a:avLst/>
          </a:prstGeom>
        </p:spPr>
        <p:txBody>
          <a:bodyPr lIns="0" tIns="0" rIns="0" bIns="0" anchor="t"/>
          <a:lstStyle>
            <a:lvl1pPr algn="l">
              <a:defRPr lang="en-US" sz="2600" b="1" kern="1200" dirty="0" err="1" smtClean="0">
                <a:solidFill>
                  <a:srgbClr val="2B6384"/>
                </a:solidFill>
                <a:latin typeface="+mn-lt"/>
                <a:ea typeface="+mn-ea"/>
                <a:cs typeface="+mn-cs"/>
              </a:defRPr>
            </a:lvl1pPr>
          </a:lstStyle>
          <a:p>
            <a:pPr marL="0" lvl="0" indent="0" algn="l">
              <a:spcBef>
                <a:spcPts val="0"/>
              </a:spcBef>
              <a:buFont typeface="Arial" panose="020B0604020202020204" pitchFamily="34" charset="0"/>
            </a:pPr>
            <a:r>
              <a:rPr lang="en-US" dirty="0" err="1" smtClean="0"/>
              <a:t>Titre</a:t>
            </a:r>
            <a:endParaRPr lang="fr-FR" dirty="0"/>
          </a:p>
        </p:txBody>
      </p:sp>
      <p:sp>
        <p:nvSpPr>
          <p:cNvPr id="5" name="Espace réservé du contenu 4"/>
          <p:cNvSpPr>
            <a:spLocks noGrp="1"/>
          </p:cNvSpPr>
          <p:nvPr>
            <p:ph sz="quarter" idx="18"/>
          </p:nvPr>
        </p:nvSpPr>
        <p:spPr>
          <a:xfrm>
            <a:off x="720000" y="1476000"/>
            <a:ext cx="9252000" cy="5148943"/>
          </a:xfrm>
          <a:prstGeom prst="rect">
            <a:avLst/>
          </a:prstGeom>
        </p:spPr>
        <p:txBody>
          <a:bodyPr lIns="0" rIns="0"/>
          <a:lstStyle>
            <a:lvl1pPr marL="342900" indent="-342900">
              <a:buFont typeface="Arial" panose="020B0604020202020204" pitchFamily="34" charset="0"/>
              <a:buChar char="•"/>
              <a:defRPr sz="2000" b="1">
                <a:solidFill>
                  <a:srgbClr val="2B6384"/>
                </a:solidFill>
              </a:defRPr>
            </a:lvl1pPr>
            <a:lvl2pPr marL="715963" indent="-355600">
              <a:buClr>
                <a:srgbClr val="22CDD6"/>
              </a:buClr>
              <a:buSzPct val="100000"/>
              <a:buFont typeface="Calibri" panose="020F0502020204030204" pitchFamily="34" charset="0"/>
              <a:buChar char="̶"/>
              <a:defRPr sz="1800">
                <a:solidFill>
                  <a:srgbClr val="2B6384"/>
                </a:solidFill>
              </a:defRPr>
            </a:lvl2pPr>
            <a:lvl3pPr marL="1077913" indent="-358775">
              <a:buClr>
                <a:schemeClr val="bg1">
                  <a:lumMod val="65000"/>
                </a:schemeClr>
              </a:buClr>
              <a:buSzPct val="75000"/>
              <a:buFont typeface="Wingdings" panose="05000000000000000000" pitchFamily="2" charset="2"/>
              <a:buChar char="§"/>
              <a:defRPr sz="1600">
                <a:solidFill>
                  <a:srgbClr val="2B6384"/>
                </a:solidFill>
              </a:defRPr>
            </a:lvl3pPr>
            <a:lvl4pPr marL="0" indent="0">
              <a:spcBef>
                <a:spcPts val="600"/>
              </a:spcBef>
              <a:spcAft>
                <a:spcPts val="600"/>
              </a:spcAft>
              <a:buNone/>
              <a:defRPr lang="fr-FR" sz="2000" b="1" kern="1200" dirty="0" smtClean="0">
                <a:solidFill>
                  <a:srgbClr val="47C1D3"/>
                </a:solidFill>
                <a:latin typeface="+mn-lt"/>
                <a:ea typeface="+mn-ea"/>
                <a:cs typeface="+mn-cs"/>
              </a:defRPr>
            </a:lvl4pPr>
            <a:lvl5pPr>
              <a:spcBef>
                <a:spcPts val="1200"/>
              </a:spcBef>
              <a:spcAft>
                <a:spcPts val="600"/>
              </a:spcAft>
              <a:defRPr lang="fr-FR" sz="2000" b="1" kern="1200" dirty="0">
                <a:solidFill>
                  <a:srgbClr val="BDB17E"/>
                </a:solidFill>
                <a:latin typeface="+mn-lt"/>
                <a:ea typeface="+mn-ea"/>
                <a:cs typeface="+mn-cs"/>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marL="0" lvl="4" indent="-285750" algn="just" defTabSz="914400" rtl="0" eaLnBrk="1" latinLnBrk="0" hangingPunct="1">
              <a:spcBef>
                <a:spcPts val="600"/>
              </a:spcBef>
              <a:spcAft>
                <a:spcPts val="600"/>
              </a:spcAft>
              <a:buSzPct val="80000"/>
              <a:buFont typeface="Webdings" panose="05030102010509060703" pitchFamily="18" charset="2"/>
              <a:buChar char="i"/>
            </a:pPr>
            <a:r>
              <a:rPr lang="fr-FR" dirty="0" smtClean="0"/>
              <a:t>Cinquième niveau</a:t>
            </a:r>
            <a:endParaRPr lang="fr-FR" dirty="0"/>
          </a:p>
        </p:txBody>
      </p:sp>
    </p:spTree>
    <p:extLst>
      <p:ext uri="{BB962C8B-B14F-4D97-AF65-F5344CB8AC3E}">
        <p14:creationId xmlns:p14="http://schemas.microsoft.com/office/powerpoint/2010/main" val="27477973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age de fin">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64607"/>
            <a:ext cx="10698932" cy="2160240"/>
          </a:xfrm>
          <a:prstGeom prst="rect">
            <a:avLst/>
          </a:prstGeom>
        </p:spPr>
      </p:pic>
      <p:pic>
        <p:nvPicPr>
          <p:cNvPr id="2" name="Image 1"/>
          <p:cNvPicPr>
            <a:picLocks noChangeAspect="1"/>
          </p:cNvPicPr>
          <p:nvPr userDrawn="1"/>
        </p:nvPicPr>
        <p:blipFill>
          <a:blip r:embed="rId3" cstate="print">
            <a:clrChange>
              <a:clrFrom>
                <a:srgbClr val="6EFCED"/>
              </a:clrFrom>
              <a:clrTo>
                <a:srgbClr val="6EFCED">
                  <a:alpha val="0"/>
                </a:srgbClr>
              </a:clrTo>
            </a:clrChange>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a:xfrm>
            <a:off x="4446600" y="6063977"/>
            <a:ext cx="1800200" cy="1040039"/>
          </a:xfrm>
          <a:prstGeom prst="rect">
            <a:avLst/>
          </a:prstGeom>
        </p:spPr>
      </p:pic>
      <p:pic>
        <p:nvPicPr>
          <p:cNvPr id="13" name="Imag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7443147"/>
            <a:ext cx="10693400" cy="225916"/>
          </a:xfrm>
          <a:prstGeom prst="rect">
            <a:avLst/>
          </a:prstGeom>
        </p:spPr>
      </p:pic>
      <p:pic>
        <p:nvPicPr>
          <p:cNvPr id="7" name="Picture 2" descr="C:\_Google Drive\_IplusC\_Modèle de contrats commerciaux\Photos Fotolia ancien site MCI\Fotolia_119054525.jp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1267" t="57056" r="15258"/>
          <a:stretch/>
        </p:blipFill>
        <p:spPr bwMode="auto">
          <a:xfrm>
            <a:off x="3285625" y="590567"/>
            <a:ext cx="7407776" cy="288643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0567"/>
            <a:ext cx="3198018" cy="2886434"/>
          </a:xfrm>
          <a:prstGeom prst="rect">
            <a:avLst/>
          </a:prstGeom>
        </p:spPr>
      </p:pic>
      <p:sp>
        <p:nvSpPr>
          <p:cNvPr id="10" name="Espace réservé du texte 9"/>
          <p:cNvSpPr>
            <a:spLocks noGrp="1"/>
          </p:cNvSpPr>
          <p:nvPr>
            <p:ph type="body" sz="quarter" idx="10" hasCustomPrompt="1"/>
          </p:nvPr>
        </p:nvSpPr>
        <p:spPr>
          <a:xfrm>
            <a:off x="0" y="3564607"/>
            <a:ext cx="10698932" cy="2160239"/>
          </a:xfrm>
          <a:prstGeom prst="rect">
            <a:avLst/>
          </a:prstGeom>
        </p:spPr>
        <p:txBody>
          <a:bodyPr anchor="ctr" anchorCtr="0"/>
          <a:lstStyle>
            <a:lvl1pPr marL="0" indent="0" algn="ctr">
              <a:spcBef>
                <a:spcPts val="0"/>
              </a:spcBef>
              <a:buNone/>
              <a:defRPr sz="1800">
                <a:solidFill>
                  <a:schemeClr val="bg1">
                    <a:lumMod val="85000"/>
                  </a:schemeClr>
                </a:solidFill>
              </a:defRPr>
            </a:lvl1pPr>
          </a:lstStyle>
          <a:p>
            <a:pPr lvl="0"/>
            <a:r>
              <a:rPr lang="fr-FR" dirty="0" smtClean="0"/>
              <a:t>Contact</a:t>
            </a:r>
          </a:p>
          <a:p>
            <a:pPr lvl="0"/>
            <a:r>
              <a:rPr lang="fr-FR" dirty="0" smtClean="0"/>
              <a:t>Jérémy ROBIOLLE</a:t>
            </a:r>
          </a:p>
          <a:p>
            <a:pPr lvl="0"/>
            <a:r>
              <a:rPr lang="fr-FR" dirty="0" smtClean="0"/>
              <a:t>Directeur du développement</a:t>
            </a:r>
          </a:p>
          <a:p>
            <a:pPr lvl="0"/>
            <a:r>
              <a:rPr lang="fr-FR" dirty="0" smtClean="0"/>
              <a:t>+33(0)1 53 21 85 74</a:t>
            </a:r>
          </a:p>
          <a:p>
            <a:pPr lvl="0"/>
            <a:r>
              <a:rPr lang="fr-FR" dirty="0" smtClean="0"/>
              <a:t>jrobiolle@xerfi.fr</a:t>
            </a:r>
          </a:p>
          <a:p>
            <a:pPr lvl="0"/>
            <a:r>
              <a:rPr lang="fr-FR" dirty="0" smtClean="0"/>
              <a:t>www.xerfi.com/xerfi-specific</a:t>
            </a:r>
            <a:endParaRPr lang="fr-FR" dirty="0"/>
          </a:p>
        </p:txBody>
      </p:sp>
    </p:spTree>
    <p:extLst>
      <p:ext uri="{BB962C8B-B14F-4D97-AF65-F5344CB8AC3E}">
        <p14:creationId xmlns:p14="http://schemas.microsoft.com/office/powerpoint/2010/main" val="42630880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userDrawn="1">
            <p:custDataLst>
              <p:tags r:id="rId7"/>
            </p:custDataLst>
            <p:extLst>
              <p:ext uri="{D42A27DB-BD31-4B8C-83A1-F6EECF244321}">
                <p14:modId xmlns:p14="http://schemas.microsoft.com/office/powerpoint/2010/main" val="1733756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9" name="Diapositive think-cell" r:id="rId9" imgW="383" imgH="384" progId="TCLayout.ActiveDocument.1">
                  <p:embed/>
                </p:oleObj>
              </mc:Choice>
              <mc:Fallback>
                <p:oleObj name="Diapositive think-cell" r:id="rId9" imgW="383" imgH="384"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Espace réservé du pied de page 1"/>
          <p:cNvSpPr>
            <a:spLocks noGrp="1"/>
          </p:cNvSpPr>
          <p:nvPr>
            <p:ph type="ftr" sz="quarter" idx="3"/>
          </p:nvPr>
        </p:nvSpPr>
        <p:spPr>
          <a:xfrm>
            <a:off x="1602284" y="7008814"/>
            <a:ext cx="8064896" cy="401637"/>
          </a:xfrm>
          <a:prstGeom prst="rect">
            <a:avLst/>
          </a:prstGeom>
        </p:spPr>
        <p:txBody>
          <a:bodyPr vert="horz" lIns="99569" tIns="49785" rIns="99569" bIns="49785" rtlCol="0" anchor="ctr"/>
          <a:lstStyle>
            <a:lvl1pPr algn="l">
              <a:defRPr sz="1200">
                <a:solidFill>
                  <a:schemeClr val="bg1">
                    <a:lumMod val="50000"/>
                  </a:schemeClr>
                </a:solidFill>
              </a:defRPr>
            </a:lvl1pPr>
          </a:lstStyle>
          <a:p>
            <a:r>
              <a:rPr lang="fr-FR" b="1" smtClean="0"/>
              <a:t>Etude structurelle des métiers de l'artisanat de l'ameublement (données 2021) - Juillet 2022</a:t>
            </a:r>
            <a:endParaRPr lang="fr-FR" dirty="0"/>
          </a:p>
        </p:txBody>
      </p:sp>
      <p:sp>
        <p:nvSpPr>
          <p:cNvPr id="3" name="Espace réservé du numéro de diapositive 2"/>
          <p:cNvSpPr>
            <a:spLocks noGrp="1"/>
          </p:cNvSpPr>
          <p:nvPr>
            <p:ph type="sldNum" sz="quarter" idx="4"/>
          </p:nvPr>
        </p:nvSpPr>
        <p:spPr>
          <a:xfrm>
            <a:off x="9675351" y="7008814"/>
            <a:ext cx="711909" cy="401637"/>
          </a:xfrm>
          <a:prstGeom prst="rect">
            <a:avLst/>
          </a:prstGeom>
        </p:spPr>
        <p:txBody>
          <a:bodyPr vert="horz" lIns="99569" tIns="49785" rIns="99569" bIns="49785" rtlCol="0" anchor="ctr"/>
          <a:lstStyle>
            <a:lvl1pPr algn="r">
              <a:defRPr sz="1200" b="1">
                <a:solidFill>
                  <a:schemeClr val="bg1">
                    <a:lumMod val="50000"/>
                  </a:schemeClr>
                </a:solidFill>
              </a:defRPr>
            </a:lvl1pPr>
          </a:lstStyle>
          <a:p>
            <a:fld id="{F22EDA1E-E195-49C0-AE38-35560FA6B1C3}" type="slidenum">
              <a:rPr lang="fr-FR" smtClean="0"/>
              <a:pPr/>
              <a:t>‹N°›</a:t>
            </a:fld>
            <a:endParaRPr lang="fr-FR" dirty="0"/>
          </a:p>
        </p:txBody>
      </p:sp>
    </p:spTree>
    <p:extLst>
      <p:ext uri="{BB962C8B-B14F-4D97-AF65-F5344CB8AC3E}">
        <p14:creationId xmlns:p14="http://schemas.microsoft.com/office/powerpoint/2010/main" val="3748022359"/>
      </p:ext>
    </p:extLst>
  </p:cSld>
  <p:clrMap bg1="lt1" tx1="dk1" bg2="lt2" tx2="dk2" accent1="accent1" accent2="accent2" accent3="accent3" accent4="accent4" accent5="accent5" accent6="accent6" hlink="hlink" folHlink="folHlink"/>
  <p:sldLayoutIdLst>
    <p:sldLayoutId id="2147483651" r:id="rId1"/>
    <p:sldLayoutId id="2147483693" r:id="rId2"/>
    <p:sldLayoutId id="2147483678" r:id="rId3"/>
    <p:sldLayoutId id="2147483694" r:id="rId4"/>
  </p:sldLayoutIdLst>
  <p:timing>
    <p:tnLst>
      <p:par>
        <p:cTn id="1" dur="indefinite" restart="never" nodeType="tmRoot"/>
      </p:par>
    </p:tnLst>
  </p:timing>
  <p:hf hdr="0" dt="0"/>
  <p:txStyles>
    <p:titleStyle>
      <a:lvl1pPr algn="ctr" defTabSz="1142554" rtl="0" eaLnBrk="1" latinLnBrk="0" hangingPunct="1">
        <a:spcBef>
          <a:spcPct val="0"/>
        </a:spcBef>
        <a:buNone/>
        <a:defRPr sz="3400" b="1" kern="1200">
          <a:solidFill>
            <a:schemeClr val="bg1"/>
          </a:solidFill>
          <a:latin typeface="+mj-lt"/>
          <a:ea typeface="+mj-ea"/>
          <a:cs typeface="+mj-cs"/>
        </a:defRPr>
      </a:lvl1pPr>
    </p:titleStyle>
    <p:bodyStyle>
      <a:lvl1pPr marL="428458" indent="-428458" algn="l" defTabSz="1142554"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28325" indent="-357048" algn="l" defTabSz="1142554"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28194" indent="-285639" algn="l" defTabSz="1142554"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99471"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70748"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42025"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13303"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84580"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55857"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fr-FR"/>
      </a:defPPr>
      <a:lvl1pPr marL="0" algn="l" defTabSz="1142554" rtl="0" eaLnBrk="1" latinLnBrk="0" hangingPunct="1">
        <a:defRPr sz="2300" kern="1200">
          <a:solidFill>
            <a:schemeClr val="tx1"/>
          </a:solidFill>
          <a:latin typeface="+mn-lt"/>
          <a:ea typeface="+mn-ea"/>
          <a:cs typeface="+mn-cs"/>
        </a:defRPr>
      </a:lvl1pPr>
      <a:lvl2pPr marL="571277" algn="l" defTabSz="1142554" rtl="0" eaLnBrk="1" latinLnBrk="0" hangingPunct="1">
        <a:defRPr sz="2300" kern="1200">
          <a:solidFill>
            <a:schemeClr val="tx1"/>
          </a:solidFill>
          <a:latin typeface="+mn-lt"/>
          <a:ea typeface="+mn-ea"/>
          <a:cs typeface="+mn-cs"/>
        </a:defRPr>
      </a:lvl2pPr>
      <a:lvl3pPr marL="1142554" algn="l" defTabSz="1142554" rtl="0" eaLnBrk="1" latinLnBrk="0" hangingPunct="1">
        <a:defRPr sz="2300" kern="1200">
          <a:solidFill>
            <a:schemeClr val="tx1"/>
          </a:solidFill>
          <a:latin typeface="+mn-lt"/>
          <a:ea typeface="+mn-ea"/>
          <a:cs typeface="+mn-cs"/>
        </a:defRPr>
      </a:lvl3pPr>
      <a:lvl4pPr marL="1713832" algn="l" defTabSz="1142554" rtl="0" eaLnBrk="1" latinLnBrk="0" hangingPunct="1">
        <a:defRPr sz="2300" kern="1200">
          <a:solidFill>
            <a:schemeClr val="tx1"/>
          </a:solidFill>
          <a:latin typeface="+mn-lt"/>
          <a:ea typeface="+mn-ea"/>
          <a:cs typeface="+mn-cs"/>
        </a:defRPr>
      </a:lvl4pPr>
      <a:lvl5pPr marL="2285109" algn="l" defTabSz="1142554" rtl="0" eaLnBrk="1" latinLnBrk="0" hangingPunct="1">
        <a:defRPr sz="2300" kern="1200">
          <a:solidFill>
            <a:schemeClr val="tx1"/>
          </a:solidFill>
          <a:latin typeface="+mn-lt"/>
          <a:ea typeface="+mn-ea"/>
          <a:cs typeface="+mn-cs"/>
        </a:defRPr>
      </a:lvl5pPr>
      <a:lvl6pPr marL="2856386" algn="l" defTabSz="1142554" rtl="0" eaLnBrk="1" latinLnBrk="0" hangingPunct="1">
        <a:defRPr sz="2300" kern="1200">
          <a:solidFill>
            <a:schemeClr val="tx1"/>
          </a:solidFill>
          <a:latin typeface="+mn-lt"/>
          <a:ea typeface="+mn-ea"/>
          <a:cs typeface="+mn-cs"/>
        </a:defRPr>
      </a:lvl6pPr>
      <a:lvl7pPr marL="3427663" algn="l" defTabSz="1142554" rtl="0" eaLnBrk="1" latinLnBrk="0" hangingPunct="1">
        <a:defRPr sz="2300" kern="1200">
          <a:solidFill>
            <a:schemeClr val="tx1"/>
          </a:solidFill>
          <a:latin typeface="+mn-lt"/>
          <a:ea typeface="+mn-ea"/>
          <a:cs typeface="+mn-cs"/>
        </a:defRPr>
      </a:lvl7pPr>
      <a:lvl8pPr marL="3998941" algn="l" defTabSz="1142554" rtl="0" eaLnBrk="1" latinLnBrk="0" hangingPunct="1">
        <a:defRPr sz="2300" kern="1200">
          <a:solidFill>
            <a:schemeClr val="tx1"/>
          </a:solidFill>
          <a:latin typeface="+mn-lt"/>
          <a:ea typeface="+mn-ea"/>
          <a:cs typeface="+mn-cs"/>
        </a:defRPr>
      </a:lvl8pPr>
      <a:lvl9pPr marL="4570218" algn="l" defTabSz="114255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3.xml"/><Relationship Id="rId7" Type="http://schemas.openxmlformats.org/officeDocument/2006/relationships/chart" Target="../charts/chart4.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oleObject3.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slideLayout" Target="../slideLayouts/slideLayout3.xml"/><Relationship Id="rId7" Type="http://schemas.openxmlformats.org/officeDocument/2006/relationships/chart" Target="../charts/chart5.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3.xml"/><Relationship Id="rId7" Type="http://schemas.openxmlformats.org/officeDocument/2006/relationships/chart" Target="../charts/chart8.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chart" Target="../charts/chart27.xml"/><Relationship Id="rId4" Type="http://schemas.openxmlformats.org/officeDocument/2006/relationships/chart" Target="../charts/chart26.xm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xml"/><Relationship Id="rId7" Type="http://schemas.openxmlformats.org/officeDocument/2006/relationships/chart" Target="../charts/chart28.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slideLayout" Target="../slideLayouts/slideLayout3.xml"/><Relationship Id="rId7" Type="http://schemas.openxmlformats.org/officeDocument/2006/relationships/chart" Target="../charts/chart29.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slideLayout" Target="../slideLayouts/slideLayout3.xml"/><Relationship Id="rId7" Type="http://schemas.openxmlformats.org/officeDocument/2006/relationships/chart" Target="../charts/chart3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33.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xml"/><Relationship Id="rId7" Type="http://schemas.openxmlformats.org/officeDocument/2006/relationships/chart" Target="../charts/chart34.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slideLayout" Target="../slideLayouts/slideLayout3.xml"/><Relationship Id="rId7" Type="http://schemas.openxmlformats.org/officeDocument/2006/relationships/chart" Target="../charts/chart35.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slideLayout" Target="../slideLayouts/slideLayout3.xml"/><Relationship Id="rId7" Type="http://schemas.openxmlformats.org/officeDocument/2006/relationships/chart" Target="../charts/chart37.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slideLayout" Target="../slideLayouts/slideLayout3.xml"/><Relationship Id="rId7" Type="http://schemas.openxmlformats.org/officeDocument/2006/relationships/chart" Target="../charts/chart39.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44.xml"/><Relationship Id="rId9" Type="http://schemas.openxmlformats.org/officeDocument/2006/relationships/chart" Target="../charts/chart4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42.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43.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3.xml"/><Relationship Id="rId7" Type="http://schemas.openxmlformats.org/officeDocument/2006/relationships/chart" Target="../charts/chart44.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8" Type="http://schemas.openxmlformats.org/officeDocument/2006/relationships/chart" Target="../charts/chart47.xml"/><Relationship Id="rId3" Type="http://schemas.openxmlformats.org/officeDocument/2006/relationships/slideLayout" Target="../slideLayouts/slideLayout3.xml"/><Relationship Id="rId7" Type="http://schemas.openxmlformats.org/officeDocument/2006/relationships/chart" Target="../charts/chart46.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3.xml"/><Relationship Id="rId7" Type="http://schemas.openxmlformats.org/officeDocument/2006/relationships/image" Target="../media/image25.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10" Type="http://schemas.openxmlformats.org/officeDocument/2006/relationships/chart" Target="../charts/chart49.xml"/><Relationship Id="rId4" Type="http://schemas.openxmlformats.org/officeDocument/2006/relationships/notesSlide" Target="../notesSlides/notesSlide52.xml"/><Relationship Id="rId9" Type="http://schemas.openxmlformats.org/officeDocument/2006/relationships/chart" Target="../charts/chart48.xml"/></Relationships>
</file>

<file path=ppt/slides/_rels/slide53.xml.rels><?xml version="1.0" encoding="UTF-8" standalone="yes"?>
<Relationships xmlns="http://schemas.openxmlformats.org/package/2006/relationships"><Relationship Id="rId8" Type="http://schemas.openxmlformats.org/officeDocument/2006/relationships/chart" Target="../charts/chart51.xml"/><Relationship Id="rId3" Type="http://schemas.openxmlformats.org/officeDocument/2006/relationships/slideLayout" Target="../slideLayouts/slideLayout3.xml"/><Relationship Id="rId7" Type="http://schemas.openxmlformats.org/officeDocument/2006/relationships/chart" Target="../charts/chart50.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53.xml"/><Relationship Id="rId9" Type="http://schemas.openxmlformats.org/officeDocument/2006/relationships/chart" Target="../charts/chart5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53.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slideLayout" Target="../slideLayouts/slideLayout3.xml"/><Relationship Id="rId7" Type="http://schemas.openxmlformats.org/officeDocument/2006/relationships/chart" Target="../charts/chart54.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8" Type="http://schemas.openxmlformats.org/officeDocument/2006/relationships/chart" Target="../charts/chart57.xml"/><Relationship Id="rId3" Type="http://schemas.openxmlformats.org/officeDocument/2006/relationships/slideLayout" Target="../slideLayouts/slideLayout3.xml"/><Relationship Id="rId7" Type="http://schemas.openxmlformats.org/officeDocument/2006/relationships/chart" Target="../charts/chart56.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58.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59.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chart" Target="../charts/char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chart" Target="../charts/chart64.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chart" Target="../charts/chart67.xml"/></Relationships>
</file>

<file path=ppt/slides/_rels/slide6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8" Type="http://schemas.openxmlformats.org/officeDocument/2006/relationships/chart" Target="../charts/chart70.xml"/><Relationship Id="rId3" Type="http://schemas.openxmlformats.org/officeDocument/2006/relationships/slideLayout" Target="../slideLayouts/slideLayout3.xml"/><Relationship Id="rId7" Type="http://schemas.openxmlformats.org/officeDocument/2006/relationships/chart" Target="../charts/chart69.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71.xml"/><Relationship Id="rId9" Type="http://schemas.openxmlformats.org/officeDocument/2006/relationships/image" Target="../media/image28.png"/></Relationships>
</file>

<file path=ppt/slides/_rels/slide72.xml.rels><?xml version="1.0" encoding="UTF-8" standalone="yes"?>
<Relationships xmlns="http://schemas.openxmlformats.org/package/2006/relationships"><Relationship Id="rId8" Type="http://schemas.openxmlformats.org/officeDocument/2006/relationships/chart" Target="../charts/chart72.xml"/><Relationship Id="rId3" Type="http://schemas.openxmlformats.org/officeDocument/2006/relationships/slideLayout" Target="../slideLayouts/slideLayout3.xml"/><Relationship Id="rId7" Type="http://schemas.openxmlformats.org/officeDocument/2006/relationships/chart" Target="../charts/chart71.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72.xml"/><Relationship Id="rId9" Type="http://schemas.openxmlformats.org/officeDocument/2006/relationships/chart" Target="../charts/chart73.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4.png"/><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4.png"/><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4.png"/><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6.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t>Août </a:t>
            </a:r>
            <a:r>
              <a:rPr lang="fr-FR" dirty="0" smtClean="0"/>
              <a:t>2022</a:t>
            </a:r>
            <a:endParaRPr lang="fr-FR" dirty="0"/>
          </a:p>
        </p:txBody>
      </p:sp>
      <p:sp>
        <p:nvSpPr>
          <p:cNvPr id="3" name="Espace réservé du texte 2"/>
          <p:cNvSpPr>
            <a:spLocks noGrp="1"/>
          </p:cNvSpPr>
          <p:nvPr>
            <p:ph type="body" sz="quarter" idx="17"/>
          </p:nvPr>
        </p:nvSpPr>
        <p:spPr/>
        <p:txBody>
          <a:bodyPr/>
          <a:lstStyle/>
          <a:p>
            <a:r>
              <a:rPr lang="fr-FR" sz="2600" dirty="0" smtClean="0"/>
              <a:t>ETUDE STRUCTURELLE DES METIERS </a:t>
            </a:r>
            <a:r>
              <a:rPr lang="fr-FR" sz="2600" dirty="0" smtClean="0"/>
              <a:t>DE L’ARTISANAT </a:t>
            </a:r>
            <a:r>
              <a:rPr lang="fr-FR" sz="2600" dirty="0" smtClean="0"/>
              <a:t>DE </a:t>
            </a:r>
            <a:r>
              <a:rPr lang="fr-FR" sz="2600" dirty="0" smtClean="0"/>
              <a:t>L’AMEUBLEMENT</a:t>
            </a:r>
            <a:endParaRPr lang="fr-FR" sz="2600" dirty="0"/>
          </a:p>
        </p:txBody>
      </p:sp>
      <p:sp>
        <p:nvSpPr>
          <p:cNvPr id="4" name="Espace réservé du texte 3"/>
          <p:cNvSpPr>
            <a:spLocks noGrp="1"/>
          </p:cNvSpPr>
          <p:nvPr>
            <p:ph type="body" sz="quarter" idx="18"/>
          </p:nvPr>
        </p:nvSpPr>
        <p:spPr/>
        <p:txBody>
          <a:bodyPr/>
          <a:lstStyle/>
          <a:p>
            <a:r>
              <a:rPr lang="fr-FR" dirty="0" smtClean="0"/>
              <a:t>Données 2021</a:t>
            </a:r>
            <a:endParaRPr lang="fr-FR" dirty="0"/>
          </a:p>
        </p:txBody>
      </p:sp>
      <p:pic>
        <p:nvPicPr>
          <p:cNvPr id="6" name="Picture 2"/>
          <p:cNvPicPr>
            <a:picLocks noChangeAspect="1" noChangeArrowheads="1"/>
          </p:cNvPicPr>
          <p:nvPr/>
        </p:nvPicPr>
        <p:blipFill>
          <a:blip r:embed="rId3" cstate="print"/>
          <a:srcRect/>
          <a:stretch>
            <a:fillRect/>
          </a:stretch>
        </p:blipFill>
        <p:spPr bwMode="auto">
          <a:xfrm>
            <a:off x="5778748" y="612279"/>
            <a:ext cx="1726216" cy="655767"/>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7554440" y="670981"/>
            <a:ext cx="1373911" cy="373346"/>
          </a:xfrm>
          <a:prstGeom prst="rect">
            <a:avLst/>
          </a:prstGeom>
          <a:noFill/>
          <a:ln w="9525">
            <a:noFill/>
            <a:miter lim="800000"/>
            <a:headEnd/>
            <a:tailEnd/>
          </a:ln>
        </p:spPr>
      </p:pic>
      <p:sp>
        <p:nvSpPr>
          <p:cNvPr id="8" name="ZoneTexte 7"/>
          <p:cNvSpPr txBox="1"/>
          <p:nvPr/>
        </p:nvSpPr>
        <p:spPr>
          <a:xfrm>
            <a:off x="8857101" y="567639"/>
            <a:ext cx="1578104" cy="584775"/>
          </a:xfrm>
          <a:prstGeom prst="rect">
            <a:avLst/>
          </a:prstGeom>
          <a:noFill/>
        </p:spPr>
        <p:txBody>
          <a:bodyPr wrap="square" rtlCol="0">
            <a:spAutoFit/>
          </a:bodyPr>
          <a:lstStyle/>
          <a:p>
            <a:pPr algn="ctr"/>
            <a:r>
              <a:rPr lang="fr-FR" sz="3200" dirty="0" smtClean="0">
                <a:solidFill>
                  <a:schemeClr val="tx1"/>
                </a:solidFill>
                <a:latin typeface="Cambria" pitchFamily="18" charset="0"/>
              </a:rPr>
              <a:t>ADSAA</a:t>
            </a:r>
            <a:endParaRPr lang="fr-FR" sz="3200" dirty="0">
              <a:solidFill>
                <a:schemeClr val="tx1"/>
              </a:solidFill>
              <a:latin typeface="Cambria" pitchFamily="18" charset="0"/>
            </a:endParaRPr>
          </a:p>
        </p:txBody>
      </p:sp>
    </p:spTree>
    <p:extLst>
      <p:ext uri="{BB962C8B-B14F-4D97-AF65-F5344CB8AC3E}">
        <p14:creationId xmlns:p14="http://schemas.microsoft.com/office/powerpoint/2010/main" val="2110801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332359"/>
            <a:ext cx="9252000" cy="5148943"/>
          </a:xfrm>
          <a:ln>
            <a:noFill/>
          </a:ln>
        </p:spPr>
        <p:txBody>
          <a:bodyPr/>
          <a:lstStyle/>
          <a:p>
            <a:pPr marL="717550" indent="-265113" algn="just">
              <a:lnSpc>
                <a:spcPts val="1800"/>
              </a:lnSpc>
              <a:spcBef>
                <a:spcPts val="600"/>
              </a:spcBef>
              <a:spcAft>
                <a:spcPts val="0"/>
              </a:spcAft>
              <a:buClr>
                <a:srgbClr val="2B6384"/>
              </a:buClr>
            </a:pPr>
            <a:r>
              <a:rPr lang="fr-FR" sz="1500" b="0" dirty="0">
                <a:latin typeface="Calibri" pitchFamily="34" charset="0"/>
                <a:cs typeface="Times New Roman" pitchFamily="18" charset="0"/>
              </a:rPr>
              <a:t>Forte implantation des entreprises en </a:t>
            </a:r>
            <a:r>
              <a:rPr lang="fr-FR" sz="1500" b="0" dirty="0" smtClean="0">
                <a:latin typeface="Calibri" pitchFamily="34" charset="0"/>
                <a:cs typeface="Times New Roman" pitchFamily="18" charset="0"/>
              </a:rPr>
              <a:t>Bourgogne-Franche-Comté, en  </a:t>
            </a:r>
            <a:r>
              <a:rPr lang="fr-FR" sz="1500" b="0" dirty="0">
                <a:latin typeface="Calibri" pitchFamily="34" charset="0"/>
                <a:cs typeface="Times New Roman" pitchFamily="18" charset="0"/>
              </a:rPr>
              <a:t>Nouvelle Aquitaine et </a:t>
            </a:r>
            <a:r>
              <a:rPr lang="fr-FR" sz="1500" b="0" dirty="0" smtClean="0">
                <a:latin typeface="Calibri" pitchFamily="34" charset="0"/>
                <a:cs typeface="Times New Roman" pitchFamily="18" charset="0"/>
              </a:rPr>
              <a:t>dans le </a:t>
            </a:r>
            <a:br>
              <a:rPr lang="fr-FR" sz="1500" b="0" dirty="0" smtClean="0">
                <a:latin typeface="Calibri" pitchFamily="34" charset="0"/>
                <a:cs typeface="Times New Roman" pitchFamily="18" charset="0"/>
              </a:rPr>
            </a:br>
            <a:r>
              <a:rPr lang="fr-FR" sz="1500" b="0" dirty="0" smtClean="0">
                <a:latin typeface="Calibri" pitchFamily="34" charset="0"/>
                <a:cs typeface="Times New Roman" pitchFamily="18" charset="0"/>
              </a:rPr>
              <a:t>Centre - Val de </a:t>
            </a:r>
            <a:r>
              <a:rPr lang="fr-FR" sz="1500" b="0" dirty="0">
                <a:latin typeface="Calibri" pitchFamily="34" charset="0"/>
                <a:cs typeface="Times New Roman" pitchFamily="18" charset="0"/>
              </a:rPr>
              <a:t>L</a:t>
            </a:r>
            <a:r>
              <a:rPr lang="fr-FR" sz="1500" b="0" dirty="0" smtClean="0">
                <a:latin typeface="Calibri" pitchFamily="34" charset="0"/>
                <a:cs typeface="Times New Roman" pitchFamily="18" charset="0"/>
              </a:rPr>
              <a:t>oire.</a:t>
            </a:r>
            <a:endParaRPr lang="fr-FR" sz="1500" b="0" dirty="0" smtClean="0"/>
          </a:p>
          <a:p>
            <a:pPr marL="717550" indent="-265113" algn="just">
              <a:lnSpc>
                <a:spcPts val="1800"/>
              </a:lnSpc>
              <a:spcBef>
                <a:spcPts val="600"/>
              </a:spcBef>
              <a:spcAft>
                <a:spcPts val="0"/>
              </a:spcAft>
              <a:buClr>
                <a:srgbClr val="2B6384"/>
              </a:buClr>
            </a:pPr>
            <a:r>
              <a:rPr lang="fr-FR" sz="1500" b="0" dirty="0">
                <a:latin typeface="Calibri" pitchFamily="34" charset="0"/>
                <a:cs typeface="Times New Roman" pitchFamily="18" charset="0"/>
              </a:rPr>
              <a:t>Nette sous-représentation de l’Ile de France et des </a:t>
            </a:r>
            <a:r>
              <a:rPr lang="fr-FR" sz="1500" b="0" dirty="0" smtClean="0">
                <a:latin typeface="Calibri" pitchFamily="34" charset="0"/>
                <a:cs typeface="Times New Roman" pitchFamily="18" charset="0"/>
              </a:rPr>
              <a:t>Hauts-de-France.</a:t>
            </a:r>
            <a:endParaRPr lang="fr-FR" sz="1500" b="0" dirty="0"/>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1. ANALYSE GLOBALE</a:t>
            </a:r>
            <a:br>
              <a:rPr lang="fr-FR" dirty="0" smtClean="0"/>
            </a:br>
            <a:r>
              <a:rPr lang="fr-FR" dirty="0"/>
              <a:t>	</a:t>
            </a:r>
            <a:r>
              <a:rPr lang="fr-FR" sz="2000" b="0" dirty="0" smtClean="0"/>
              <a:t>a. Dénombrement des entreprises</a:t>
            </a:r>
            <a:br>
              <a:rPr lang="fr-FR" sz="2000" b="0" dirty="0" smtClean="0"/>
            </a:br>
            <a:endParaRPr lang="fr-FR" sz="2000" b="0" dirty="0"/>
          </a:p>
        </p:txBody>
      </p:sp>
      <p:sp>
        <p:nvSpPr>
          <p:cNvPr id="9" name="Rectangle 1"/>
          <p:cNvSpPr>
            <a:spLocks noChangeArrowheads="1"/>
          </p:cNvSpPr>
          <p:nvPr/>
        </p:nvSpPr>
        <p:spPr bwMode="auto">
          <a:xfrm>
            <a:off x="2898428" y="2340471"/>
            <a:ext cx="4517117"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Comparaison de la répartition des entreprises </a:t>
            </a: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du</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secteur</a:t>
            </a: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 </a:t>
            </a: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
            </a:r>
            <a:b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b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à celle de la population française</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2900471004"/>
              </p:ext>
            </p:extLst>
          </p:nvPr>
        </p:nvGraphicFramePr>
        <p:xfrm>
          <a:off x="1340562" y="2818607"/>
          <a:ext cx="7344816" cy="3698328"/>
        </p:xfrm>
        <a:graphic>
          <a:graphicData uri="http://schemas.openxmlformats.org/drawingml/2006/table">
            <a:tbl>
              <a:tblPr/>
              <a:tblGrid>
                <a:gridCol w="2504883"/>
                <a:gridCol w="2765676"/>
                <a:gridCol w="2074257"/>
              </a:tblGrid>
              <a:tr h="360040">
                <a:tc>
                  <a:txBody>
                    <a:bodyPr/>
                    <a:lstStyle/>
                    <a:p>
                      <a:pPr>
                        <a:spcBef>
                          <a:spcPts val="0"/>
                        </a:spcBef>
                        <a:spcAft>
                          <a:spcPts val="0"/>
                        </a:spcAft>
                      </a:pPr>
                      <a:endParaRPr lang="fr-FR" sz="1300" dirty="0">
                        <a:solidFill>
                          <a:schemeClr val="bg1"/>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dirty="0" smtClean="0">
                          <a:solidFill>
                            <a:schemeClr val="bg1"/>
                          </a:solidFill>
                          <a:latin typeface="Calibri" pitchFamily="34" charset="0"/>
                          <a:ea typeface="Times New Roman"/>
                          <a:cs typeface="Times New Roman"/>
                        </a:rPr>
                        <a:t>Répartition</a:t>
                      </a:r>
                      <a:r>
                        <a:rPr lang="fr-FR" sz="1300" b="1" baseline="0" dirty="0" smtClean="0">
                          <a:solidFill>
                            <a:schemeClr val="bg1"/>
                          </a:solidFill>
                          <a:latin typeface="Calibri" pitchFamily="34" charset="0"/>
                          <a:ea typeface="Times New Roman"/>
                          <a:cs typeface="Times New Roman"/>
                        </a:rPr>
                        <a:t> </a:t>
                      </a:r>
                    </a:p>
                    <a:p>
                      <a:pPr algn="ctr">
                        <a:spcBef>
                          <a:spcPts val="0"/>
                        </a:spcBef>
                        <a:spcAft>
                          <a:spcPts val="0"/>
                        </a:spcAft>
                      </a:pPr>
                      <a:r>
                        <a:rPr lang="fr-FR" sz="1300" b="1" dirty="0" smtClean="0">
                          <a:solidFill>
                            <a:schemeClr val="bg1"/>
                          </a:solidFill>
                          <a:latin typeface="Calibri" pitchFamily="34" charset="0"/>
                          <a:ea typeface="Times New Roman"/>
                          <a:cs typeface="Times New Roman"/>
                        </a:rPr>
                        <a:t>des entreprises</a:t>
                      </a:r>
                      <a:endParaRPr lang="fr-FR" sz="1300" b="1" dirty="0">
                        <a:solidFill>
                          <a:schemeClr val="bg1"/>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dirty="0">
                          <a:solidFill>
                            <a:schemeClr val="bg1"/>
                          </a:solidFill>
                          <a:latin typeface="Calibri" pitchFamily="34" charset="0"/>
                          <a:ea typeface="Times New Roman"/>
                          <a:cs typeface="Times New Roman"/>
                        </a:rPr>
                        <a:t>Répartition </a:t>
                      </a:r>
                      <a:r>
                        <a:rPr lang="fr-FR" sz="1300" b="1" dirty="0" smtClean="0">
                          <a:solidFill>
                            <a:schemeClr val="bg1"/>
                          </a:solidFill>
                          <a:latin typeface="Calibri" pitchFamily="34" charset="0"/>
                          <a:ea typeface="Times New Roman"/>
                          <a:cs typeface="Times New Roman"/>
                        </a:rPr>
                        <a:t/>
                      </a:r>
                      <a:br>
                        <a:rPr lang="fr-FR" sz="1300" b="1" dirty="0" smtClean="0">
                          <a:solidFill>
                            <a:schemeClr val="bg1"/>
                          </a:solidFill>
                          <a:latin typeface="Calibri" pitchFamily="34" charset="0"/>
                          <a:ea typeface="Times New Roman"/>
                          <a:cs typeface="Times New Roman"/>
                        </a:rPr>
                      </a:br>
                      <a:r>
                        <a:rPr lang="fr-FR" sz="1300" b="1" dirty="0" smtClean="0">
                          <a:solidFill>
                            <a:schemeClr val="bg1"/>
                          </a:solidFill>
                          <a:latin typeface="Calibri" pitchFamily="34" charset="0"/>
                          <a:ea typeface="Times New Roman"/>
                          <a:cs typeface="Times New Roman"/>
                        </a:rPr>
                        <a:t>de </a:t>
                      </a:r>
                      <a:r>
                        <a:rPr lang="fr-FR" sz="1300" b="1" dirty="0">
                          <a:solidFill>
                            <a:schemeClr val="bg1"/>
                          </a:solidFill>
                          <a:latin typeface="Calibri" pitchFamily="34" charset="0"/>
                          <a:ea typeface="Times New Roman"/>
                          <a:cs typeface="Times New Roman"/>
                        </a:rPr>
                        <a:t>la population française</a:t>
                      </a: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Auvergne – Rhône-Alpes</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13%</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12,5%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Bourgogne – Franche-Comté</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10,5%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4,5%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Bretagne</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5,5%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Centre - Val de</a:t>
                      </a:r>
                      <a:r>
                        <a:rPr lang="fr-FR" sz="1300" baseline="0" dirty="0" smtClean="0">
                          <a:solidFill>
                            <a:srgbClr val="2B6384"/>
                          </a:solidFill>
                          <a:latin typeface="Calibri" pitchFamily="34" charset="0"/>
                          <a:ea typeface="Times New Roman"/>
                          <a:cs typeface="Times New Roman"/>
                        </a:rPr>
                        <a:t> </a:t>
                      </a:r>
                      <a:r>
                        <a:rPr lang="fr-FR" sz="1300" dirty="0" smtClean="0">
                          <a:solidFill>
                            <a:srgbClr val="2B6384"/>
                          </a:solidFill>
                          <a:latin typeface="Calibri" pitchFamily="34" charset="0"/>
                          <a:ea typeface="Times New Roman"/>
                          <a:cs typeface="Times New Roman"/>
                        </a:rPr>
                        <a:t>Loire</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7,5%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4%</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Corse</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&lt; 0,5%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0,5%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Grand Est</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8%</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8,5%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Hauts-de-France</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4,5%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9%</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Ile de France</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10,5%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19%</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Normandie</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4,5%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Nouvelle</a:t>
                      </a:r>
                      <a:r>
                        <a:rPr lang="fr-FR" sz="1300" baseline="0" dirty="0" smtClean="0">
                          <a:solidFill>
                            <a:srgbClr val="2B6384"/>
                          </a:solidFill>
                          <a:latin typeface="Calibri" pitchFamily="34" charset="0"/>
                          <a:ea typeface="Times New Roman"/>
                          <a:cs typeface="Times New Roman"/>
                        </a:rPr>
                        <a:t> Aquitaine</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12%</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9,5%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Occitanie</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9%</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9%</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Pays-de-la-Loire</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7,5%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7,5%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3077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PACA</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7,5%</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6 %</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chemeClr val="bg1"/>
                    </a:solidFill>
                  </a:tcPr>
                </a:tc>
              </a:tr>
              <a:tr h="302000">
                <a:tc>
                  <a:txBody>
                    <a:bodyPr/>
                    <a:lstStyle/>
                    <a:p>
                      <a:pPr>
                        <a:spcBef>
                          <a:spcPts val="0"/>
                        </a:spcBef>
                        <a:spcAft>
                          <a:spcPts val="0"/>
                        </a:spcAft>
                      </a:pPr>
                      <a:r>
                        <a:rPr lang="fr-FR" sz="1300" b="1" dirty="0">
                          <a:solidFill>
                            <a:srgbClr val="2B6384"/>
                          </a:solidFill>
                          <a:latin typeface="Calibri" pitchFamily="34" charset="0"/>
                          <a:ea typeface="Times New Roman"/>
                          <a:cs typeface="Times New Roman"/>
                        </a:rPr>
                        <a:t>Ensemble</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9525"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100%</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9525"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100%</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9525" cap="flat" cmpd="sng" algn="ctr">
                      <a:noFill/>
                      <a:prstDash val="solid"/>
                      <a:round/>
                      <a:headEnd type="none" w="med" len="med"/>
                      <a:tailEnd type="none" w="med" len="med"/>
                    </a:lnB>
                    <a:solidFill>
                      <a:srgbClr val="CDEDF0"/>
                    </a:solidFill>
                  </a:tcPr>
                </a:tc>
              </a:tr>
            </a:tbl>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10</a:t>
            </a:fld>
            <a:endParaRPr lang="fr-FR"/>
          </a:p>
        </p:txBody>
      </p:sp>
    </p:spTree>
    <p:extLst>
      <p:ext uri="{BB962C8B-B14F-4D97-AF65-F5344CB8AC3E}">
        <p14:creationId xmlns:p14="http://schemas.microsoft.com/office/powerpoint/2010/main" val="978847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p:cNvGraphicFramePr>
            <a:graphicFrameLocks noChangeAspect="1"/>
          </p:cNvGraphicFramePr>
          <p:nvPr>
            <p:custDataLst>
              <p:tags r:id="rId2"/>
            </p:custDataLst>
            <p:extLst>
              <p:ext uri="{D42A27DB-BD31-4B8C-83A1-F6EECF244321}">
                <p14:modId xmlns:p14="http://schemas.microsoft.com/office/powerpoint/2010/main" val="2753253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1" name="Diapositive think-cell" r:id="rId5" imgW="347" imgH="348" progId="TCLayout.ActiveDocument.1">
                  <p:embed/>
                </p:oleObj>
              </mc:Choice>
              <mc:Fallback>
                <p:oleObj name="Diapositive think-cell"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0"/>
              </a:spcBef>
              <a:buClr>
                <a:srgbClr val="336699"/>
              </a:buClr>
              <a:tabLst>
                <a:tab pos="177800" algn="l"/>
              </a:tabLst>
            </a:pPr>
            <a:r>
              <a:rPr lang="fr-FR" sz="1500" b="0" dirty="0" smtClean="0">
                <a:latin typeface="Calibri" pitchFamily="34" charset="0"/>
                <a:cs typeface="Times New Roman" pitchFamily="18" charset="0"/>
              </a:rPr>
              <a:t>Hausse du chiffre d’affaires contenue entre 2015 et 2021 : le </a:t>
            </a:r>
            <a:r>
              <a:rPr lang="fr-FR" sz="1500" b="0" dirty="0">
                <a:latin typeface="Calibri" pitchFamily="34" charset="0"/>
                <a:cs typeface="Times New Roman" pitchFamily="18" charset="0"/>
              </a:rPr>
              <a:t>chiffre d’affaires total </a:t>
            </a:r>
            <a:r>
              <a:rPr lang="fr-FR" sz="1500" b="0" dirty="0" smtClean="0">
                <a:latin typeface="Calibri" pitchFamily="34" charset="0"/>
                <a:cs typeface="Times New Roman" pitchFamily="18" charset="0"/>
              </a:rPr>
              <a:t>progresse de + 2,5 % alors que le nombre d’entreprises augmente de + 7 % sur cet intervalle.</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1. ANALYSE GLOBALE</a:t>
            </a:r>
            <a:br>
              <a:rPr lang="fr-FR" dirty="0" smtClean="0"/>
            </a:br>
            <a:r>
              <a:rPr lang="fr-FR" dirty="0"/>
              <a:t>	</a:t>
            </a:r>
            <a:r>
              <a:rPr lang="fr-FR" sz="2000" b="0" dirty="0"/>
              <a:t>b</a:t>
            </a:r>
            <a:r>
              <a:rPr lang="fr-FR" sz="2000" b="0" dirty="0" smtClean="0"/>
              <a:t>. Chiffre d’affaires </a:t>
            </a:r>
            <a:r>
              <a:rPr lang="fr-FR" sz="2000" b="0" dirty="0" smtClean="0"/>
              <a:t>du secteur</a:t>
            </a:r>
            <a:r>
              <a:rPr lang="fr-FR" sz="2000" b="0" dirty="0" smtClean="0"/>
              <a:t/>
            </a:r>
            <a:br>
              <a:rPr lang="fr-FR" sz="2000" b="0" dirty="0" smtClean="0"/>
            </a:br>
            <a:endParaRPr lang="fr-FR" sz="2000" b="0" dirty="0"/>
          </a:p>
        </p:txBody>
      </p:sp>
      <p:graphicFrame>
        <p:nvGraphicFramePr>
          <p:cNvPr id="25" name="Graphique 24"/>
          <p:cNvGraphicFramePr/>
          <p:nvPr>
            <p:extLst>
              <p:ext uri="{D42A27DB-BD31-4B8C-83A1-F6EECF244321}">
                <p14:modId xmlns:p14="http://schemas.microsoft.com/office/powerpoint/2010/main" val="2779339551"/>
              </p:ext>
            </p:extLst>
          </p:nvPr>
        </p:nvGraphicFramePr>
        <p:xfrm>
          <a:off x="5670648" y="2484487"/>
          <a:ext cx="4293788" cy="3456384"/>
        </p:xfrm>
        <a:graphic>
          <a:graphicData uri="http://schemas.openxmlformats.org/drawingml/2006/chart">
            <c:chart xmlns:c="http://schemas.openxmlformats.org/drawingml/2006/chart" xmlns:r="http://schemas.openxmlformats.org/officeDocument/2006/relationships" r:id="rId7"/>
          </a:graphicData>
        </a:graphic>
      </p:graphicFrame>
      <p:grpSp>
        <p:nvGrpSpPr>
          <p:cNvPr id="7" name="Groupe 6"/>
          <p:cNvGrpSpPr/>
          <p:nvPr/>
        </p:nvGrpSpPr>
        <p:grpSpPr>
          <a:xfrm>
            <a:off x="846112" y="3603998"/>
            <a:ext cx="3932158" cy="1228538"/>
            <a:chOff x="846112" y="3603998"/>
            <a:chExt cx="3932158" cy="1228538"/>
          </a:xfrm>
        </p:grpSpPr>
        <p:grpSp>
          <p:nvGrpSpPr>
            <p:cNvPr id="26" name="Groupe 25"/>
            <p:cNvGrpSpPr/>
            <p:nvPr/>
          </p:nvGrpSpPr>
          <p:grpSpPr>
            <a:xfrm>
              <a:off x="846112" y="3603998"/>
              <a:ext cx="3932158" cy="1228538"/>
              <a:chOff x="954212" y="3710485"/>
              <a:chExt cx="3932158" cy="1232938"/>
            </a:xfrm>
          </p:grpSpPr>
          <p:sp>
            <p:nvSpPr>
              <p:cNvPr id="6" name="Rectangle 5"/>
              <p:cNvSpPr/>
              <p:nvPr/>
            </p:nvSpPr>
            <p:spPr>
              <a:xfrm>
                <a:off x="954212" y="3710485"/>
                <a:ext cx="1123846" cy="12329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078058" y="3710485"/>
                <a:ext cx="2808312" cy="1222274"/>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3000" dirty="0" smtClean="0">
                    <a:solidFill>
                      <a:srgbClr val="2B6384"/>
                    </a:solidFill>
                    <a:latin typeface="Calibri" pitchFamily="34" charset="0"/>
                  </a:rPr>
                  <a:t>4,15 Md€ </a:t>
                </a:r>
                <a:endParaRPr lang="fr-FR" sz="3000" dirty="0">
                  <a:solidFill>
                    <a:srgbClr val="2B6384"/>
                  </a:solidFill>
                  <a:latin typeface="Calibri" pitchFamily="34" charset="0"/>
                </a:endParaRPr>
              </a:p>
              <a:p>
                <a:pPr algn="ctr" eaLnBrk="0" hangingPunct="0">
                  <a:spcBef>
                    <a:spcPct val="0"/>
                  </a:spcBef>
                  <a:buFont typeface="Wingdings" pitchFamily="2" charset="2"/>
                  <a:buNone/>
                  <a:tabLst>
                    <a:tab pos="266700" algn="l"/>
                  </a:tabLst>
                  <a:defRPr/>
                </a:pPr>
                <a:r>
                  <a:rPr lang="fr-FR" sz="2400" dirty="0" smtClean="0">
                    <a:solidFill>
                      <a:srgbClr val="2B6384"/>
                    </a:solidFill>
                    <a:latin typeface="Calibri" pitchFamily="34" charset="0"/>
                  </a:rPr>
                  <a:t>de chiffre d’affaires en 2021</a:t>
                </a:r>
                <a:endParaRPr lang="fr-FR" sz="300" i="1" dirty="0">
                  <a:solidFill>
                    <a:schemeClr val="accent3">
                      <a:lumMod val="50000"/>
                    </a:schemeClr>
                  </a:solidFill>
                  <a:latin typeface="Calibri" pitchFamily="34" charset="0"/>
                </a:endParaRPr>
              </a:p>
            </p:txBody>
          </p:sp>
        </p:grpSp>
        <p:pic>
          <p:nvPicPr>
            <p:cNvPr id="13" name="Image 12"/>
            <p:cNvPicPr>
              <a:picLocks noChangeAspect="1"/>
            </p:cNvPicPr>
            <p:nvPr/>
          </p:nvPicPr>
          <p:blipFill>
            <a:blip r:embed="rId8"/>
            <a:stretch>
              <a:fillRect/>
            </a:stretch>
          </p:blipFill>
          <p:spPr>
            <a:xfrm>
              <a:off x="1069796" y="3834027"/>
              <a:ext cx="676477" cy="757303"/>
            </a:xfrm>
            <a:prstGeom prst="rect">
              <a:avLst/>
            </a:prstGeom>
          </p:spPr>
        </p:pic>
      </p:gr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11</a:t>
            </a:fld>
            <a:endParaRPr lang="fr-FR"/>
          </a:p>
        </p:txBody>
      </p:sp>
    </p:spTree>
    <p:extLst>
      <p:ext uri="{BB962C8B-B14F-4D97-AF65-F5344CB8AC3E}">
        <p14:creationId xmlns:p14="http://schemas.microsoft.com/office/powerpoint/2010/main" val="2236637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4201356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Diapositive think-cell" r:id="rId5" imgW="347" imgH="348" progId="TCLayout.ActiveDocument.1">
                  <p:embed/>
                </p:oleObj>
              </mc:Choice>
              <mc:Fallback>
                <p:oleObj name="Diapositive think-cell"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En 2021, 40 </a:t>
            </a:r>
            <a:r>
              <a:rPr lang="fr-FR" sz="1500" b="0" dirty="0">
                <a:latin typeface="Calibri" pitchFamily="34" charset="0"/>
                <a:cs typeface="Times New Roman" pitchFamily="18" charset="0"/>
              </a:rPr>
              <a:t>% du chiffre </a:t>
            </a:r>
            <a:r>
              <a:rPr lang="fr-FR" sz="1500" b="0" dirty="0" smtClean="0">
                <a:latin typeface="Calibri" pitchFamily="34" charset="0"/>
                <a:cs typeface="Times New Roman" pitchFamily="18" charset="0"/>
              </a:rPr>
              <a:t>d’affaires total est </a:t>
            </a:r>
            <a:r>
              <a:rPr lang="fr-FR" sz="1500" b="0" dirty="0">
                <a:latin typeface="Calibri" pitchFamily="34" charset="0"/>
                <a:cs typeface="Times New Roman" pitchFamily="18" charset="0"/>
              </a:rPr>
              <a:t>généré par </a:t>
            </a:r>
            <a:r>
              <a:rPr lang="fr-FR" sz="1500" b="0" dirty="0" smtClean="0">
                <a:latin typeface="Calibri" pitchFamily="34" charset="0"/>
                <a:cs typeface="Times New Roman" pitchFamily="18" charset="0"/>
              </a:rPr>
              <a:t>les </a:t>
            </a:r>
            <a:r>
              <a:rPr lang="fr-FR" sz="1500" b="0" dirty="0">
                <a:latin typeface="Calibri" pitchFamily="34" charset="0"/>
                <a:cs typeface="Times New Roman" pitchFamily="18" charset="0"/>
              </a:rPr>
              <a:t>1.050 </a:t>
            </a:r>
            <a:r>
              <a:rPr lang="fr-FR" sz="1500" b="0" dirty="0" smtClean="0">
                <a:latin typeface="Calibri" pitchFamily="34" charset="0"/>
                <a:cs typeface="Times New Roman" pitchFamily="18" charset="0"/>
              </a:rPr>
              <a:t>plus grandes structures </a:t>
            </a:r>
            <a:r>
              <a:rPr lang="fr-FR" sz="1500" b="0" dirty="0" smtClean="0">
                <a:latin typeface="Calibri" pitchFamily="34" charset="0"/>
                <a:cs typeface="Times New Roman" pitchFamily="18" charset="0"/>
              </a:rPr>
              <a:t>du secteur </a:t>
            </a:r>
            <a:r>
              <a:rPr lang="fr-FR" sz="1500" b="0" dirty="0" smtClean="0">
                <a:latin typeface="Calibri" pitchFamily="34" charset="0"/>
                <a:cs typeface="Times New Roman" pitchFamily="18" charset="0"/>
              </a:rPr>
              <a:t/>
            </a:r>
            <a:br>
              <a:rPr lang="fr-FR" sz="1500" b="0" dirty="0" smtClean="0">
                <a:latin typeface="Calibri" pitchFamily="34" charset="0"/>
                <a:cs typeface="Times New Roman" pitchFamily="18" charset="0"/>
              </a:rPr>
            </a:br>
            <a:r>
              <a:rPr lang="fr-FR" sz="1500" b="0" dirty="0" smtClean="0">
                <a:latin typeface="Calibri" pitchFamily="34" charset="0"/>
                <a:cs typeface="Times New Roman" pitchFamily="18" charset="0"/>
              </a:rPr>
              <a:t>(4,5 </a:t>
            </a:r>
            <a:r>
              <a:rPr lang="fr-FR" sz="1500" b="0" dirty="0">
                <a:latin typeface="Calibri" pitchFamily="34" charset="0"/>
                <a:cs typeface="Times New Roman" pitchFamily="18" charset="0"/>
              </a:rPr>
              <a:t>% du nombre d’entreprises</a:t>
            </a:r>
            <a:r>
              <a:rPr lang="fr-FR" sz="1500" b="0" dirty="0" smtClean="0">
                <a:latin typeface="Calibri" pitchFamily="34" charset="0"/>
                <a:cs typeface="Times New Roman" pitchFamily="18" charset="0"/>
              </a:rPr>
              <a:t>).</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1. ANALYSE GLOBALE</a:t>
            </a:r>
            <a:br>
              <a:rPr lang="fr-FR" dirty="0" smtClean="0"/>
            </a:br>
            <a:r>
              <a:rPr lang="fr-FR" dirty="0"/>
              <a:t>	</a:t>
            </a:r>
            <a:r>
              <a:rPr lang="fr-FR" sz="2000" b="0" dirty="0"/>
              <a:t>b</a:t>
            </a:r>
            <a:r>
              <a:rPr lang="fr-FR" sz="2000" b="0" dirty="0" smtClean="0"/>
              <a:t>. Chiffre d’affaires </a:t>
            </a:r>
            <a:r>
              <a:rPr lang="fr-FR" sz="2000" b="0" dirty="0" smtClean="0"/>
              <a:t>du secteur</a:t>
            </a:r>
            <a:r>
              <a:rPr lang="fr-FR" sz="2000" b="0" dirty="0" smtClean="0"/>
              <a:t/>
            </a:r>
            <a:br>
              <a:rPr lang="fr-FR" sz="2000" b="0" dirty="0" smtClean="0"/>
            </a:br>
            <a:endParaRPr lang="fr-FR" sz="2000" b="0" dirty="0"/>
          </a:p>
        </p:txBody>
      </p:sp>
      <p:sp>
        <p:nvSpPr>
          <p:cNvPr id="13" name="Text Box 31"/>
          <p:cNvSpPr txBox="1">
            <a:spLocks noChangeArrowheads="1"/>
          </p:cNvSpPr>
          <p:nvPr/>
        </p:nvSpPr>
        <p:spPr bwMode="auto">
          <a:xfrm>
            <a:off x="719666" y="6432730"/>
            <a:ext cx="1584176"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Y compris les apprentis</a:t>
            </a:r>
            <a:endParaRPr lang="fr-FR" sz="1000" i="1" dirty="0">
              <a:solidFill>
                <a:srgbClr val="2B6384"/>
              </a:solidFill>
              <a:latin typeface="Calibri" pitchFamily="34" charset="0"/>
            </a:endParaRPr>
          </a:p>
        </p:txBody>
      </p:sp>
      <p:graphicFrame>
        <p:nvGraphicFramePr>
          <p:cNvPr id="14" name="Graphique 13"/>
          <p:cNvGraphicFramePr/>
          <p:nvPr>
            <p:extLst>
              <p:ext uri="{D42A27DB-BD31-4B8C-83A1-F6EECF244321}">
                <p14:modId xmlns:p14="http://schemas.microsoft.com/office/powerpoint/2010/main" val="1020624295"/>
              </p:ext>
            </p:extLst>
          </p:nvPr>
        </p:nvGraphicFramePr>
        <p:xfrm>
          <a:off x="5542765" y="3055259"/>
          <a:ext cx="4408942" cy="332456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Graphique 15"/>
          <p:cNvGraphicFramePr/>
          <p:nvPr>
            <p:extLst>
              <p:ext uri="{D42A27DB-BD31-4B8C-83A1-F6EECF244321}">
                <p14:modId xmlns:p14="http://schemas.microsoft.com/office/powerpoint/2010/main" val="2844986360"/>
              </p:ext>
            </p:extLst>
          </p:nvPr>
        </p:nvGraphicFramePr>
        <p:xfrm>
          <a:off x="666180" y="2748679"/>
          <a:ext cx="4339002" cy="3636448"/>
        </p:xfrm>
        <a:graphic>
          <a:graphicData uri="http://schemas.openxmlformats.org/drawingml/2006/chart">
            <c:chart xmlns:c="http://schemas.openxmlformats.org/drawingml/2006/chart" xmlns:r="http://schemas.openxmlformats.org/officeDocument/2006/relationships" r:id="rId8"/>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12</a:t>
            </a:fld>
            <a:endParaRPr lang="fr-FR"/>
          </a:p>
        </p:txBody>
      </p:sp>
    </p:spTree>
    <p:extLst>
      <p:ext uri="{BB962C8B-B14F-4D97-AF65-F5344CB8AC3E}">
        <p14:creationId xmlns:p14="http://schemas.microsoft.com/office/powerpoint/2010/main" val="1303669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4411010" cy="5148943"/>
          </a:xfrm>
          <a:ln>
            <a:noFill/>
          </a:ln>
        </p:spPr>
        <p:txBody>
          <a:bodyPr/>
          <a:lstStyle/>
          <a:p>
            <a:pPr marL="717550" indent="-265113" algn="just">
              <a:lnSpc>
                <a:spcPts val="1800"/>
              </a:lnSpc>
              <a:spcBef>
                <a:spcPts val="600"/>
              </a:spcBef>
              <a:spcAft>
                <a:spcPts val="0"/>
              </a:spcAft>
              <a:buClr>
                <a:srgbClr val="2B6384"/>
              </a:buClr>
            </a:pPr>
            <a:r>
              <a:rPr lang="fr-FR" sz="1500" b="0" dirty="0">
                <a:latin typeface="Calibri" pitchFamily="34" charset="0"/>
                <a:cs typeface="Times New Roman" pitchFamily="18" charset="0"/>
              </a:rPr>
              <a:t>La répartition du chiffre d’affaires selon les prestations </a:t>
            </a:r>
            <a:r>
              <a:rPr lang="fr-FR" sz="1500" b="0" dirty="0" smtClean="0">
                <a:latin typeface="Calibri" pitchFamily="34" charset="0"/>
                <a:cs typeface="Times New Roman" pitchFamily="18" charset="0"/>
              </a:rPr>
              <a:t>a peu évolué entre 2015 </a:t>
            </a:r>
            <a:r>
              <a:rPr lang="fr-FR" sz="1500" b="0" dirty="0">
                <a:latin typeface="Calibri" pitchFamily="34" charset="0"/>
                <a:cs typeface="Times New Roman" pitchFamily="18" charset="0"/>
              </a:rPr>
              <a:t>et </a:t>
            </a:r>
            <a:r>
              <a:rPr lang="fr-FR" sz="1500" b="0" dirty="0" smtClean="0">
                <a:latin typeface="Calibri" pitchFamily="34" charset="0"/>
                <a:cs typeface="Times New Roman" pitchFamily="18" charset="0"/>
              </a:rPr>
              <a:t>2021</a:t>
            </a:r>
            <a:r>
              <a:rPr lang="fr-FR" sz="1500" b="0" dirty="0" smtClean="0"/>
              <a:t>.</a:t>
            </a:r>
          </a:p>
          <a:p>
            <a:pPr marL="717550" indent="-265113" algn="just">
              <a:lnSpc>
                <a:spcPts val="1800"/>
              </a:lnSpc>
              <a:spcBef>
                <a:spcPts val="600"/>
              </a:spcBef>
              <a:spcAft>
                <a:spcPts val="0"/>
              </a:spcAft>
              <a:buClr>
                <a:srgbClr val="2B6384"/>
              </a:buClr>
            </a:pPr>
            <a:r>
              <a:rPr lang="fr-FR" sz="1500" b="0" dirty="0" smtClean="0">
                <a:latin typeface="Calibri" pitchFamily="34" charset="0"/>
                <a:cs typeface="Times New Roman" pitchFamily="18" charset="0"/>
              </a:rPr>
              <a:t>La fabrication pèse pour 70 % du </a:t>
            </a:r>
            <a:r>
              <a:rPr lang="fr-FR" sz="1500" b="0" dirty="0">
                <a:latin typeface="Calibri" pitchFamily="34" charset="0"/>
                <a:cs typeface="Times New Roman" pitchFamily="18" charset="0"/>
              </a:rPr>
              <a:t>montant total</a:t>
            </a:r>
            <a:r>
              <a:rPr lang="fr-FR" sz="1500" b="0" dirty="0" smtClean="0">
                <a:latin typeface="Calibri" pitchFamily="34" charset="0"/>
                <a:cs typeface="Times New Roman" pitchFamily="18" charset="0"/>
              </a:rPr>
              <a:t>.</a:t>
            </a:r>
            <a:endParaRPr lang="fr-FR" sz="1500" b="0" dirty="0"/>
          </a:p>
        </p:txBody>
      </p:sp>
      <p:sp>
        <p:nvSpPr>
          <p:cNvPr id="2" name="Espace réservé du pied de page 1"/>
          <p:cNvSpPr>
            <a:spLocks noGrp="1"/>
          </p:cNvSpPr>
          <p:nvPr>
            <p:ph type="ftr" sz="quarter" idx="15"/>
          </p:nvPr>
        </p:nvSpPr>
        <p:spPr>
          <a:xfrm>
            <a:off x="1594396" y="7008814"/>
            <a:ext cx="8064896" cy="401637"/>
          </a:xfrm>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 pos="4930775" algn="l"/>
              </a:tabLst>
            </a:pPr>
            <a:r>
              <a:rPr lang="fr-FR" dirty="0" smtClean="0"/>
              <a:t> 1. ANALYSE GLOBALE</a:t>
            </a:r>
            <a:br>
              <a:rPr lang="fr-FR" dirty="0" smtClean="0"/>
            </a:br>
            <a:r>
              <a:rPr lang="fr-FR" dirty="0"/>
              <a:t>	</a:t>
            </a:r>
            <a:r>
              <a:rPr lang="fr-FR" sz="2000" b="0" dirty="0"/>
              <a:t>c</a:t>
            </a:r>
            <a:r>
              <a:rPr lang="fr-FR" sz="2000" b="0" dirty="0" smtClean="0"/>
              <a:t>. Chiffre d’affaires selon les prestations</a:t>
            </a:r>
            <a:r>
              <a:rPr lang="fr-FR" sz="2000" b="0" dirty="0"/>
              <a:t>	 </a:t>
            </a:r>
            <a:r>
              <a:rPr lang="fr-FR" sz="2000" b="0" dirty="0" smtClean="0"/>
              <a:t>d. </a:t>
            </a:r>
            <a:r>
              <a:rPr lang="fr-FR" sz="2000" b="0" dirty="0"/>
              <a:t>Chiffre d’affaires selon </a:t>
            </a:r>
            <a:r>
              <a:rPr lang="fr-FR" sz="2000" b="0" dirty="0" smtClean="0"/>
              <a:t>la clientèle</a:t>
            </a:r>
            <a:endParaRPr lang="fr-FR" sz="2000" b="0" dirty="0"/>
          </a:p>
        </p:txBody>
      </p:sp>
      <p:sp>
        <p:nvSpPr>
          <p:cNvPr id="9" name="Rectangle 1"/>
          <p:cNvSpPr>
            <a:spLocks noChangeArrowheads="1"/>
          </p:cNvSpPr>
          <p:nvPr/>
        </p:nvSpPr>
        <p:spPr bwMode="auto">
          <a:xfrm>
            <a:off x="1665850" y="3148114"/>
            <a:ext cx="2879016"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Répartition du chiffre d’affaires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selon</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les prestations</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3327385162"/>
              </p:ext>
            </p:extLst>
          </p:nvPr>
        </p:nvGraphicFramePr>
        <p:xfrm>
          <a:off x="1282274" y="3690479"/>
          <a:ext cx="3672407" cy="1632670"/>
        </p:xfrm>
        <a:graphic>
          <a:graphicData uri="http://schemas.openxmlformats.org/drawingml/2006/table">
            <a:tbl>
              <a:tblPr/>
              <a:tblGrid>
                <a:gridCol w="1224135"/>
                <a:gridCol w="1305745"/>
                <a:gridCol w="163218"/>
                <a:gridCol w="979309"/>
              </a:tblGrid>
              <a:tr h="378184">
                <a:tc>
                  <a:txBody>
                    <a:bodyPr/>
                    <a:lstStyle/>
                    <a:p>
                      <a:pPr>
                        <a:spcBef>
                          <a:spcPts val="0"/>
                        </a:spcBef>
                        <a:spcAft>
                          <a:spcPts val="0"/>
                        </a:spcAft>
                      </a:pPr>
                      <a:endParaRPr lang="fr-FR" sz="1300" dirty="0">
                        <a:solidFill>
                          <a:schemeClr val="bg1"/>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dirty="0" smtClean="0">
                          <a:solidFill>
                            <a:schemeClr val="bg1"/>
                          </a:solidFill>
                          <a:latin typeface="Calibri" pitchFamily="34" charset="0"/>
                          <a:ea typeface="Times New Roman"/>
                          <a:cs typeface="Times New Roman"/>
                        </a:rPr>
                        <a:t>Répartition</a:t>
                      </a:r>
                      <a:r>
                        <a:rPr lang="fr-FR" sz="1300" b="1" baseline="0" dirty="0" smtClean="0">
                          <a:solidFill>
                            <a:schemeClr val="bg1"/>
                          </a:solidFill>
                          <a:latin typeface="Calibri" pitchFamily="34" charset="0"/>
                          <a:ea typeface="Times New Roman"/>
                          <a:cs typeface="Times New Roman"/>
                        </a:rPr>
                        <a:t> </a:t>
                      </a:r>
                      <a:r>
                        <a:rPr lang="fr-FR" sz="1300" b="1" dirty="0" smtClean="0">
                          <a:solidFill>
                            <a:schemeClr val="bg1"/>
                          </a:solidFill>
                          <a:latin typeface="Calibri" pitchFamily="34" charset="0"/>
                          <a:ea typeface="Times New Roman"/>
                          <a:cs typeface="Times New Roman"/>
                        </a:rPr>
                        <a:t>du</a:t>
                      </a:r>
                      <a:r>
                        <a:rPr lang="fr-FR" sz="1300" b="1" baseline="0" dirty="0" smtClean="0">
                          <a:solidFill>
                            <a:schemeClr val="bg1"/>
                          </a:solidFill>
                          <a:latin typeface="Calibri" pitchFamily="34" charset="0"/>
                          <a:ea typeface="Times New Roman"/>
                          <a:cs typeface="Times New Roman"/>
                        </a:rPr>
                        <a:t> chiffre d’affaires</a:t>
                      </a:r>
                      <a:endParaRPr lang="fr-FR" sz="1300" b="1" dirty="0">
                        <a:solidFill>
                          <a:schemeClr val="bg1"/>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endParaRPr lang="fr-FR" sz="1200" b="1" i="1" dirty="0">
                        <a:solidFill>
                          <a:schemeClr val="bg1"/>
                        </a:solidFill>
                        <a:latin typeface="Calibri" pitchFamily="34" charset="0"/>
                        <a:ea typeface="Times New Roman"/>
                        <a:cs typeface="Times New Roman"/>
                      </a:endParaRPr>
                    </a:p>
                  </a:txBody>
                  <a:tcPr marL="48937" marR="48937" marT="0" marB="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0"/>
                        </a:spcBef>
                        <a:spcAft>
                          <a:spcPts val="0"/>
                        </a:spcAft>
                      </a:pPr>
                      <a:r>
                        <a:rPr lang="fr-FR" sz="1200" b="1" i="1" dirty="0" smtClean="0">
                          <a:solidFill>
                            <a:schemeClr val="bg1"/>
                          </a:solidFill>
                          <a:latin typeface="Calibri" pitchFamily="34" charset="0"/>
                          <a:ea typeface="Times New Roman"/>
                          <a:cs typeface="Times New Roman"/>
                        </a:rPr>
                        <a:t>Rappel</a:t>
                      </a:r>
                    </a:p>
                    <a:p>
                      <a:pPr algn="ctr">
                        <a:spcBef>
                          <a:spcPts val="0"/>
                        </a:spcBef>
                        <a:spcAft>
                          <a:spcPts val="0"/>
                        </a:spcAft>
                      </a:pPr>
                      <a:r>
                        <a:rPr lang="fr-FR" sz="1200" b="1" i="1" dirty="0" smtClean="0">
                          <a:solidFill>
                            <a:schemeClr val="bg1"/>
                          </a:solidFill>
                          <a:latin typeface="Calibri" pitchFamily="34" charset="0"/>
                          <a:ea typeface="Times New Roman"/>
                          <a:cs typeface="Times New Roman"/>
                        </a:rPr>
                        <a:t> 2015</a:t>
                      </a:r>
                      <a:endParaRPr lang="fr-FR" sz="1200" b="1" i="1" dirty="0">
                        <a:solidFill>
                          <a:schemeClr val="bg1"/>
                        </a:solidFill>
                        <a:latin typeface="Calibri" pitchFamily="34" charset="0"/>
                        <a:ea typeface="Times New Roman"/>
                        <a:cs typeface="Times New Roman"/>
                      </a:endParaRPr>
                    </a:p>
                  </a:txBody>
                  <a:tcPr marL="48937" marR="48937" marT="0" marB="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297697">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Fabrication</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70%</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endParaRPr lang="fr-FR" sz="1200" i="1" dirty="0">
                        <a:solidFill>
                          <a:srgbClr val="2B6384"/>
                        </a:solidFill>
                        <a:latin typeface="Calibri" pitchFamily="34" charset="0"/>
                        <a:ea typeface="Times New Roman"/>
                        <a:cs typeface="Times New Roman"/>
                      </a:endParaRPr>
                    </a:p>
                  </a:txBody>
                  <a:tcPr marL="48937" marR="48937" marT="0" marB="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0"/>
                        </a:spcBef>
                        <a:spcAft>
                          <a:spcPts val="0"/>
                        </a:spcAft>
                      </a:pPr>
                      <a:r>
                        <a:rPr lang="fr-FR" sz="1200" i="1" dirty="0" smtClean="0">
                          <a:solidFill>
                            <a:srgbClr val="2B6384"/>
                          </a:solidFill>
                          <a:latin typeface="Calibri" pitchFamily="34" charset="0"/>
                          <a:ea typeface="Times New Roman"/>
                          <a:cs typeface="Times New Roman"/>
                        </a:rPr>
                        <a:t>73%</a:t>
                      </a:r>
                      <a:endParaRPr lang="fr-FR" sz="1200" i="1" dirty="0">
                        <a:solidFill>
                          <a:srgbClr val="2B6384"/>
                        </a:solidFill>
                        <a:latin typeface="Calibri" pitchFamily="34" charset="0"/>
                        <a:ea typeface="Times New Roman"/>
                        <a:cs typeface="Times New Roman"/>
                      </a:endParaRPr>
                    </a:p>
                  </a:txBody>
                  <a:tcPr marL="48937" marR="48937" marT="0" marB="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92205">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Restauration</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18%</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endParaRPr lang="fr-FR" sz="1200" i="1" dirty="0">
                        <a:solidFill>
                          <a:srgbClr val="2B6384"/>
                        </a:solidFill>
                        <a:latin typeface="Calibri" pitchFamily="34" charset="0"/>
                        <a:ea typeface="Times New Roman"/>
                        <a:cs typeface="Times New Roman"/>
                      </a:endParaRPr>
                    </a:p>
                  </a:txBody>
                  <a:tcPr marL="48937" marR="48937" marT="0" marB="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0"/>
                        </a:spcBef>
                        <a:spcAft>
                          <a:spcPts val="0"/>
                        </a:spcAft>
                      </a:pPr>
                      <a:r>
                        <a:rPr lang="fr-FR" sz="1200" i="1" dirty="0" smtClean="0">
                          <a:solidFill>
                            <a:srgbClr val="2B6384"/>
                          </a:solidFill>
                          <a:latin typeface="Calibri" pitchFamily="34" charset="0"/>
                          <a:ea typeface="Times New Roman"/>
                          <a:cs typeface="Times New Roman"/>
                        </a:rPr>
                        <a:t>16%</a:t>
                      </a:r>
                      <a:endParaRPr lang="fr-FR" sz="1200" i="1" dirty="0">
                        <a:solidFill>
                          <a:srgbClr val="2B6384"/>
                        </a:solidFill>
                        <a:latin typeface="Calibri" pitchFamily="34" charset="0"/>
                        <a:ea typeface="Times New Roman"/>
                        <a:cs typeface="Times New Roman"/>
                      </a:endParaRPr>
                    </a:p>
                  </a:txBody>
                  <a:tcPr marL="48937" marR="48937" marT="0" marB="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97697">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Vente*</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12%</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endParaRPr lang="fr-FR" sz="1200" i="1" dirty="0">
                        <a:solidFill>
                          <a:srgbClr val="2B6384"/>
                        </a:solidFill>
                        <a:latin typeface="Calibri" pitchFamily="34" charset="0"/>
                        <a:ea typeface="Times New Roman"/>
                        <a:cs typeface="Times New Roman"/>
                      </a:endParaRPr>
                    </a:p>
                  </a:txBody>
                  <a:tcPr marL="48937" marR="48937" marT="0" marB="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0"/>
                        </a:spcBef>
                        <a:spcAft>
                          <a:spcPts val="0"/>
                        </a:spcAft>
                      </a:pPr>
                      <a:r>
                        <a:rPr lang="fr-FR" sz="1200" i="1" dirty="0" smtClean="0">
                          <a:solidFill>
                            <a:srgbClr val="2B6384"/>
                          </a:solidFill>
                          <a:latin typeface="Calibri" pitchFamily="34" charset="0"/>
                          <a:ea typeface="Times New Roman"/>
                          <a:cs typeface="Times New Roman"/>
                        </a:rPr>
                        <a:t>11%</a:t>
                      </a:r>
                      <a:endParaRPr lang="fr-FR" sz="1200" i="1" dirty="0">
                        <a:solidFill>
                          <a:srgbClr val="2B6384"/>
                        </a:solidFill>
                        <a:latin typeface="Calibri" pitchFamily="34" charset="0"/>
                        <a:ea typeface="Times New Roman"/>
                        <a:cs typeface="Times New Roman"/>
                      </a:endParaRPr>
                    </a:p>
                  </a:txBody>
                  <a:tcPr marL="48937" marR="48937" marT="0" marB="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r>
              <a:tr h="348831">
                <a:tc>
                  <a:txBody>
                    <a:bodyPr/>
                    <a:lstStyle/>
                    <a:p>
                      <a:pPr>
                        <a:spcBef>
                          <a:spcPts val="0"/>
                        </a:spcBef>
                        <a:spcAft>
                          <a:spcPts val="0"/>
                        </a:spcAft>
                      </a:pPr>
                      <a:r>
                        <a:rPr lang="fr-FR" sz="1300" b="1" dirty="0">
                          <a:solidFill>
                            <a:srgbClr val="2B6384"/>
                          </a:solidFill>
                          <a:latin typeface="Calibri" pitchFamily="34" charset="0"/>
                          <a:ea typeface="Times New Roman"/>
                          <a:cs typeface="Times New Roman"/>
                        </a:rPr>
                        <a:t>Ensemble</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9525"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100%</a:t>
                      </a:r>
                      <a:endParaRPr lang="fr-FR" sz="1300" dirty="0">
                        <a:solidFill>
                          <a:srgbClr val="2B6384"/>
                        </a:solidFill>
                        <a:latin typeface="Calibri" pitchFamily="34" charset="0"/>
                        <a:ea typeface="Times New Roman"/>
                        <a:cs typeface="Times New Roman"/>
                      </a:endParaRPr>
                    </a:p>
                  </a:txBody>
                  <a:tcPr marL="48937" marR="48937" marT="0" marB="0" anchor="ctr">
                    <a:lnL w="952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9525"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endParaRPr lang="fr-FR" sz="1200" i="1" dirty="0">
                        <a:solidFill>
                          <a:srgbClr val="2B6384"/>
                        </a:solidFill>
                        <a:latin typeface="Calibri" pitchFamily="34" charset="0"/>
                        <a:ea typeface="Times New Roman"/>
                        <a:cs typeface="Times New Roman"/>
                      </a:endParaRPr>
                    </a:p>
                  </a:txBody>
                  <a:tcPr marL="48937" marR="48937" marT="0" marB="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spcBef>
                          <a:spcPts val="0"/>
                        </a:spcBef>
                        <a:spcAft>
                          <a:spcPts val="0"/>
                        </a:spcAft>
                      </a:pPr>
                      <a:r>
                        <a:rPr lang="fr-FR" sz="1200" b="1" i="1" dirty="0" smtClean="0">
                          <a:solidFill>
                            <a:srgbClr val="2B6384"/>
                          </a:solidFill>
                          <a:latin typeface="Calibri" pitchFamily="34" charset="0"/>
                          <a:ea typeface="Times New Roman"/>
                          <a:cs typeface="Times New Roman"/>
                        </a:rPr>
                        <a:t>100%</a:t>
                      </a:r>
                      <a:endParaRPr lang="fr-FR" sz="1200" i="1" dirty="0">
                        <a:solidFill>
                          <a:srgbClr val="2B6384"/>
                        </a:solidFill>
                        <a:latin typeface="Calibri" pitchFamily="34" charset="0"/>
                        <a:ea typeface="Times New Roman"/>
                        <a:cs typeface="Times New Roman"/>
                      </a:endParaRPr>
                    </a:p>
                  </a:txBody>
                  <a:tcPr marL="48937" marR="48937" marT="0" marB="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9525" cap="flat" cmpd="sng" algn="ctr">
                      <a:noFill/>
                      <a:prstDash val="solid"/>
                      <a:round/>
                      <a:headEnd type="none" w="med" len="med"/>
                      <a:tailEnd type="none" w="med" len="med"/>
                    </a:lnB>
                    <a:solidFill>
                      <a:srgbClr val="CDEDF0"/>
                    </a:solidFill>
                  </a:tcPr>
                </a:tc>
              </a:tr>
            </a:tbl>
          </a:graphicData>
        </a:graphic>
      </p:graphicFrame>
      <p:sp>
        <p:nvSpPr>
          <p:cNvPr id="8" name="Text Box 31"/>
          <p:cNvSpPr txBox="1">
            <a:spLocks noChangeArrowheads="1"/>
          </p:cNvSpPr>
          <p:nvPr/>
        </p:nvSpPr>
        <p:spPr bwMode="auto">
          <a:xfrm>
            <a:off x="1282274" y="5391974"/>
            <a:ext cx="2160240"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Achat et revente en l’état</a:t>
            </a:r>
            <a:endParaRPr lang="fr-FR" sz="1000" i="1" dirty="0">
              <a:solidFill>
                <a:srgbClr val="2B6384"/>
              </a:solidFill>
              <a:latin typeface="Calibri"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2462626478"/>
              </p:ext>
            </p:extLst>
          </p:nvPr>
        </p:nvGraphicFramePr>
        <p:xfrm>
          <a:off x="5500763" y="2916535"/>
          <a:ext cx="4570985" cy="3702872"/>
        </p:xfrm>
        <a:graphic>
          <a:graphicData uri="http://schemas.openxmlformats.org/drawingml/2006/table">
            <a:tbl>
              <a:tblPr/>
              <a:tblGrid>
                <a:gridCol w="2251062"/>
                <a:gridCol w="1294734"/>
                <a:gridCol w="97220"/>
                <a:gridCol w="927969"/>
              </a:tblGrid>
              <a:tr h="347402">
                <a:tc>
                  <a:txBody>
                    <a:bodyPr/>
                    <a:lstStyle/>
                    <a:p>
                      <a:pPr algn="ctr">
                        <a:spcBef>
                          <a:spcPts val="1200"/>
                        </a:spcBef>
                        <a:spcAft>
                          <a:spcPts val="1200"/>
                        </a:spcAft>
                      </a:pPr>
                      <a:endParaRPr lang="fr-FR" sz="1300" dirty="0">
                        <a:solidFill>
                          <a:srgbClr val="6E6E6E"/>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Aft>
                          <a:spcPts val="0"/>
                        </a:spcAft>
                      </a:pPr>
                      <a:r>
                        <a:rPr lang="fr-FR" sz="1300" b="1" dirty="0" smtClean="0">
                          <a:solidFill>
                            <a:schemeClr val="bg1"/>
                          </a:solidFill>
                          <a:latin typeface="Calibri" pitchFamily="34" charset="0"/>
                          <a:ea typeface="Times New Roman"/>
                        </a:rPr>
                        <a:t>Répartition du chiffre d’affaires</a:t>
                      </a:r>
                      <a:endParaRPr lang="fr-FR" sz="1300" b="1" dirty="0">
                        <a:solidFill>
                          <a:schemeClr val="bg1"/>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i="1" dirty="0" smtClean="0">
                        <a:solidFill>
                          <a:schemeClr val="bg1"/>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b="1" i="1" dirty="0" smtClean="0">
                          <a:solidFill>
                            <a:schemeClr val="bg1"/>
                          </a:solidFill>
                          <a:latin typeface="Calibri" pitchFamily="34" charset="0"/>
                          <a:ea typeface="Times New Roman"/>
                        </a:rPr>
                        <a:t>Rappel</a:t>
                      </a:r>
                    </a:p>
                    <a:p>
                      <a:pPr marL="0" marR="0" indent="0" algn="ctr" defTabSz="457200" rtl="0" eaLnBrk="1" fontAlgn="auto" latinLnBrk="0" hangingPunct="1">
                        <a:lnSpc>
                          <a:spcPct val="100000"/>
                        </a:lnSpc>
                        <a:spcBef>
                          <a:spcPts val="0"/>
                        </a:spcBef>
                        <a:spcAft>
                          <a:spcPts val="0"/>
                        </a:spcAft>
                        <a:buClrTx/>
                        <a:buSzTx/>
                        <a:buFontTx/>
                        <a:buNone/>
                        <a:tabLst/>
                        <a:defRPr/>
                      </a:pPr>
                      <a:r>
                        <a:rPr lang="fr-FR" sz="1200" b="1" i="1" dirty="0" smtClean="0">
                          <a:solidFill>
                            <a:schemeClr val="bg1"/>
                          </a:solidFill>
                          <a:latin typeface="Calibri" pitchFamily="34" charset="0"/>
                          <a:ea typeface="Times New Roman"/>
                        </a:rPr>
                        <a:t> 2015</a:t>
                      </a: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394188">
                <a:tc>
                  <a:txBody>
                    <a:bodyPr/>
                    <a:lstStyle/>
                    <a:p>
                      <a:pPr algn="l">
                        <a:spcBef>
                          <a:spcPts val="500"/>
                        </a:spcBef>
                        <a:spcAft>
                          <a:spcPts val="500"/>
                        </a:spcAft>
                      </a:pPr>
                      <a:r>
                        <a:rPr lang="fr-FR" sz="1300" dirty="0" smtClean="0">
                          <a:solidFill>
                            <a:srgbClr val="2B6384"/>
                          </a:solidFill>
                          <a:latin typeface="Calibri" pitchFamily="34" charset="0"/>
                          <a:ea typeface="Times New Roman"/>
                        </a:rPr>
                        <a:t>Clientèle de particuliers</a:t>
                      </a:r>
                      <a:r>
                        <a:rPr lang="fr-FR" sz="1300" baseline="0" dirty="0" smtClean="0">
                          <a:solidFill>
                            <a:srgbClr val="2B6384"/>
                          </a:solidFill>
                          <a:latin typeface="Calibri" pitchFamily="34" charset="0"/>
                          <a:ea typeface="Times New Roman"/>
                        </a:rPr>
                        <a:t>                        </a:t>
                      </a:r>
                      <a:r>
                        <a:rPr lang="fr-FR" sz="1300" dirty="0" smtClean="0">
                          <a:solidFill>
                            <a:srgbClr val="2B6384"/>
                          </a:solidFill>
                          <a:latin typeface="Calibri" pitchFamily="34" charset="0"/>
                          <a:ea typeface="Times New Roman"/>
                        </a:rPr>
                        <a:t> </a:t>
                      </a:r>
                      <a:r>
                        <a:rPr lang="fr-FR" sz="1300" i="1" dirty="0" smtClean="0">
                          <a:solidFill>
                            <a:srgbClr val="2B6384"/>
                          </a:solidFill>
                          <a:latin typeface="Calibri" pitchFamily="34" charset="0"/>
                          <a:ea typeface="Times New Roman"/>
                        </a:rPr>
                        <a:t>(dont cuisinistes/salle de bains)</a:t>
                      </a:r>
                      <a:endParaRPr lang="fr-FR" sz="13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500"/>
                        </a:spcBef>
                        <a:spcAft>
                          <a:spcPts val="500"/>
                        </a:spcAft>
                      </a:pPr>
                      <a:r>
                        <a:rPr lang="fr-FR" sz="1300" dirty="0" smtClean="0">
                          <a:solidFill>
                            <a:srgbClr val="2B6384"/>
                          </a:solidFill>
                          <a:latin typeface="Calibri" pitchFamily="34" charset="0"/>
                          <a:ea typeface="Times New Roman"/>
                        </a:rPr>
                        <a:t>64%</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500"/>
                        </a:spcBef>
                        <a:spcAft>
                          <a:spcPts val="500"/>
                        </a:spcAft>
                      </a:pPr>
                      <a:endParaRPr lang="fr-FR" sz="11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500"/>
                        </a:spcBef>
                        <a:spcAft>
                          <a:spcPts val="500"/>
                        </a:spcAft>
                      </a:pPr>
                      <a:r>
                        <a:rPr lang="fr-FR" sz="1200" i="1" dirty="0" smtClean="0">
                          <a:solidFill>
                            <a:srgbClr val="2B6384"/>
                          </a:solidFill>
                          <a:latin typeface="Calibri" pitchFamily="34" charset="0"/>
                          <a:ea typeface="Times New Roman"/>
                        </a:rPr>
                        <a:t>76%</a:t>
                      </a:r>
                      <a:endParaRPr lang="fr-FR" sz="12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310384">
                <a:tc>
                  <a:txBody>
                    <a:bodyPr/>
                    <a:lstStyle/>
                    <a:p>
                      <a:pPr>
                        <a:spcBef>
                          <a:spcPts val="500"/>
                        </a:spcBef>
                        <a:spcAft>
                          <a:spcPts val="500"/>
                        </a:spcAft>
                      </a:pPr>
                      <a:r>
                        <a:rPr lang="fr-FR" sz="1300" dirty="0" smtClean="0">
                          <a:solidFill>
                            <a:srgbClr val="2B6384"/>
                          </a:solidFill>
                          <a:latin typeface="Calibri" pitchFamily="34" charset="0"/>
                          <a:ea typeface="Times New Roman"/>
                        </a:rPr>
                        <a:t>Prescripteurs</a:t>
                      </a:r>
                      <a:r>
                        <a:rPr lang="fr-FR" sz="1300" baseline="0" dirty="0" smtClean="0">
                          <a:solidFill>
                            <a:srgbClr val="2B6384"/>
                          </a:solidFill>
                          <a:latin typeface="Calibri" pitchFamily="34" charset="0"/>
                          <a:ea typeface="Times New Roman"/>
                        </a:rPr>
                        <a:t> (dont décorateurs)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500"/>
                        </a:spcBef>
                        <a:spcAft>
                          <a:spcPts val="500"/>
                        </a:spcAft>
                      </a:pPr>
                      <a:r>
                        <a:rPr lang="fr-FR" sz="1300" dirty="0" smtClean="0">
                          <a:solidFill>
                            <a:srgbClr val="2B6384"/>
                          </a:solidFill>
                          <a:latin typeface="Calibri" pitchFamily="34" charset="0"/>
                          <a:ea typeface="Times New Roman"/>
                        </a:rPr>
                        <a:t>10%</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500"/>
                        </a:spcBef>
                        <a:spcAft>
                          <a:spcPts val="500"/>
                        </a:spcAft>
                      </a:pPr>
                      <a:endParaRPr lang="fr-FR" sz="11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500"/>
                        </a:spcBef>
                        <a:spcAft>
                          <a:spcPts val="500"/>
                        </a:spcAft>
                      </a:pPr>
                      <a:r>
                        <a:rPr lang="fr-FR" sz="1200" i="1" dirty="0" smtClean="0">
                          <a:solidFill>
                            <a:srgbClr val="2B6384"/>
                          </a:solidFill>
                          <a:latin typeface="Calibri" pitchFamily="34" charset="0"/>
                          <a:ea typeface="Times New Roman"/>
                        </a:rPr>
                        <a:t>6%</a:t>
                      </a:r>
                      <a:endParaRPr lang="fr-FR" sz="12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10384">
                <a:tc>
                  <a:txBody>
                    <a:bodyPr/>
                    <a:lstStyle/>
                    <a:p>
                      <a:pPr>
                        <a:spcBef>
                          <a:spcPts val="500"/>
                        </a:spcBef>
                        <a:spcAft>
                          <a:spcPts val="500"/>
                        </a:spcAft>
                      </a:pPr>
                      <a:r>
                        <a:rPr lang="fr-FR" sz="1300" dirty="0" smtClean="0">
                          <a:solidFill>
                            <a:srgbClr val="2B6384"/>
                          </a:solidFill>
                          <a:latin typeface="Calibri" pitchFamily="34" charset="0"/>
                          <a:ea typeface="Times New Roman"/>
                        </a:rPr>
                        <a:t>Agenceurs/entreprises du bâtiment</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500"/>
                        </a:spcBef>
                        <a:spcAft>
                          <a:spcPts val="500"/>
                        </a:spcAft>
                      </a:pPr>
                      <a:r>
                        <a:rPr lang="fr-FR" sz="1300" dirty="0" smtClean="0">
                          <a:solidFill>
                            <a:srgbClr val="2B6384"/>
                          </a:solidFill>
                          <a:latin typeface="Calibri" pitchFamily="34" charset="0"/>
                          <a:ea typeface="Times New Roman"/>
                        </a:rPr>
                        <a:t>9,5%</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500"/>
                        </a:spcBef>
                        <a:spcAft>
                          <a:spcPts val="500"/>
                        </a:spcAft>
                      </a:pPr>
                      <a:endParaRPr lang="fr-FR" sz="11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500"/>
                        </a:spcBef>
                        <a:spcAft>
                          <a:spcPts val="500"/>
                        </a:spcAft>
                      </a:pPr>
                      <a:r>
                        <a:rPr lang="fr-FR" sz="1200" i="1" dirty="0" smtClean="0">
                          <a:solidFill>
                            <a:srgbClr val="2B6384"/>
                          </a:solidFill>
                          <a:latin typeface="Calibri" pitchFamily="34" charset="0"/>
                          <a:ea typeface="Times New Roman"/>
                        </a:rPr>
                        <a:t>4%</a:t>
                      </a:r>
                      <a:endParaRPr lang="fr-FR" sz="12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301096">
                <a:tc>
                  <a:txBody>
                    <a:bodyPr/>
                    <a:lstStyle/>
                    <a:p>
                      <a:pPr>
                        <a:spcBef>
                          <a:spcPts val="500"/>
                        </a:spcBef>
                        <a:spcAft>
                          <a:spcPts val="500"/>
                        </a:spcAft>
                      </a:pPr>
                      <a:r>
                        <a:rPr lang="fr-FR" sz="1300" dirty="0" smtClean="0">
                          <a:solidFill>
                            <a:srgbClr val="2B6384"/>
                          </a:solidFill>
                          <a:latin typeface="Calibri" pitchFamily="34" charset="0"/>
                          <a:ea typeface="Times New Roman"/>
                        </a:rPr>
                        <a:t>Fabricants/industriels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500"/>
                        </a:spcBef>
                        <a:spcAft>
                          <a:spcPts val="500"/>
                        </a:spcAft>
                      </a:pPr>
                      <a:r>
                        <a:rPr lang="fr-FR" sz="1300" dirty="0" smtClean="0">
                          <a:solidFill>
                            <a:srgbClr val="2B6384"/>
                          </a:solidFill>
                          <a:latin typeface="Calibri" pitchFamily="34" charset="0"/>
                          <a:ea typeface="Times New Roman"/>
                        </a:rPr>
                        <a:t>9%</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500"/>
                        </a:spcBef>
                        <a:spcAft>
                          <a:spcPts val="500"/>
                        </a:spcAft>
                      </a:pPr>
                      <a:endParaRPr lang="fr-FR" sz="11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500"/>
                        </a:spcBef>
                        <a:spcAft>
                          <a:spcPts val="500"/>
                        </a:spcAft>
                      </a:pPr>
                      <a:r>
                        <a:rPr lang="fr-FR" sz="1200" i="1" dirty="0" smtClean="0">
                          <a:solidFill>
                            <a:srgbClr val="2B6384"/>
                          </a:solidFill>
                          <a:latin typeface="Calibri" pitchFamily="34" charset="0"/>
                          <a:ea typeface="Times New Roman"/>
                        </a:rPr>
                        <a:t>5,5%</a:t>
                      </a:r>
                      <a:endParaRPr lang="fr-FR" sz="12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50752">
                <a:tc>
                  <a:txBody>
                    <a:bodyPr/>
                    <a:lstStyle/>
                    <a:p>
                      <a:pPr>
                        <a:spcBef>
                          <a:spcPts val="500"/>
                        </a:spcBef>
                        <a:spcAft>
                          <a:spcPts val="500"/>
                        </a:spcAft>
                      </a:pPr>
                      <a:r>
                        <a:rPr lang="fr-FR" sz="1300" dirty="0" smtClean="0">
                          <a:solidFill>
                            <a:srgbClr val="2B6384"/>
                          </a:solidFill>
                          <a:latin typeface="Calibri" pitchFamily="34" charset="0"/>
                          <a:ea typeface="Times New Roman"/>
                        </a:rPr>
                        <a:t>Collectivités/administrations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500"/>
                        </a:spcBef>
                        <a:spcAft>
                          <a:spcPts val="500"/>
                        </a:spcAft>
                      </a:pPr>
                      <a:r>
                        <a:rPr lang="fr-FR" sz="1300" dirty="0" smtClean="0">
                          <a:solidFill>
                            <a:srgbClr val="2B6384"/>
                          </a:solidFill>
                          <a:latin typeface="Calibri" pitchFamily="34" charset="0"/>
                          <a:ea typeface="Times New Roman"/>
                        </a:rPr>
                        <a:t>1,5%</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500"/>
                        </a:spcBef>
                        <a:spcAft>
                          <a:spcPts val="500"/>
                        </a:spcAft>
                      </a:pPr>
                      <a:endParaRPr lang="fr-FR" sz="11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500"/>
                        </a:spcBef>
                        <a:spcAft>
                          <a:spcPts val="500"/>
                        </a:spcAft>
                      </a:pPr>
                      <a:r>
                        <a:rPr lang="fr-FR" sz="1200" i="1" dirty="0" smtClean="0">
                          <a:solidFill>
                            <a:srgbClr val="2B6384"/>
                          </a:solidFill>
                          <a:latin typeface="Calibri" pitchFamily="34" charset="0"/>
                          <a:ea typeface="Times New Roman"/>
                        </a:rPr>
                        <a:t>2%</a:t>
                      </a:r>
                      <a:endParaRPr lang="fr-FR" sz="12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310384">
                <a:tc>
                  <a:txBody>
                    <a:bodyPr/>
                    <a:lstStyle/>
                    <a:p>
                      <a:pPr>
                        <a:spcBef>
                          <a:spcPts val="500"/>
                        </a:spcBef>
                        <a:spcAft>
                          <a:spcPts val="500"/>
                        </a:spcAft>
                      </a:pPr>
                      <a:r>
                        <a:rPr lang="fr-FR" sz="1300" dirty="0" smtClean="0">
                          <a:solidFill>
                            <a:srgbClr val="2B6384"/>
                          </a:solidFill>
                          <a:latin typeface="Calibri" pitchFamily="34" charset="0"/>
                          <a:ea typeface="Times New Roman"/>
                        </a:rPr>
                        <a:t>Commerçants/entreprises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500"/>
                        </a:spcBef>
                        <a:spcAft>
                          <a:spcPts val="500"/>
                        </a:spcAft>
                      </a:pPr>
                      <a:r>
                        <a:rPr lang="fr-FR" sz="1300" dirty="0" smtClean="0">
                          <a:solidFill>
                            <a:srgbClr val="2B6384"/>
                          </a:solidFill>
                          <a:latin typeface="Calibri" pitchFamily="34" charset="0"/>
                          <a:ea typeface="Times New Roman"/>
                        </a:rPr>
                        <a:t>0,5%</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500"/>
                        </a:spcBef>
                        <a:spcAft>
                          <a:spcPts val="500"/>
                        </a:spcAft>
                      </a:pPr>
                      <a:endParaRPr lang="fr-FR" sz="11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500"/>
                        </a:spcBef>
                        <a:spcAft>
                          <a:spcPts val="500"/>
                        </a:spcAft>
                      </a:pPr>
                      <a:r>
                        <a:rPr lang="fr-FR" sz="1200" i="1" dirty="0" smtClean="0">
                          <a:solidFill>
                            <a:srgbClr val="2B6384"/>
                          </a:solidFill>
                          <a:latin typeface="Calibri" pitchFamily="34" charset="0"/>
                          <a:ea typeface="Times New Roman"/>
                        </a:rPr>
                        <a:t>1%</a:t>
                      </a:r>
                      <a:endParaRPr lang="fr-FR" sz="12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10384">
                <a:tc>
                  <a:txBody>
                    <a:bodyPr/>
                    <a:lstStyle/>
                    <a:p>
                      <a:pPr>
                        <a:spcBef>
                          <a:spcPts val="500"/>
                        </a:spcBef>
                        <a:spcAft>
                          <a:spcPts val="500"/>
                        </a:spcAft>
                      </a:pPr>
                      <a:r>
                        <a:rPr lang="fr-FR" sz="1300" dirty="0" smtClean="0">
                          <a:solidFill>
                            <a:srgbClr val="2B6384"/>
                          </a:solidFill>
                          <a:latin typeface="Calibri" pitchFamily="34" charset="0"/>
                          <a:ea typeface="Times New Roman"/>
                        </a:rPr>
                        <a:t>Restaurants/hôtels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500"/>
                        </a:spcBef>
                        <a:spcAft>
                          <a:spcPts val="500"/>
                        </a:spcAft>
                      </a:pPr>
                      <a:r>
                        <a:rPr lang="fr-FR" sz="1300" dirty="0" smtClean="0">
                          <a:solidFill>
                            <a:srgbClr val="2B6384"/>
                          </a:solidFill>
                          <a:latin typeface="Calibri" pitchFamily="34" charset="0"/>
                          <a:ea typeface="Times New Roman"/>
                        </a:rPr>
                        <a:t>0,5%</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500"/>
                        </a:spcBef>
                        <a:spcAft>
                          <a:spcPts val="500"/>
                        </a:spcAft>
                      </a:pPr>
                      <a:endParaRPr lang="fr-FR" sz="11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500"/>
                        </a:spcBef>
                        <a:spcAft>
                          <a:spcPts val="500"/>
                        </a:spcAft>
                      </a:pPr>
                      <a:r>
                        <a:rPr lang="fr-FR" sz="1200" i="1" dirty="0" smtClean="0">
                          <a:solidFill>
                            <a:srgbClr val="2B6384"/>
                          </a:solidFill>
                          <a:latin typeface="Calibri" pitchFamily="34" charset="0"/>
                          <a:ea typeface="Times New Roman"/>
                        </a:rPr>
                        <a:t>1,5%</a:t>
                      </a:r>
                      <a:endParaRPr lang="fr-FR" sz="12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310384">
                <a:tc>
                  <a:txBody>
                    <a:bodyPr/>
                    <a:lstStyle/>
                    <a:p>
                      <a:pPr>
                        <a:spcBef>
                          <a:spcPts val="500"/>
                        </a:spcBef>
                        <a:spcAft>
                          <a:spcPts val="500"/>
                        </a:spcAft>
                      </a:pPr>
                      <a:r>
                        <a:rPr lang="fr-FR" sz="1300" dirty="0" smtClean="0">
                          <a:solidFill>
                            <a:srgbClr val="2B6384"/>
                          </a:solidFill>
                          <a:latin typeface="Calibri" pitchFamily="34" charset="0"/>
                          <a:ea typeface="Times New Roman"/>
                        </a:rPr>
                        <a:t>Antiquaires/musées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500"/>
                        </a:spcBef>
                        <a:spcAft>
                          <a:spcPts val="500"/>
                        </a:spcAft>
                      </a:pPr>
                      <a:r>
                        <a:rPr lang="fr-FR" sz="1300" dirty="0" smtClean="0">
                          <a:solidFill>
                            <a:srgbClr val="2B6384"/>
                          </a:solidFill>
                          <a:latin typeface="Calibri" pitchFamily="34" charset="0"/>
                          <a:ea typeface="Times New Roman"/>
                        </a:rPr>
                        <a:t>0,5%</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500"/>
                        </a:spcBef>
                        <a:spcAft>
                          <a:spcPts val="500"/>
                        </a:spcAft>
                      </a:pPr>
                      <a:endParaRPr lang="fr-FR" sz="11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500"/>
                        </a:spcBef>
                        <a:spcAft>
                          <a:spcPts val="500"/>
                        </a:spcAft>
                      </a:pPr>
                      <a:r>
                        <a:rPr lang="fr-FR" sz="1200" i="1" dirty="0" smtClean="0">
                          <a:solidFill>
                            <a:srgbClr val="2B6384"/>
                          </a:solidFill>
                          <a:latin typeface="Calibri" pitchFamily="34" charset="0"/>
                          <a:ea typeface="Times New Roman"/>
                        </a:rPr>
                        <a:t>0,5%</a:t>
                      </a:r>
                      <a:endParaRPr lang="fr-FR" sz="12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10384">
                <a:tc>
                  <a:txBody>
                    <a:bodyPr/>
                    <a:lstStyle/>
                    <a:p>
                      <a:pPr>
                        <a:spcBef>
                          <a:spcPts val="500"/>
                        </a:spcBef>
                        <a:spcAft>
                          <a:spcPts val="500"/>
                        </a:spcAft>
                      </a:pPr>
                      <a:r>
                        <a:rPr lang="fr-FR" sz="1300" dirty="0" smtClean="0">
                          <a:solidFill>
                            <a:srgbClr val="2B6384"/>
                          </a:solidFill>
                          <a:latin typeface="Calibri" pitchFamily="34" charset="0"/>
                          <a:ea typeface="Times New Roman"/>
                        </a:rPr>
                        <a:t>Autres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500"/>
                        </a:spcBef>
                        <a:spcAft>
                          <a:spcPts val="500"/>
                        </a:spcAft>
                      </a:pPr>
                      <a:r>
                        <a:rPr lang="fr-FR" sz="1300" dirty="0" smtClean="0">
                          <a:solidFill>
                            <a:srgbClr val="2B6384"/>
                          </a:solidFill>
                          <a:latin typeface="Calibri" pitchFamily="34" charset="0"/>
                          <a:ea typeface="Times New Roman"/>
                        </a:rPr>
                        <a:t>4,5%</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500"/>
                        </a:spcBef>
                        <a:spcAft>
                          <a:spcPts val="500"/>
                        </a:spcAft>
                      </a:pPr>
                      <a:endParaRPr lang="fr-FR" sz="11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spcBef>
                          <a:spcPts val="500"/>
                        </a:spcBef>
                        <a:spcAft>
                          <a:spcPts val="500"/>
                        </a:spcAft>
                      </a:pPr>
                      <a:r>
                        <a:rPr lang="fr-FR" sz="1200" i="1" dirty="0" smtClean="0">
                          <a:solidFill>
                            <a:srgbClr val="2B6384"/>
                          </a:solidFill>
                          <a:latin typeface="Calibri" pitchFamily="34" charset="0"/>
                          <a:ea typeface="Times New Roman"/>
                        </a:rPr>
                        <a:t>3,5%</a:t>
                      </a:r>
                      <a:endParaRPr lang="fr-FR" sz="1200"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r>
              <a:tr h="310384">
                <a:tc>
                  <a:txBody>
                    <a:bodyPr/>
                    <a:lstStyle/>
                    <a:p>
                      <a:pPr>
                        <a:spcBef>
                          <a:spcPts val="500"/>
                        </a:spcBef>
                        <a:spcAft>
                          <a:spcPts val="500"/>
                        </a:spcAft>
                      </a:pPr>
                      <a:r>
                        <a:rPr lang="fr-FR" sz="1300" b="1" dirty="0" smtClean="0">
                          <a:solidFill>
                            <a:srgbClr val="2B6384"/>
                          </a:solidFill>
                          <a:latin typeface="Calibri" pitchFamily="34" charset="0"/>
                          <a:ea typeface="Times New Roman"/>
                        </a:rPr>
                        <a:t>Ensemble</a:t>
                      </a:r>
                      <a:endParaRPr lang="fr-FR" sz="1300" b="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500"/>
                        </a:spcBef>
                        <a:spcAft>
                          <a:spcPts val="500"/>
                        </a:spcAft>
                      </a:pPr>
                      <a:r>
                        <a:rPr lang="fr-FR" sz="1300" b="1" dirty="0" smtClean="0">
                          <a:solidFill>
                            <a:srgbClr val="2B6384"/>
                          </a:solidFill>
                          <a:latin typeface="Calibri" pitchFamily="34" charset="0"/>
                          <a:ea typeface="Times New Roman"/>
                        </a:rPr>
                        <a:t>100%</a:t>
                      </a:r>
                      <a:endParaRPr lang="fr-FR" sz="1300" b="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500"/>
                        </a:spcBef>
                        <a:spcAft>
                          <a:spcPts val="500"/>
                        </a:spcAft>
                      </a:pPr>
                      <a:endParaRPr lang="fr-FR" sz="1100" b="1"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spcBef>
                          <a:spcPts val="500"/>
                        </a:spcBef>
                        <a:spcAft>
                          <a:spcPts val="500"/>
                        </a:spcAft>
                      </a:pPr>
                      <a:r>
                        <a:rPr lang="fr-FR" sz="1200" b="1" i="1" dirty="0" smtClean="0">
                          <a:solidFill>
                            <a:srgbClr val="2B6384"/>
                          </a:solidFill>
                          <a:latin typeface="Calibri" pitchFamily="34" charset="0"/>
                          <a:ea typeface="Times New Roman"/>
                        </a:rPr>
                        <a:t>100%</a:t>
                      </a:r>
                      <a:endParaRPr lang="fr-FR" sz="1200" b="1" i="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r>
            </a:tbl>
          </a:graphicData>
        </a:graphic>
      </p:graphicFrame>
      <p:cxnSp>
        <p:nvCxnSpPr>
          <p:cNvPr id="12" name="Connecteur droit 11"/>
          <p:cNvCxnSpPr/>
          <p:nvPr/>
        </p:nvCxnSpPr>
        <p:spPr>
          <a:xfrm>
            <a:off x="5401300" y="900311"/>
            <a:ext cx="0" cy="5724632"/>
          </a:xfrm>
          <a:prstGeom prst="line">
            <a:avLst/>
          </a:prstGeom>
        </p:spPr>
        <p:style>
          <a:lnRef idx="1">
            <a:schemeClr val="accent1"/>
          </a:lnRef>
          <a:fillRef idx="0">
            <a:schemeClr val="accent1"/>
          </a:fillRef>
          <a:effectRef idx="0">
            <a:schemeClr val="accent1"/>
          </a:effectRef>
          <a:fontRef idx="minor">
            <a:schemeClr val="tx1"/>
          </a:fontRef>
        </p:style>
      </p:cxnSp>
      <p:sp>
        <p:nvSpPr>
          <p:cNvPr id="13" name="Espace réservé du contenu 4"/>
          <p:cNvSpPr txBox="1">
            <a:spLocks/>
          </p:cNvSpPr>
          <p:nvPr/>
        </p:nvSpPr>
        <p:spPr>
          <a:xfrm>
            <a:off x="5401300" y="1476375"/>
            <a:ext cx="4769936" cy="5148943"/>
          </a:xfrm>
          <a:prstGeom prst="rect">
            <a:avLst/>
          </a:prstGeom>
          <a:ln>
            <a:noFill/>
          </a:ln>
        </p:spPr>
        <p:txBody>
          <a:bodyPr lIns="0" rIns="0"/>
          <a:lstStyle>
            <a:lvl1pPr marL="342900" indent="-342900" algn="l" defTabSz="1142554" rtl="0" eaLnBrk="1" latinLnBrk="0" hangingPunct="1">
              <a:spcBef>
                <a:spcPct val="20000"/>
              </a:spcBef>
              <a:buFont typeface="Arial" panose="020B0604020202020204" pitchFamily="34" charset="0"/>
              <a:buChar char="•"/>
              <a:defRPr sz="2000" b="1" kern="1200">
                <a:solidFill>
                  <a:srgbClr val="2B6384"/>
                </a:solidFill>
                <a:latin typeface="+mn-lt"/>
                <a:ea typeface="+mn-ea"/>
                <a:cs typeface="+mn-cs"/>
              </a:defRPr>
            </a:lvl1pPr>
            <a:lvl2pPr marL="715963" indent="-355600" algn="l" defTabSz="1142554" rtl="0" eaLnBrk="1" latinLnBrk="0" hangingPunct="1">
              <a:spcBef>
                <a:spcPct val="20000"/>
              </a:spcBef>
              <a:buClr>
                <a:srgbClr val="22CDD6"/>
              </a:buClr>
              <a:buSzPct val="100000"/>
              <a:buFont typeface="Calibri" panose="020F0502020204030204" pitchFamily="34" charset="0"/>
              <a:buChar char="̶"/>
              <a:defRPr sz="1800" kern="1200">
                <a:solidFill>
                  <a:srgbClr val="2B6384"/>
                </a:solidFill>
                <a:latin typeface="+mn-lt"/>
                <a:ea typeface="+mn-ea"/>
                <a:cs typeface="+mn-cs"/>
              </a:defRPr>
            </a:lvl2pPr>
            <a:lvl3pPr marL="1077913" indent="-358775" algn="l" defTabSz="1142554" rtl="0" eaLnBrk="1" latinLnBrk="0" hangingPunct="1">
              <a:spcBef>
                <a:spcPct val="20000"/>
              </a:spcBef>
              <a:buClr>
                <a:schemeClr val="bg1">
                  <a:lumMod val="65000"/>
                </a:schemeClr>
              </a:buClr>
              <a:buSzPct val="75000"/>
              <a:buFont typeface="Wingdings" panose="05000000000000000000" pitchFamily="2" charset="2"/>
              <a:buChar char="§"/>
              <a:defRPr sz="1600" kern="1200">
                <a:solidFill>
                  <a:srgbClr val="2B6384"/>
                </a:solidFill>
                <a:latin typeface="+mn-lt"/>
                <a:ea typeface="+mn-ea"/>
                <a:cs typeface="+mn-cs"/>
              </a:defRPr>
            </a:lvl3pPr>
            <a:lvl4pPr marL="0" indent="0" algn="l" defTabSz="1142554" rtl="0" eaLnBrk="1" latinLnBrk="0" hangingPunct="1">
              <a:spcBef>
                <a:spcPts val="600"/>
              </a:spcBef>
              <a:spcAft>
                <a:spcPts val="600"/>
              </a:spcAft>
              <a:buFont typeface="Arial" panose="020B0604020202020204" pitchFamily="34" charset="0"/>
              <a:buNone/>
              <a:defRPr lang="fr-FR" sz="2000" b="1" kern="1200" dirty="0" smtClean="0">
                <a:solidFill>
                  <a:srgbClr val="47C1D3"/>
                </a:solidFill>
                <a:latin typeface="+mn-lt"/>
                <a:ea typeface="+mn-ea"/>
                <a:cs typeface="+mn-cs"/>
              </a:defRPr>
            </a:lvl4pPr>
            <a:lvl5pPr marL="2570748" indent="-285639" algn="l" defTabSz="1142554" rtl="0" eaLnBrk="1" latinLnBrk="0" hangingPunct="1">
              <a:spcBef>
                <a:spcPts val="1200"/>
              </a:spcBef>
              <a:spcAft>
                <a:spcPts val="600"/>
              </a:spcAft>
              <a:buFont typeface="Arial" panose="020B0604020202020204" pitchFamily="34" charset="0"/>
              <a:buChar char="»"/>
              <a:defRPr lang="fr-FR" sz="2000" b="1" kern="1200" dirty="0">
                <a:solidFill>
                  <a:srgbClr val="BDB17E"/>
                </a:solidFill>
                <a:latin typeface="+mn-lt"/>
                <a:ea typeface="+mn-ea"/>
                <a:cs typeface="+mn-cs"/>
              </a:defRPr>
            </a:lvl5pPr>
            <a:lvl6pPr marL="3142025"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13303"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84580"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55857"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625475" indent="-266700" algn="just">
              <a:lnSpc>
                <a:spcPts val="1800"/>
              </a:lnSpc>
              <a:spcBef>
                <a:spcPts val="600"/>
              </a:spcBef>
              <a:buClr>
                <a:srgbClr val="2B6384"/>
              </a:buClr>
            </a:pPr>
            <a:r>
              <a:rPr lang="fr-FR" sz="1500" b="0" dirty="0" smtClean="0">
                <a:latin typeface="Calibri" pitchFamily="34" charset="0"/>
                <a:cs typeface="Times New Roman" pitchFamily="18" charset="0"/>
              </a:rPr>
              <a:t>Les particuliers restent la principale clientèle des entreprises du secteur mais leur poids s’est réduit, passant de 76 % du chiffre d’affaires en 2015 à 64 % en 2021.</a:t>
            </a:r>
            <a:endParaRPr lang="fr-FR" sz="1500" b="0" dirty="0" smtClean="0"/>
          </a:p>
        </p:txBody>
      </p:sp>
      <p:sp>
        <p:nvSpPr>
          <p:cNvPr id="17" name="Rectangle 1"/>
          <p:cNvSpPr>
            <a:spLocks noChangeArrowheads="1"/>
          </p:cNvSpPr>
          <p:nvPr/>
        </p:nvSpPr>
        <p:spPr bwMode="auto">
          <a:xfrm>
            <a:off x="6498828" y="2477427"/>
            <a:ext cx="2879016"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Répartition du chiffre d’affaires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selon</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la clientèle</a:t>
            </a:r>
            <a:endParaRPr kumimoji="0" lang="fr-FR" sz="1300" b="1" i="0" u="none" strike="noStrike" cap="none" normalizeH="0" baseline="0" dirty="0" smtClean="0">
              <a:ln>
                <a:noFill/>
              </a:ln>
              <a:solidFill>
                <a:srgbClr val="2B6384"/>
              </a:solidFill>
              <a:effectLst/>
              <a:latin typeface="Calibri" pitchFamily="34" charset="0"/>
            </a:endParaRPr>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13</a:t>
            </a:fld>
            <a:endParaRPr lang="fr-FR"/>
          </a:p>
        </p:txBody>
      </p:sp>
    </p:spTree>
    <p:extLst>
      <p:ext uri="{BB962C8B-B14F-4D97-AF65-F5344CB8AC3E}">
        <p14:creationId xmlns:p14="http://schemas.microsoft.com/office/powerpoint/2010/main" val="3306133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La proportion d’entreprises exportatrices s’est renforcée en 2021 et ce, malgré une conjoncture marquée par la crise sanitaire.</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a:xfrm>
            <a:off x="719666" y="313806"/>
            <a:ext cx="9252000" cy="720000"/>
          </a:xfrm>
        </p:spPr>
        <p:txBody>
          <a:bodyPr/>
          <a:lstStyle/>
          <a:p>
            <a:pPr>
              <a:tabLst>
                <a:tab pos="452438" algn="l"/>
              </a:tabLst>
            </a:pPr>
            <a:r>
              <a:rPr lang="fr-FR" dirty="0" smtClean="0"/>
              <a:t> 1. ANALYSE GLOBALE</a:t>
            </a:r>
            <a:br>
              <a:rPr lang="fr-FR" dirty="0" smtClean="0"/>
            </a:br>
            <a:r>
              <a:rPr lang="fr-FR" dirty="0"/>
              <a:t>	</a:t>
            </a:r>
            <a:r>
              <a:rPr lang="fr-FR" sz="2000" b="0" dirty="0"/>
              <a:t>e</a:t>
            </a:r>
            <a:r>
              <a:rPr lang="fr-FR" sz="2000" b="0" dirty="0" smtClean="0"/>
              <a:t>. Exportation</a:t>
            </a:r>
            <a:br>
              <a:rPr lang="fr-FR" sz="2000" b="0" dirty="0" smtClean="0"/>
            </a:br>
            <a:endParaRPr lang="fr-FR" sz="2000" b="0" dirty="0"/>
          </a:p>
        </p:txBody>
      </p:sp>
      <p:sp>
        <p:nvSpPr>
          <p:cNvPr id="9" name="Text Box 31"/>
          <p:cNvSpPr txBox="1">
            <a:spLocks noChangeArrowheads="1"/>
          </p:cNvSpPr>
          <p:nvPr/>
        </p:nvSpPr>
        <p:spPr bwMode="auto">
          <a:xfrm>
            <a:off x="799957" y="6280268"/>
            <a:ext cx="4627034"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Proportion calculée sur les entreprises exportatrices</a:t>
            </a:r>
            <a:endParaRPr lang="fr-FR" sz="1000" i="1" dirty="0">
              <a:solidFill>
                <a:srgbClr val="2B6384"/>
              </a:solidFill>
              <a:latin typeface="Calibri"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526208231"/>
              </p:ext>
            </p:extLst>
          </p:nvPr>
        </p:nvGraphicFramePr>
        <p:xfrm>
          <a:off x="4410596" y="3431275"/>
          <a:ext cx="5400000" cy="1458148"/>
        </p:xfrm>
        <a:graphic>
          <a:graphicData uri="http://schemas.openxmlformats.org/drawingml/2006/table">
            <a:tbl>
              <a:tblPr/>
              <a:tblGrid>
                <a:gridCol w="2025000"/>
                <a:gridCol w="675000"/>
                <a:gridCol w="675000"/>
                <a:gridCol w="675000"/>
                <a:gridCol w="675000"/>
                <a:gridCol w="675000"/>
              </a:tblGrid>
              <a:tr h="431894">
                <a:tc>
                  <a:txBody>
                    <a:bodyPr/>
                    <a:lstStyle/>
                    <a:p>
                      <a:pPr>
                        <a:spcBef>
                          <a:spcPts val="0"/>
                        </a:spcBef>
                        <a:spcAft>
                          <a:spcPts val="0"/>
                        </a:spcAft>
                      </a:pPr>
                      <a:endParaRPr lang="fr-FR" sz="1300" dirty="0">
                        <a:solidFill>
                          <a:srgbClr val="6E6E6E"/>
                        </a:solidFill>
                        <a:latin typeface="Calibri" pitchFamily="34" charset="0"/>
                        <a:ea typeface="Times New Roman"/>
                        <a:cs typeface="Times New Roman"/>
                      </a:endParaRPr>
                    </a:p>
                  </a:txBody>
                  <a:tcPr marL="44450" marR="4445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300" b="1" i="0" dirty="0" smtClean="0">
                          <a:solidFill>
                            <a:schemeClr val="bg1"/>
                          </a:solidFill>
                          <a:latin typeface="Calibri" pitchFamily="34" charset="0"/>
                          <a:ea typeface="Times New Roman"/>
                          <a:cs typeface="Times New Roman"/>
                        </a:rPr>
                        <a:t>2000</a:t>
                      </a:r>
                      <a:endParaRPr lang="fr-FR" sz="1300" b="1" i="0" dirty="0">
                        <a:solidFill>
                          <a:schemeClr val="bg1"/>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300" b="1" dirty="0" smtClean="0">
                          <a:solidFill>
                            <a:schemeClr val="bg1"/>
                          </a:solidFill>
                          <a:latin typeface="Calibri" pitchFamily="34" charset="0"/>
                          <a:ea typeface="Times New Roman"/>
                          <a:cs typeface="Times New Roman"/>
                        </a:rPr>
                        <a:t>2005</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300" b="1" dirty="0" smtClean="0">
                          <a:solidFill>
                            <a:schemeClr val="bg1"/>
                          </a:solidFill>
                          <a:latin typeface="Calibri" pitchFamily="34" charset="0"/>
                          <a:ea typeface="Times New Roman"/>
                          <a:cs typeface="Times New Roman"/>
                        </a:rPr>
                        <a:t>2011</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300" b="1" dirty="0" smtClean="0">
                          <a:solidFill>
                            <a:schemeClr val="bg1"/>
                          </a:solidFill>
                          <a:latin typeface="Calibri" pitchFamily="34" charset="0"/>
                          <a:ea typeface="Times New Roman"/>
                          <a:cs typeface="Times New Roman"/>
                        </a:rPr>
                        <a:t>2015</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300" b="1" dirty="0" smtClean="0">
                          <a:solidFill>
                            <a:schemeClr val="bg1"/>
                          </a:solidFill>
                          <a:latin typeface="Calibri" pitchFamily="34" charset="0"/>
                          <a:ea typeface="Times New Roman"/>
                          <a:cs typeface="Times New Roman"/>
                        </a:rPr>
                        <a:t>2021</a:t>
                      </a:r>
                    </a:p>
                  </a:txBody>
                  <a:tcPr marL="44450" marR="4445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r>
              <a:tr h="431894">
                <a:tc>
                  <a:txBody>
                    <a:bodyPr/>
                    <a:lstStyle/>
                    <a:p>
                      <a:pPr>
                        <a:spcBef>
                          <a:spcPts val="0"/>
                        </a:spcBef>
                        <a:spcAft>
                          <a:spcPts val="0"/>
                        </a:spcAft>
                      </a:pPr>
                      <a:r>
                        <a:rPr lang="fr-FR" sz="1300" dirty="0">
                          <a:solidFill>
                            <a:srgbClr val="2B6384"/>
                          </a:solidFill>
                          <a:latin typeface="Calibri" pitchFamily="34" charset="0"/>
                          <a:ea typeface="Times New Roman"/>
                          <a:cs typeface="Times New Roman"/>
                        </a:rPr>
                        <a:t>Proportion d’entreprises </a:t>
                      </a:r>
                      <a:r>
                        <a:rPr lang="fr-FR" sz="1300" dirty="0" smtClean="0">
                          <a:solidFill>
                            <a:srgbClr val="2B6384"/>
                          </a:solidFill>
                          <a:latin typeface="Calibri" pitchFamily="34" charset="0"/>
                          <a:ea typeface="Times New Roman"/>
                          <a:cs typeface="Times New Roman"/>
                        </a:rPr>
                        <a:t>exportatrices</a:t>
                      </a:r>
                      <a:endParaRPr lang="fr-FR" sz="1300" dirty="0">
                        <a:solidFill>
                          <a:srgbClr val="2B6384"/>
                        </a:solidFill>
                        <a:latin typeface="Calibri" pitchFamily="34" charset="0"/>
                        <a:ea typeface="Times New Roman"/>
                        <a:cs typeface="Times New Roman"/>
                      </a:endParaRPr>
                    </a:p>
                  </a:txBody>
                  <a:tcPr marL="44450" marR="4445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300" i="0" dirty="0" smtClean="0">
                          <a:solidFill>
                            <a:srgbClr val="2B6384"/>
                          </a:solidFill>
                          <a:latin typeface="Calibri" pitchFamily="34" charset="0"/>
                          <a:ea typeface="Times New Roman"/>
                          <a:cs typeface="Times New Roman"/>
                        </a:rPr>
                        <a:t>13,5%</a:t>
                      </a:r>
                      <a:endParaRPr lang="fr-FR" sz="1300" i="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14%</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300" b="0" dirty="0" smtClean="0">
                          <a:solidFill>
                            <a:srgbClr val="2B6384"/>
                          </a:solidFill>
                          <a:latin typeface="Calibri" pitchFamily="34" charset="0"/>
                          <a:ea typeface="Times New Roman"/>
                          <a:cs typeface="Times New Roman"/>
                        </a:rPr>
                        <a:t>15%</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300" b="0" dirty="0" smtClean="0">
                          <a:solidFill>
                            <a:srgbClr val="2B6384"/>
                          </a:solidFill>
                          <a:latin typeface="Calibri" pitchFamily="34" charset="0"/>
                          <a:ea typeface="Times New Roman"/>
                          <a:cs typeface="Times New Roman"/>
                        </a:rPr>
                        <a:t>13%</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18%</a:t>
                      </a:r>
                    </a:p>
                  </a:txBody>
                  <a:tcPr marL="44450" marR="4445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noFill/>
                  </a:tcPr>
                </a:tc>
              </a:tr>
              <a:tr h="431894">
                <a:tc>
                  <a:txBody>
                    <a:bodyPr/>
                    <a:lstStyle/>
                    <a:p>
                      <a:pPr>
                        <a:spcBef>
                          <a:spcPts val="0"/>
                        </a:spcBef>
                        <a:spcAft>
                          <a:spcPts val="0"/>
                        </a:spcAft>
                      </a:pPr>
                      <a:r>
                        <a:rPr lang="fr-FR" sz="1300" dirty="0">
                          <a:solidFill>
                            <a:srgbClr val="2B6384"/>
                          </a:solidFill>
                          <a:latin typeface="Calibri" pitchFamily="34" charset="0"/>
                          <a:ea typeface="Times New Roman"/>
                          <a:cs typeface="Times New Roman"/>
                        </a:rPr>
                        <a:t>Proportion d’entreprises commerçant avec </a:t>
                      </a:r>
                      <a:r>
                        <a:rPr lang="fr-FR" sz="1300" dirty="0" smtClean="0">
                          <a:solidFill>
                            <a:srgbClr val="2B6384"/>
                          </a:solidFill>
                          <a:latin typeface="Calibri" pitchFamily="34" charset="0"/>
                          <a:ea typeface="Times New Roman"/>
                          <a:cs typeface="Times New Roman"/>
                        </a:rPr>
                        <a:t>plus</a:t>
                      </a:r>
                      <a:br>
                        <a:rPr lang="fr-FR" sz="1300" dirty="0" smtClean="0">
                          <a:solidFill>
                            <a:srgbClr val="2B6384"/>
                          </a:solidFill>
                          <a:latin typeface="Calibri" pitchFamily="34" charset="0"/>
                          <a:ea typeface="Times New Roman"/>
                          <a:cs typeface="Times New Roman"/>
                        </a:rPr>
                      </a:br>
                      <a:r>
                        <a:rPr lang="fr-FR" sz="1300" dirty="0" smtClean="0">
                          <a:solidFill>
                            <a:srgbClr val="2B6384"/>
                          </a:solidFill>
                          <a:latin typeface="Calibri" pitchFamily="34" charset="0"/>
                          <a:ea typeface="Times New Roman"/>
                          <a:cs typeface="Times New Roman"/>
                        </a:rPr>
                        <a:t>d’un pays*</a:t>
                      </a:r>
                      <a:endParaRPr lang="fr-FR" sz="1300" dirty="0">
                        <a:solidFill>
                          <a:srgbClr val="2B6384"/>
                        </a:solidFill>
                        <a:latin typeface="Calibri" pitchFamily="34" charset="0"/>
                        <a:ea typeface="Times New Roman"/>
                        <a:cs typeface="Times New Roman"/>
                      </a:endParaRPr>
                    </a:p>
                  </a:txBody>
                  <a:tcPr marL="44450" marR="4445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solidFill>
                      <a:srgbClr val="CDEDF0"/>
                    </a:solidFill>
                  </a:tcPr>
                </a:tc>
                <a:tc>
                  <a:txBody>
                    <a:bodyPr/>
                    <a:lstStyle/>
                    <a:p>
                      <a:pPr algn="ctr">
                        <a:spcBef>
                          <a:spcPts val="0"/>
                        </a:spcBef>
                        <a:spcAft>
                          <a:spcPts val="0"/>
                        </a:spcAft>
                      </a:pPr>
                      <a:r>
                        <a:rPr lang="fr-FR" sz="1300" i="0" dirty="0" smtClean="0">
                          <a:solidFill>
                            <a:srgbClr val="2B6384"/>
                          </a:solidFill>
                          <a:latin typeface="Calibri" pitchFamily="34" charset="0"/>
                          <a:ea typeface="Times New Roman"/>
                          <a:cs typeface="Times New Roman"/>
                        </a:rPr>
                        <a:t>55%</a:t>
                      </a:r>
                      <a:endParaRPr lang="fr-FR" sz="1300" i="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51%</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solidFill>
                      <a:srgbClr val="CDEDF0"/>
                    </a:solidFill>
                  </a:tcPr>
                </a:tc>
                <a:tc>
                  <a:txBody>
                    <a:bodyPr/>
                    <a:lstStyle/>
                    <a:p>
                      <a:pPr algn="ctr">
                        <a:spcBef>
                          <a:spcPts val="0"/>
                        </a:spcBef>
                        <a:spcAft>
                          <a:spcPts val="0"/>
                        </a:spcAft>
                      </a:pPr>
                      <a:r>
                        <a:rPr lang="fr-FR" sz="1300" b="0" dirty="0" smtClean="0">
                          <a:solidFill>
                            <a:srgbClr val="2B6384"/>
                          </a:solidFill>
                          <a:latin typeface="Calibri" pitchFamily="34" charset="0"/>
                          <a:ea typeface="Times New Roman"/>
                          <a:cs typeface="Times New Roman"/>
                        </a:rPr>
                        <a:t>49%</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solidFill>
                      <a:srgbClr val="CDEDF0"/>
                    </a:solidFill>
                  </a:tcPr>
                </a:tc>
                <a:tc>
                  <a:txBody>
                    <a:bodyPr/>
                    <a:lstStyle/>
                    <a:p>
                      <a:pPr algn="ctr">
                        <a:spcBef>
                          <a:spcPts val="0"/>
                        </a:spcBef>
                        <a:spcAft>
                          <a:spcPts val="0"/>
                        </a:spcAft>
                      </a:pPr>
                      <a:r>
                        <a:rPr lang="fr-FR" sz="1300" b="0" dirty="0" smtClean="0">
                          <a:solidFill>
                            <a:srgbClr val="2B6384"/>
                          </a:solidFill>
                          <a:latin typeface="Calibri" pitchFamily="34" charset="0"/>
                          <a:ea typeface="Times New Roman"/>
                          <a:cs typeface="Times New Roman"/>
                        </a:rPr>
                        <a:t>40%</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solidFill>
                      <a:srgbClr val="CDEDF0"/>
                    </a:solid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42%</a:t>
                      </a:r>
                    </a:p>
                  </a:txBody>
                  <a:tcPr marL="44450" marR="4445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solidFill>
                      <a:srgbClr val="CDEDF0"/>
                    </a:solidFill>
                  </a:tcPr>
                </a:tc>
              </a:tr>
            </a:tbl>
          </a:graphicData>
        </a:graphic>
      </p:graphicFrame>
      <p:sp>
        <p:nvSpPr>
          <p:cNvPr id="20" name="Rectangle 1"/>
          <p:cNvSpPr>
            <a:spLocks noChangeArrowheads="1"/>
          </p:cNvSpPr>
          <p:nvPr/>
        </p:nvSpPr>
        <p:spPr bwMode="auto">
          <a:xfrm>
            <a:off x="5600395" y="3102066"/>
            <a:ext cx="2879016"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ea typeface="Times New Roman" pitchFamily="18" charset="0"/>
                <a:cs typeface="Times New Roman" pitchFamily="18" charset="0"/>
              </a:rPr>
              <a:t>Evolution</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2000-2021</a:t>
            </a:r>
            <a:endParaRPr kumimoji="0" lang="fr-FR" sz="1300" b="1" i="0" u="none" strike="noStrike" cap="none" normalizeH="0" baseline="0" dirty="0" smtClean="0">
              <a:ln>
                <a:noFill/>
              </a:ln>
              <a:solidFill>
                <a:srgbClr val="2B6384"/>
              </a:solidFill>
              <a:effectLst/>
              <a:latin typeface="Calibri" pitchFamily="34" charset="0"/>
            </a:endParaRPr>
          </a:p>
        </p:txBody>
      </p:sp>
      <p:grpSp>
        <p:nvGrpSpPr>
          <p:cNvPr id="6" name="Groupe 5"/>
          <p:cNvGrpSpPr/>
          <p:nvPr/>
        </p:nvGrpSpPr>
        <p:grpSpPr>
          <a:xfrm>
            <a:off x="765620" y="3459351"/>
            <a:ext cx="2741585" cy="1683068"/>
            <a:chOff x="719666" y="3753747"/>
            <a:chExt cx="2741585" cy="1683068"/>
          </a:xfrm>
        </p:grpSpPr>
        <p:sp>
          <p:nvSpPr>
            <p:cNvPr id="12" name="Rectangle 11"/>
            <p:cNvSpPr/>
            <p:nvPr/>
          </p:nvSpPr>
          <p:spPr>
            <a:xfrm>
              <a:off x="2111251" y="3753747"/>
              <a:ext cx="1350000" cy="1683068"/>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2900" dirty="0" smtClean="0">
                  <a:solidFill>
                    <a:srgbClr val="2B6384"/>
                  </a:solidFill>
                  <a:latin typeface="Calibri" pitchFamily="34" charset="0"/>
                </a:rPr>
                <a:t>42%</a:t>
              </a:r>
              <a:r>
                <a:rPr lang="fr-FR" sz="3200" dirty="0" smtClean="0">
                  <a:solidFill>
                    <a:srgbClr val="2B6384"/>
                  </a:solidFill>
                  <a:latin typeface="Calibri" pitchFamily="34" charset="0"/>
                </a:rPr>
                <a:t> </a:t>
              </a:r>
            </a:p>
            <a:p>
              <a:pPr algn="ctr" eaLnBrk="0" hangingPunct="0">
                <a:spcBef>
                  <a:spcPct val="0"/>
                </a:spcBef>
                <a:buFont typeface="Wingdings" pitchFamily="2" charset="2"/>
                <a:buNone/>
                <a:tabLst>
                  <a:tab pos="266700" algn="l"/>
                </a:tabLst>
                <a:defRPr/>
              </a:pPr>
              <a:r>
                <a:rPr lang="fr-FR" sz="1500" dirty="0" smtClean="0">
                  <a:solidFill>
                    <a:srgbClr val="2B6384"/>
                  </a:solidFill>
                  <a:latin typeface="Calibri" pitchFamily="34" charset="0"/>
                </a:rPr>
                <a:t>Proportion d’entreprises commerçant avec plus </a:t>
              </a:r>
            </a:p>
            <a:p>
              <a:pPr algn="ctr" eaLnBrk="0" hangingPunct="0">
                <a:spcBef>
                  <a:spcPct val="0"/>
                </a:spcBef>
                <a:buFont typeface="Wingdings" pitchFamily="2" charset="2"/>
                <a:buNone/>
                <a:tabLst>
                  <a:tab pos="266700" algn="l"/>
                </a:tabLst>
                <a:defRPr/>
              </a:pPr>
              <a:r>
                <a:rPr lang="fr-FR" sz="1500" dirty="0" smtClean="0">
                  <a:solidFill>
                    <a:srgbClr val="2B6384"/>
                  </a:solidFill>
                  <a:latin typeface="Calibri" pitchFamily="34" charset="0"/>
                </a:rPr>
                <a:t>d’un pays*</a:t>
              </a:r>
            </a:p>
            <a:p>
              <a:pPr algn="ctr" eaLnBrk="0" hangingPunct="0">
                <a:spcBef>
                  <a:spcPct val="0"/>
                </a:spcBef>
                <a:buFont typeface="Wingdings" pitchFamily="2" charset="2"/>
                <a:buNone/>
                <a:tabLst>
                  <a:tab pos="266700" algn="l"/>
                </a:tabLst>
                <a:defRPr/>
              </a:pPr>
              <a:endParaRPr lang="fr-FR" sz="300" i="1" dirty="0">
                <a:solidFill>
                  <a:schemeClr val="accent3">
                    <a:lumMod val="50000"/>
                  </a:schemeClr>
                </a:solidFill>
                <a:latin typeface="Calibri" pitchFamily="34" charset="0"/>
              </a:endParaRPr>
            </a:p>
          </p:txBody>
        </p:sp>
        <p:sp>
          <p:nvSpPr>
            <p:cNvPr id="18" name="Rectangle 17"/>
            <p:cNvSpPr/>
            <p:nvPr/>
          </p:nvSpPr>
          <p:spPr>
            <a:xfrm>
              <a:off x="719666" y="3753747"/>
              <a:ext cx="1310400" cy="1683068"/>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2900" dirty="0" smtClean="0">
                  <a:solidFill>
                    <a:srgbClr val="2B6384"/>
                  </a:solidFill>
                  <a:latin typeface="Calibri" pitchFamily="34" charset="0"/>
                </a:rPr>
                <a:t>18%</a:t>
              </a:r>
              <a:r>
                <a:rPr lang="fr-FR" sz="3200" dirty="0" smtClean="0">
                  <a:solidFill>
                    <a:srgbClr val="2B6384"/>
                  </a:solidFill>
                  <a:latin typeface="Calibri" pitchFamily="34" charset="0"/>
                </a:rPr>
                <a:t> </a:t>
              </a:r>
            </a:p>
            <a:p>
              <a:pPr algn="ctr" eaLnBrk="0" hangingPunct="0">
                <a:spcBef>
                  <a:spcPct val="0"/>
                </a:spcBef>
                <a:buFont typeface="Wingdings" pitchFamily="2" charset="2"/>
                <a:buNone/>
                <a:tabLst>
                  <a:tab pos="266700" algn="l"/>
                </a:tabLst>
                <a:defRPr/>
              </a:pPr>
              <a:r>
                <a:rPr lang="fr-FR" sz="1500" dirty="0" smtClean="0">
                  <a:solidFill>
                    <a:srgbClr val="2B6384"/>
                  </a:solidFill>
                  <a:latin typeface="Calibri" pitchFamily="34" charset="0"/>
                </a:rPr>
                <a:t>Proportion d’entreprises exportatrices en 2021</a:t>
              </a:r>
            </a:p>
            <a:p>
              <a:pPr algn="ctr" eaLnBrk="0" hangingPunct="0">
                <a:spcBef>
                  <a:spcPct val="0"/>
                </a:spcBef>
                <a:buFont typeface="Wingdings" pitchFamily="2" charset="2"/>
                <a:buNone/>
                <a:tabLst>
                  <a:tab pos="266700" algn="l"/>
                </a:tabLst>
                <a:defRPr/>
              </a:pPr>
              <a:endParaRPr lang="fr-FR" sz="1500" i="1" dirty="0">
                <a:solidFill>
                  <a:schemeClr val="accent3">
                    <a:lumMod val="50000"/>
                  </a:schemeClr>
                </a:solidFill>
                <a:latin typeface="Calibri" pitchFamily="34" charset="0"/>
              </a:endParaRPr>
            </a:p>
          </p:txBody>
        </p:sp>
      </p:grpSp>
      <p:grpSp>
        <p:nvGrpSpPr>
          <p:cNvPr id="14" name="Groupe 13"/>
          <p:cNvGrpSpPr/>
          <p:nvPr/>
        </p:nvGrpSpPr>
        <p:grpSpPr>
          <a:xfrm>
            <a:off x="2277022" y="2370570"/>
            <a:ext cx="1060705" cy="1060705"/>
            <a:chOff x="2311359" y="2664966"/>
            <a:chExt cx="1060705" cy="1060705"/>
          </a:xfrm>
        </p:grpSpPr>
        <p:pic>
          <p:nvPicPr>
            <p:cNvPr id="22" name="Picture 14" descr="Carte De France Banque d'images et photos libres de droit - iStock"/>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20097" t="18585" r="19894" b="21406"/>
            <a:stretch/>
          </p:blipFill>
          <p:spPr bwMode="auto">
            <a:xfrm>
              <a:off x="2311359" y="2664966"/>
              <a:ext cx="1060705" cy="1060705"/>
            </a:xfrm>
            <a:prstGeom prst="rect">
              <a:avLst/>
            </a:prstGeom>
            <a:solidFill>
              <a:schemeClr val="bg2"/>
            </a:solidFill>
          </p:spPr>
        </p:pic>
        <p:pic>
          <p:nvPicPr>
            <p:cNvPr id="25" name="Image 24"/>
            <p:cNvPicPr>
              <a:picLocks noChangeAspect="1"/>
            </p:cNvPicPr>
            <p:nvPr/>
          </p:nvPicPr>
          <p:blipFill>
            <a:blip r:embed="rId4"/>
            <a:stretch>
              <a:fillRect/>
            </a:stretch>
          </p:blipFill>
          <p:spPr>
            <a:xfrm>
              <a:off x="2941755" y="2840688"/>
              <a:ext cx="389590" cy="276483"/>
            </a:xfrm>
            <a:prstGeom prst="rect">
              <a:avLst/>
            </a:prstGeom>
          </p:spPr>
        </p:pic>
      </p:grpSp>
      <p:pic>
        <p:nvPicPr>
          <p:cNvPr id="27" name="Image 26"/>
          <p:cNvPicPr>
            <a:picLocks noChangeAspect="1"/>
          </p:cNvPicPr>
          <p:nvPr/>
        </p:nvPicPr>
        <p:blipFill>
          <a:blip r:embed="rId4"/>
          <a:stretch>
            <a:fillRect/>
          </a:stretch>
        </p:blipFill>
        <p:spPr>
          <a:xfrm>
            <a:off x="2917268" y="2805986"/>
            <a:ext cx="379740" cy="269493"/>
          </a:xfrm>
          <a:prstGeom prst="rect">
            <a:avLst/>
          </a:prstGeom>
        </p:spPr>
      </p:pic>
      <p:grpSp>
        <p:nvGrpSpPr>
          <p:cNvPr id="13" name="Groupe 12"/>
          <p:cNvGrpSpPr/>
          <p:nvPr/>
        </p:nvGrpSpPr>
        <p:grpSpPr>
          <a:xfrm>
            <a:off x="843358" y="2370571"/>
            <a:ext cx="1113541" cy="1060705"/>
            <a:chOff x="877695" y="2664967"/>
            <a:chExt cx="1113541" cy="1060705"/>
          </a:xfrm>
        </p:grpSpPr>
        <p:pic>
          <p:nvPicPr>
            <p:cNvPr id="2062" name="Picture 14" descr="Carte De France Banque d'images et photos libres de droit - iStock"/>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20097" t="18585" r="19894" b="21406"/>
            <a:stretch/>
          </p:blipFill>
          <p:spPr bwMode="auto">
            <a:xfrm>
              <a:off x="877695" y="2664967"/>
              <a:ext cx="1060705" cy="1060705"/>
            </a:xfrm>
            <a:prstGeom prst="rect">
              <a:avLst/>
            </a:prstGeom>
            <a:solidFill>
              <a:schemeClr val="bg2"/>
            </a:solidFill>
          </p:spPr>
        </p:pic>
        <p:pic>
          <p:nvPicPr>
            <p:cNvPr id="28" name="Image 27"/>
            <p:cNvPicPr>
              <a:picLocks noChangeAspect="1"/>
            </p:cNvPicPr>
            <p:nvPr/>
          </p:nvPicPr>
          <p:blipFill>
            <a:blip r:embed="rId4"/>
            <a:stretch>
              <a:fillRect/>
            </a:stretch>
          </p:blipFill>
          <p:spPr>
            <a:xfrm>
              <a:off x="1501098" y="2997588"/>
              <a:ext cx="490138" cy="347840"/>
            </a:xfrm>
            <a:prstGeom prst="rect">
              <a:avLst/>
            </a:prstGeom>
          </p:spPr>
        </p:pic>
      </p:gr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14</a:t>
            </a:fld>
            <a:endParaRPr lang="fr-FR"/>
          </a:p>
        </p:txBody>
      </p:sp>
    </p:spTree>
    <p:extLst>
      <p:ext uri="{BB962C8B-B14F-4D97-AF65-F5344CB8AC3E}">
        <p14:creationId xmlns:p14="http://schemas.microsoft.com/office/powerpoint/2010/main" val="634434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223976"/>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 artisans de l’ameublement exportent notamment vers les pays francophones et limitrophes. En effet,  40 % des entreprises concernées commercent avec la Suisse et un tiers avec la Belgique.</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1. ANALYSE GLOBALE</a:t>
            </a:r>
            <a:br>
              <a:rPr lang="fr-FR" dirty="0" smtClean="0"/>
            </a:br>
            <a:r>
              <a:rPr lang="fr-FR" dirty="0"/>
              <a:t>	</a:t>
            </a:r>
            <a:r>
              <a:rPr lang="fr-FR" sz="2000" b="0" dirty="0"/>
              <a:t>e</a:t>
            </a:r>
            <a:r>
              <a:rPr lang="fr-FR" sz="2000" b="0" dirty="0" smtClean="0"/>
              <a:t>. Exportation</a:t>
            </a:r>
            <a:br>
              <a:rPr lang="fr-FR" sz="2000" b="0" dirty="0" smtClean="0"/>
            </a:br>
            <a:endParaRPr lang="fr-FR" sz="2000" b="0" dirty="0"/>
          </a:p>
        </p:txBody>
      </p:sp>
      <p:sp>
        <p:nvSpPr>
          <p:cNvPr id="20" name="Rectangle 1"/>
          <p:cNvSpPr>
            <a:spLocks noChangeArrowheads="1"/>
          </p:cNvSpPr>
          <p:nvPr/>
        </p:nvSpPr>
        <p:spPr bwMode="auto">
          <a:xfrm>
            <a:off x="2705942" y="4788743"/>
            <a:ext cx="506549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Rappel 2000-2015</a:t>
            </a:r>
            <a:endParaRPr kumimoji="0" lang="fr-FR" sz="1200" b="1" i="0" u="none" strike="noStrike" cap="none" normalizeH="0" baseline="0" dirty="0" smtClean="0">
              <a:ln>
                <a:noFill/>
              </a:ln>
              <a:solidFill>
                <a:srgbClr val="2B6384"/>
              </a:solidFill>
              <a:effectLst/>
              <a:latin typeface="Calibri" pitchFamily="34" charset="0"/>
            </a:endParaRPr>
          </a:p>
        </p:txBody>
      </p:sp>
      <p:graphicFrame>
        <p:nvGraphicFramePr>
          <p:cNvPr id="22" name="Graphique 21"/>
          <p:cNvGraphicFramePr/>
          <p:nvPr>
            <p:extLst>
              <p:ext uri="{D42A27DB-BD31-4B8C-83A1-F6EECF244321}">
                <p14:modId xmlns:p14="http://schemas.microsoft.com/office/powerpoint/2010/main" val="960748499"/>
              </p:ext>
            </p:extLst>
          </p:nvPr>
        </p:nvGraphicFramePr>
        <p:xfrm>
          <a:off x="1385225" y="1908423"/>
          <a:ext cx="7920880" cy="26573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Tableau 33"/>
          <p:cNvGraphicFramePr>
            <a:graphicFrameLocks noGrp="1"/>
          </p:cNvGraphicFramePr>
          <p:nvPr>
            <p:extLst>
              <p:ext uri="{D42A27DB-BD31-4B8C-83A1-F6EECF244321}">
                <p14:modId xmlns:p14="http://schemas.microsoft.com/office/powerpoint/2010/main" val="2064808082"/>
              </p:ext>
            </p:extLst>
          </p:nvPr>
        </p:nvGraphicFramePr>
        <p:xfrm>
          <a:off x="989182" y="5060385"/>
          <a:ext cx="8712967" cy="1317891"/>
        </p:xfrm>
        <a:graphic>
          <a:graphicData uri="http://schemas.openxmlformats.org/drawingml/2006/table">
            <a:tbl>
              <a:tblPr/>
              <a:tblGrid>
                <a:gridCol w="792088"/>
                <a:gridCol w="720080"/>
                <a:gridCol w="720080"/>
                <a:gridCol w="1064376"/>
                <a:gridCol w="824156"/>
                <a:gridCol w="824156"/>
                <a:gridCol w="791267"/>
                <a:gridCol w="744191"/>
                <a:gridCol w="648398"/>
                <a:gridCol w="936104"/>
                <a:gridCol w="648071"/>
              </a:tblGrid>
              <a:tr h="564355">
                <a:tc>
                  <a:txBody>
                    <a:bodyPr/>
                    <a:lstStyle/>
                    <a:p>
                      <a:pPr algn="ctr">
                        <a:lnSpc>
                          <a:spcPct val="100000"/>
                        </a:lnSpc>
                        <a:spcAft>
                          <a:spcPts val="0"/>
                        </a:spcAft>
                      </a:pPr>
                      <a:endParaRPr lang="fr-FR" sz="1200" dirty="0">
                        <a:solidFill>
                          <a:schemeClr val="bg1"/>
                        </a:solidFill>
                        <a:latin typeface="Calibri" pitchFamily="34" charset="0"/>
                        <a:ea typeface="Times New Roman"/>
                      </a:endParaRPr>
                    </a:p>
                  </a:txBody>
                  <a:tcPr marL="65412" marR="65412"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spcAft>
                          <a:spcPts val="0"/>
                        </a:spcAft>
                      </a:pPr>
                      <a:r>
                        <a:rPr lang="fr-FR" sz="1200" b="1" dirty="0">
                          <a:solidFill>
                            <a:schemeClr val="bg1"/>
                          </a:solidFill>
                          <a:latin typeface="Calibri" pitchFamily="34" charset="0"/>
                          <a:ea typeface="Times New Roman"/>
                        </a:rPr>
                        <a:t>Suisse</a:t>
                      </a:r>
                      <a:endParaRPr lang="fr-FR" sz="1200" dirty="0">
                        <a:solidFill>
                          <a:schemeClr val="bg1"/>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spcAft>
                          <a:spcPts val="0"/>
                        </a:spcAft>
                      </a:pPr>
                      <a:r>
                        <a:rPr lang="fr-FR" sz="1200" b="1" dirty="0">
                          <a:solidFill>
                            <a:schemeClr val="bg1"/>
                          </a:solidFill>
                          <a:latin typeface="Calibri" pitchFamily="34" charset="0"/>
                          <a:ea typeface="Times New Roman"/>
                        </a:rPr>
                        <a:t>Belgique</a:t>
                      </a:r>
                      <a:endParaRPr lang="fr-FR" sz="1200" dirty="0">
                        <a:solidFill>
                          <a:schemeClr val="bg1"/>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spcAft>
                          <a:spcPts val="0"/>
                        </a:spcAft>
                      </a:pPr>
                      <a:r>
                        <a:rPr lang="fr-FR" sz="1200" b="1" dirty="0" smtClean="0">
                          <a:solidFill>
                            <a:schemeClr val="bg1"/>
                          </a:solidFill>
                          <a:latin typeface="Calibri" pitchFamily="34" charset="0"/>
                          <a:ea typeface="Times New Roman"/>
                        </a:rPr>
                        <a:t>Autres pays Union Européenne</a:t>
                      </a:r>
                      <a:endParaRPr lang="fr-FR" sz="1200" dirty="0">
                        <a:solidFill>
                          <a:schemeClr val="bg1"/>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spcAft>
                          <a:spcPts val="0"/>
                        </a:spcAft>
                      </a:pPr>
                      <a:r>
                        <a:rPr lang="fr-FR" sz="1200" b="1" dirty="0">
                          <a:solidFill>
                            <a:schemeClr val="bg1"/>
                          </a:solidFill>
                          <a:latin typeface="Calibri" pitchFamily="34" charset="0"/>
                          <a:ea typeface="Times New Roman"/>
                        </a:rPr>
                        <a:t>Allemagne</a:t>
                      </a:r>
                      <a:endParaRPr lang="fr-FR" sz="1200" dirty="0">
                        <a:solidFill>
                          <a:schemeClr val="bg1"/>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spcAft>
                          <a:spcPts val="0"/>
                        </a:spcAft>
                      </a:pPr>
                      <a:r>
                        <a:rPr lang="fr-FR" sz="1200" b="1" dirty="0">
                          <a:solidFill>
                            <a:schemeClr val="bg1"/>
                          </a:solidFill>
                          <a:latin typeface="Calibri" pitchFamily="34" charset="0"/>
                          <a:ea typeface="Times New Roman"/>
                        </a:rPr>
                        <a:t>Etats-Unis</a:t>
                      </a:r>
                      <a:endParaRPr lang="fr-FR" sz="1200" dirty="0">
                        <a:solidFill>
                          <a:schemeClr val="bg1"/>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spcAft>
                          <a:spcPts val="0"/>
                        </a:spcAft>
                      </a:pPr>
                      <a:r>
                        <a:rPr lang="fr-FR" sz="1200" b="1" dirty="0">
                          <a:solidFill>
                            <a:schemeClr val="bg1"/>
                          </a:solidFill>
                          <a:latin typeface="Calibri" pitchFamily="34" charset="0"/>
                          <a:ea typeface="Times New Roman"/>
                        </a:rPr>
                        <a:t>Grande-Bretagne</a:t>
                      </a:r>
                      <a:endParaRPr lang="fr-FR" sz="1200" dirty="0">
                        <a:solidFill>
                          <a:schemeClr val="bg1"/>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spcAft>
                          <a:spcPts val="0"/>
                        </a:spcAft>
                      </a:pPr>
                      <a:r>
                        <a:rPr lang="fr-FR" sz="1200" b="1" dirty="0">
                          <a:solidFill>
                            <a:schemeClr val="bg1"/>
                          </a:solidFill>
                          <a:latin typeface="Calibri" pitchFamily="34" charset="0"/>
                          <a:ea typeface="Times New Roman"/>
                        </a:rPr>
                        <a:t>Asie</a:t>
                      </a:r>
                      <a:endParaRPr lang="fr-FR" sz="1200" dirty="0">
                        <a:solidFill>
                          <a:schemeClr val="bg1"/>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spcAft>
                          <a:spcPts val="0"/>
                        </a:spcAft>
                      </a:pPr>
                      <a:r>
                        <a:rPr lang="fr-FR" sz="1200" b="1" dirty="0" smtClean="0">
                          <a:solidFill>
                            <a:schemeClr val="bg1"/>
                          </a:solidFill>
                          <a:latin typeface="Calibri" pitchFamily="34" charset="0"/>
                          <a:ea typeface="Times New Roman"/>
                        </a:rPr>
                        <a:t>Moyen-Orient</a:t>
                      </a:r>
                      <a:endParaRPr lang="fr-FR" sz="1200" b="1" dirty="0">
                        <a:solidFill>
                          <a:schemeClr val="bg1"/>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bg1"/>
                          </a:solidFill>
                          <a:latin typeface="Calibri" pitchFamily="34" charset="0"/>
                          <a:ea typeface="Times New Roman"/>
                        </a:rPr>
                        <a:t>Europe hors Union Européenne</a:t>
                      </a:r>
                      <a:endParaRPr lang="fr-FR" sz="1200" dirty="0" smtClean="0">
                        <a:solidFill>
                          <a:schemeClr val="bg1"/>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spcAft>
                          <a:spcPts val="0"/>
                        </a:spcAft>
                      </a:pPr>
                      <a:r>
                        <a:rPr lang="fr-FR" sz="1200" b="1" dirty="0">
                          <a:solidFill>
                            <a:schemeClr val="bg1"/>
                          </a:solidFill>
                          <a:latin typeface="Calibri" pitchFamily="34" charset="0"/>
                          <a:ea typeface="Times New Roman"/>
                        </a:rPr>
                        <a:t>Afrique</a:t>
                      </a:r>
                      <a:endParaRPr lang="fr-FR" sz="1200" dirty="0">
                        <a:solidFill>
                          <a:schemeClr val="bg1"/>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188384">
                <a:tc>
                  <a:txBody>
                    <a:bodyPr/>
                    <a:lstStyle/>
                    <a:p>
                      <a:pPr algn="ctr">
                        <a:lnSpc>
                          <a:spcPct val="100000"/>
                        </a:lnSpc>
                        <a:spcAft>
                          <a:spcPts val="0"/>
                        </a:spcAft>
                      </a:pPr>
                      <a:r>
                        <a:rPr lang="fr-FR" sz="1200" dirty="0" smtClean="0">
                          <a:solidFill>
                            <a:srgbClr val="2B6384"/>
                          </a:solidFill>
                          <a:latin typeface="Calibri" pitchFamily="34" charset="0"/>
                          <a:ea typeface="Times New Roman"/>
                        </a:rPr>
                        <a:t>2015</a:t>
                      </a:r>
                      <a:endParaRPr lang="fr-FR" sz="1200" dirty="0">
                        <a:solidFill>
                          <a:srgbClr val="2B6384"/>
                        </a:solidFill>
                        <a:latin typeface="Calibri" pitchFamily="34" charset="0"/>
                        <a:ea typeface="Times New Roman"/>
                      </a:endParaRPr>
                    </a:p>
                  </a:txBody>
                  <a:tcPr marL="65412" marR="65412"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44%</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15%</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15%</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17%</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18%</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25%</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18%</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16%</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5%</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188384">
                <a:tc>
                  <a:txBody>
                    <a:bodyPr/>
                    <a:lstStyle/>
                    <a:p>
                      <a:pPr algn="ctr">
                        <a:lnSpc>
                          <a:spcPct val="100000"/>
                        </a:lnSpc>
                        <a:spcAft>
                          <a:spcPts val="0"/>
                        </a:spcAft>
                      </a:pPr>
                      <a:r>
                        <a:rPr lang="fr-FR" sz="1200" dirty="0" smtClean="0">
                          <a:solidFill>
                            <a:srgbClr val="2B6384"/>
                          </a:solidFill>
                          <a:latin typeface="Calibri" pitchFamily="34" charset="0"/>
                          <a:ea typeface="Times New Roman"/>
                        </a:rPr>
                        <a:t>2011</a:t>
                      </a:r>
                      <a:endParaRPr lang="fr-FR" sz="1200" dirty="0">
                        <a:solidFill>
                          <a:srgbClr val="2B6384"/>
                        </a:solidFill>
                        <a:latin typeface="Calibri" pitchFamily="34" charset="0"/>
                        <a:ea typeface="Times New Roman"/>
                      </a:endParaRPr>
                    </a:p>
                  </a:txBody>
                  <a:tcPr marL="65412" marR="65412"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36 %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27 %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39 %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25 %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25%</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24 %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16 %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14 %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9 %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188384">
                <a:tc>
                  <a:txBody>
                    <a:bodyPr/>
                    <a:lstStyle/>
                    <a:p>
                      <a:pPr algn="ctr">
                        <a:lnSpc>
                          <a:spcPct val="100000"/>
                        </a:lnSpc>
                        <a:spcAft>
                          <a:spcPts val="0"/>
                        </a:spcAft>
                      </a:pPr>
                      <a:r>
                        <a:rPr lang="fr-FR" sz="1200" dirty="0" smtClean="0">
                          <a:solidFill>
                            <a:srgbClr val="2B6384"/>
                          </a:solidFill>
                          <a:latin typeface="Calibri" pitchFamily="34" charset="0"/>
                          <a:ea typeface="Times New Roman"/>
                        </a:rPr>
                        <a:t>2005</a:t>
                      </a:r>
                      <a:endParaRPr lang="fr-FR" sz="1200" dirty="0">
                        <a:solidFill>
                          <a:srgbClr val="2B6384"/>
                        </a:solidFill>
                        <a:latin typeface="Calibri" pitchFamily="34" charset="0"/>
                        <a:ea typeface="Times New Roman"/>
                      </a:endParaRPr>
                    </a:p>
                  </a:txBody>
                  <a:tcPr marL="65412" marR="65412"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31 %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15 %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37 %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17 %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46 %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31 %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7 %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14 %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2 %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188384">
                <a:tc>
                  <a:txBody>
                    <a:bodyPr/>
                    <a:lstStyle/>
                    <a:p>
                      <a:pPr algn="ctr">
                        <a:lnSpc>
                          <a:spcPct val="100000"/>
                        </a:lnSpc>
                        <a:spcAft>
                          <a:spcPts val="0"/>
                        </a:spcAft>
                      </a:pPr>
                      <a:r>
                        <a:rPr lang="fr-FR" sz="1200" dirty="0" smtClean="0">
                          <a:solidFill>
                            <a:srgbClr val="2B6384"/>
                          </a:solidFill>
                          <a:latin typeface="Calibri" pitchFamily="34" charset="0"/>
                          <a:ea typeface="Times New Roman"/>
                        </a:rPr>
                        <a:t>2000</a:t>
                      </a:r>
                      <a:endParaRPr lang="fr-FR" sz="1200" dirty="0">
                        <a:solidFill>
                          <a:srgbClr val="2B6384"/>
                        </a:solidFill>
                        <a:latin typeface="Calibri" pitchFamily="34" charset="0"/>
                        <a:ea typeface="Times New Roman"/>
                      </a:endParaRPr>
                    </a:p>
                  </a:txBody>
                  <a:tcPr marL="65412" marR="65412"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a:solidFill>
                            <a:srgbClr val="2B6384"/>
                          </a:solidFill>
                          <a:latin typeface="Calibri" pitchFamily="34" charset="0"/>
                          <a:ea typeface="Times New Roman"/>
                        </a:rPr>
                        <a:t>23,5 %</a:t>
                      </a: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a:solidFill>
                            <a:srgbClr val="2B6384"/>
                          </a:solidFill>
                          <a:latin typeface="Calibri" pitchFamily="34" charset="0"/>
                          <a:ea typeface="Times New Roman"/>
                        </a:rPr>
                        <a:t>22 %</a:t>
                      </a: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29</a:t>
                      </a:r>
                      <a:r>
                        <a:rPr lang="fr-FR" sz="1200" baseline="0" dirty="0" smtClean="0">
                          <a:solidFill>
                            <a:srgbClr val="2B6384"/>
                          </a:solidFill>
                          <a:latin typeface="Calibri" pitchFamily="34" charset="0"/>
                          <a:ea typeface="Times New Roman"/>
                        </a:rPr>
                        <a:t> %</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a:solidFill>
                            <a:srgbClr val="2B6384"/>
                          </a:solidFill>
                          <a:latin typeface="Calibri" pitchFamily="34" charset="0"/>
                          <a:ea typeface="Times New Roman"/>
                        </a:rPr>
                        <a:t>22,5 %</a:t>
                      </a: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a:solidFill>
                            <a:srgbClr val="2B6384"/>
                          </a:solidFill>
                          <a:latin typeface="Calibri" pitchFamily="34" charset="0"/>
                          <a:ea typeface="Times New Roman"/>
                        </a:rPr>
                        <a:t>29 %</a:t>
                      </a: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a:solidFill>
                            <a:srgbClr val="2B6384"/>
                          </a:solidFill>
                          <a:latin typeface="Calibri" pitchFamily="34" charset="0"/>
                          <a:ea typeface="Times New Roman"/>
                        </a:rPr>
                        <a:t>16,5 %</a:t>
                      </a: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a:solidFill>
                            <a:srgbClr val="2B6384"/>
                          </a:solidFill>
                          <a:latin typeface="Calibri" pitchFamily="34" charset="0"/>
                          <a:ea typeface="Times New Roman"/>
                        </a:rPr>
                        <a:t>4,5 %</a:t>
                      </a: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smtClean="0">
                          <a:solidFill>
                            <a:srgbClr val="2B6384"/>
                          </a:solidFill>
                          <a:latin typeface="Calibri" pitchFamily="34" charset="0"/>
                          <a:ea typeface="Times New Roman"/>
                        </a:rPr>
                        <a:t>-</a:t>
                      </a:r>
                      <a:endParaRPr lang="fr-FR" sz="1200" dirty="0">
                        <a:solidFill>
                          <a:srgbClr val="2B6384"/>
                        </a:solidFill>
                        <a:latin typeface="Calibri" pitchFamily="34" charset="0"/>
                        <a:ea typeface="Times New Roman"/>
                      </a:endParaRPr>
                    </a:p>
                  </a:txBody>
                  <a:tcPr marL="65412" marR="6541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lnSpc>
                          <a:spcPct val="100000"/>
                        </a:lnSpc>
                        <a:spcAft>
                          <a:spcPts val="0"/>
                        </a:spcAft>
                      </a:pPr>
                      <a:r>
                        <a:rPr lang="fr-FR" sz="1200" dirty="0">
                          <a:solidFill>
                            <a:srgbClr val="2B6384"/>
                          </a:solidFill>
                          <a:latin typeface="Calibri" pitchFamily="34" charset="0"/>
                          <a:ea typeface="Times New Roman"/>
                        </a:rPr>
                        <a:t>3,5 %</a:t>
                      </a:r>
                    </a:p>
                  </a:txBody>
                  <a:tcPr marL="65412" marR="65412"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bl>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15</a:t>
            </a:fld>
            <a:endParaRPr lang="fr-FR"/>
          </a:p>
        </p:txBody>
      </p:sp>
    </p:spTree>
    <p:extLst>
      <p:ext uri="{BB962C8B-B14F-4D97-AF65-F5344CB8AC3E}">
        <p14:creationId xmlns:p14="http://schemas.microsoft.com/office/powerpoint/2010/main" val="227941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p:custDataLst>
              <p:tags r:id="rId2"/>
            </p:custDataLst>
            <p:extLst>
              <p:ext uri="{D42A27DB-BD31-4B8C-83A1-F6EECF244321}">
                <p14:modId xmlns:p14="http://schemas.microsoft.com/office/powerpoint/2010/main" val="4153285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1"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La part du chiffre d’affaires investi </a:t>
            </a:r>
            <a:r>
              <a:rPr lang="fr-FR" sz="1500" b="0" dirty="0" smtClean="0">
                <a:latin typeface="Calibri" pitchFamily="34" charset="0"/>
                <a:cs typeface="Times New Roman" pitchFamily="18" charset="0"/>
              </a:rPr>
              <a:t>s’accroît pour atteindre 4 </a:t>
            </a:r>
            <a:r>
              <a:rPr lang="fr-FR" sz="1500" b="0" dirty="0">
                <a:latin typeface="Calibri" pitchFamily="34" charset="0"/>
                <a:cs typeface="Times New Roman" pitchFamily="18" charset="0"/>
              </a:rPr>
              <a:t>% en </a:t>
            </a:r>
            <a:r>
              <a:rPr lang="fr-FR" sz="1500" b="0" dirty="0" smtClean="0">
                <a:latin typeface="Calibri" pitchFamily="34" charset="0"/>
                <a:cs typeface="Times New Roman" pitchFamily="18" charset="0"/>
              </a:rPr>
              <a:t>2021.</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1. ANALYSE GLOBALE</a:t>
            </a:r>
            <a:br>
              <a:rPr lang="fr-FR" dirty="0" smtClean="0"/>
            </a:br>
            <a:r>
              <a:rPr lang="fr-FR" dirty="0"/>
              <a:t>	</a:t>
            </a:r>
            <a:r>
              <a:rPr lang="fr-FR" sz="2000" b="0" dirty="0" smtClean="0"/>
              <a:t>f. Investissements</a:t>
            </a:r>
            <a:br>
              <a:rPr lang="fr-FR" sz="2000" b="0" dirty="0" smtClean="0"/>
            </a:br>
            <a:endParaRPr lang="fr-FR" sz="2000" b="0" dirty="0"/>
          </a:p>
        </p:txBody>
      </p:sp>
      <p:graphicFrame>
        <p:nvGraphicFramePr>
          <p:cNvPr id="13" name="Graphique 12"/>
          <p:cNvGraphicFramePr/>
          <p:nvPr>
            <p:extLst>
              <p:ext uri="{D42A27DB-BD31-4B8C-83A1-F6EECF244321}">
                <p14:modId xmlns:p14="http://schemas.microsoft.com/office/powerpoint/2010/main" val="2118655459"/>
              </p:ext>
            </p:extLst>
          </p:nvPr>
        </p:nvGraphicFramePr>
        <p:xfrm>
          <a:off x="5670648" y="2484487"/>
          <a:ext cx="4293788" cy="3456384"/>
        </p:xfrm>
        <a:graphic>
          <a:graphicData uri="http://schemas.openxmlformats.org/drawingml/2006/chart">
            <c:chart xmlns:c="http://schemas.openxmlformats.org/drawingml/2006/chart" xmlns:r="http://schemas.openxmlformats.org/officeDocument/2006/relationships" r:id="rId7"/>
          </a:graphicData>
        </a:graphic>
      </p:graphicFrame>
      <p:grpSp>
        <p:nvGrpSpPr>
          <p:cNvPr id="5" name="Groupe 4"/>
          <p:cNvGrpSpPr/>
          <p:nvPr/>
        </p:nvGrpSpPr>
        <p:grpSpPr>
          <a:xfrm>
            <a:off x="846112" y="3603998"/>
            <a:ext cx="3932158" cy="1228538"/>
            <a:chOff x="846112" y="3603998"/>
            <a:chExt cx="3932158" cy="1228538"/>
          </a:xfrm>
        </p:grpSpPr>
        <p:grpSp>
          <p:nvGrpSpPr>
            <p:cNvPr id="15" name="Groupe 14"/>
            <p:cNvGrpSpPr/>
            <p:nvPr/>
          </p:nvGrpSpPr>
          <p:grpSpPr>
            <a:xfrm>
              <a:off x="846112" y="3603998"/>
              <a:ext cx="3932158" cy="1228538"/>
              <a:chOff x="954212" y="3710485"/>
              <a:chExt cx="3932158" cy="1232938"/>
            </a:xfrm>
          </p:grpSpPr>
          <p:sp>
            <p:nvSpPr>
              <p:cNvPr id="17" name="Rectangle 16"/>
              <p:cNvSpPr/>
              <p:nvPr/>
            </p:nvSpPr>
            <p:spPr>
              <a:xfrm>
                <a:off x="954212" y="3710485"/>
                <a:ext cx="1123846" cy="12329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078058" y="3710485"/>
                <a:ext cx="2808312" cy="1222274"/>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tabLst>
                    <a:tab pos="266700" algn="l"/>
                  </a:tabLst>
                  <a:defRPr/>
                </a:pPr>
                <a:r>
                  <a:rPr lang="fr-FR" sz="3000" dirty="0" smtClean="0">
                    <a:solidFill>
                      <a:srgbClr val="2B6384"/>
                    </a:solidFill>
                    <a:latin typeface="Calibri" pitchFamily="34" charset="0"/>
                  </a:rPr>
                  <a:t>160 M€ </a:t>
                </a:r>
                <a:r>
                  <a:rPr lang="fr-FR" sz="2400" dirty="0">
                    <a:solidFill>
                      <a:srgbClr val="2B6384"/>
                    </a:solidFill>
                    <a:latin typeface="Calibri" pitchFamily="34" charset="0"/>
                  </a:rPr>
                  <a:t>d’investissements </a:t>
                </a:r>
                <a:endParaRPr lang="fr-FR" sz="2400" dirty="0" smtClean="0">
                  <a:solidFill>
                    <a:srgbClr val="2B6384"/>
                  </a:solidFill>
                  <a:latin typeface="Calibri" pitchFamily="34" charset="0"/>
                </a:endParaRPr>
              </a:p>
              <a:p>
                <a:pPr algn="ctr" eaLnBrk="0" hangingPunct="0">
                  <a:spcBef>
                    <a:spcPct val="0"/>
                  </a:spcBef>
                  <a:tabLst>
                    <a:tab pos="266700" algn="l"/>
                  </a:tabLst>
                  <a:defRPr/>
                </a:pPr>
                <a:r>
                  <a:rPr lang="fr-FR" sz="2400" dirty="0" smtClean="0">
                    <a:solidFill>
                      <a:srgbClr val="2B6384"/>
                    </a:solidFill>
                    <a:latin typeface="Calibri" pitchFamily="34" charset="0"/>
                  </a:rPr>
                  <a:t>en </a:t>
                </a:r>
                <a:r>
                  <a:rPr lang="fr-FR" sz="2400" dirty="0">
                    <a:solidFill>
                      <a:srgbClr val="2B6384"/>
                    </a:solidFill>
                    <a:latin typeface="Calibri" pitchFamily="34" charset="0"/>
                  </a:rPr>
                  <a:t>2021 </a:t>
                </a:r>
                <a:r>
                  <a:rPr lang="fr-FR" sz="2000" dirty="0" smtClean="0">
                    <a:solidFill>
                      <a:srgbClr val="2B6384"/>
                    </a:solidFill>
                    <a:latin typeface="Calibri" pitchFamily="34" charset="0"/>
                  </a:rPr>
                  <a:t>(4% </a:t>
                </a:r>
                <a:r>
                  <a:rPr lang="fr-FR" sz="2000" dirty="0">
                    <a:solidFill>
                      <a:srgbClr val="2B6384"/>
                    </a:solidFill>
                    <a:latin typeface="Calibri" pitchFamily="34" charset="0"/>
                  </a:rPr>
                  <a:t>du CA</a:t>
                </a:r>
                <a:r>
                  <a:rPr lang="fr-FR" sz="2000" dirty="0" smtClean="0">
                    <a:solidFill>
                      <a:srgbClr val="2B6384"/>
                    </a:solidFill>
                    <a:latin typeface="Calibri" pitchFamily="34" charset="0"/>
                  </a:rPr>
                  <a:t>)</a:t>
                </a:r>
                <a:r>
                  <a:rPr lang="fr-FR" sz="2400" dirty="0" smtClean="0">
                    <a:solidFill>
                      <a:srgbClr val="2B6384"/>
                    </a:solidFill>
                    <a:latin typeface="Calibri" pitchFamily="34" charset="0"/>
                  </a:rPr>
                  <a:t> </a:t>
                </a:r>
                <a:endParaRPr lang="fr-FR" sz="300" i="1" dirty="0">
                  <a:solidFill>
                    <a:schemeClr val="accent3">
                      <a:lumMod val="50000"/>
                    </a:schemeClr>
                  </a:solidFill>
                  <a:latin typeface="Calibri" pitchFamily="34" charset="0"/>
                </a:endParaRPr>
              </a:p>
            </p:txBody>
          </p:sp>
        </p:grpSp>
        <p:pic>
          <p:nvPicPr>
            <p:cNvPr id="21" name="Image 20"/>
            <p:cNvPicPr>
              <a:picLocks noChangeAspect="1"/>
            </p:cNvPicPr>
            <p:nvPr/>
          </p:nvPicPr>
          <p:blipFill>
            <a:blip r:embed="rId8"/>
            <a:stretch>
              <a:fillRect/>
            </a:stretch>
          </p:blipFill>
          <p:spPr>
            <a:xfrm>
              <a:off x="1026220" y="3852639"/>
              <a:ext cx="718091" cy="760272"/>
            </a:xfrm>
            <a:prstGeom prst="rect">
              <a:avLst/>
            </a:prstGeom>
          </p:spPr>
        </p:pic>
      </p:gr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16</a:t>
            </a:fld>
            <a:endParaRPr lang="fr-FR"/>
          </a:p>
        </p:txBody>
      </p:sp>
    </p:spTree>
    <p:extLst>
      <p:ext uri="{BB962C8B-B14F-4D97-AF65-F5344CB8AC3E}">
        <p14:creationId xmlns:p14="http://schemas.microsoft.com/office/powerpoint/2010/main" val="1569353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332359"/>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 artisans de l’ameublement font évoluer leurs pratiques puisque près des deux tiers des </a:t>
            </a:r>
            <a:r>
              <a:rPr lang="fr-FR" sz="1500" b="0" dirty="0">
                <a:latin typeface="Calibri" pitchFamily="34" charset="0"/>
                <a:cs typeface="Times New Roman" pitchFamily="18" charset="0"/>
              </a:rPr>
              <a:t>montants investis </a:t>
            </a:r>
            <a:r>
              <a:rPr lang="fr-FR" sz="1500" b="0" dirty="0" smtClean="0">
                <a:latin typeface="Calibri" pitchFamily="34" charset="0"/>
                <a:cs typeface="Times New Roman" pitchFamily="18" charset="0"/>
              </a:rPr>
              <a:t>concernent </a:t>
            </a:r>
            <a:r>
              <a:rPr lang="fr-FR" sz="1500" b="0" dirty="0">
                <a:latin typeface="Calibri" pitchFamily="34" charset="0"/>
                <a:cs typeface="Times New Roman" pitchFamily="18" charset="0"/>
              </a:rPr>
              <a:t>l’acquisition de </a:t>
            </a:r>
            <a:r>
              <a:rPr lang="fr-FR" sz="1500" b="0" dirty="0" smtClean="0">
                <a:latin typeface="Calibri" pitchFamily="34" charset="0"/>
                <a:cs typeface="Times New Roman" pitchFamily="18" charset="0"/>
              </a:rPr>
              <a:t>machines en 2021.</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1. ANALYSE GLOBALE</a:t>
            </a:r>
            <a:br>
              <a:rPr lang="fr-FR" dirty="0" smtClean="0"/>
            </a:br>
            <a:r>
              <a:rPr lang="fr-FR" dirty="0"/>
              <a:t>	</a:t>
            </a:r>
            <a:r>
              <a:rPr lang="fr-FR" sz="2000" b="0" dirty="0"/>
              <a:t>f</a:t>
            </a:r>
            <a:r>
              <a:rPr lang="fr-FR" sz="2000" b="0" dirty="0" smtClean="0"/>
              <a:t>. Investissements</a:t>
            </a:r>
            <a:endParaRPr lang="fr-FR" sz="2000" b="0" dirty="0"/>
          </a:p>
        </p:txBody>
      </p:sp>
      <p:graphicFrame>
        <p:nvGraphicFramePr>
          <p:cNvPr id="16" name="Graphique 15"/>
          <p:cNvGraphicFramePr/>
          <p:nvPr>
            <p:extLst>
              <p:ext uri="{D42A27DB-BD31-4B8C-83A1-F6EECF244321}">
                <p14:modId xmlns:p14="http://schemas.microsoft.com/office/powerpoint/2010/main" val="2841621539"/>
              </p:ext>
            </p:extLst>
          </p:nvPr>
        </p:nvGraphicFramePr>
        <p:xfrm>
          <a:off x="1818308" y="1928375"/>
          <a:ext cx="6912768" cy="27632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168160868"/>
              </p:ext>
            </p:extLst>
          </p:nvPr>
        </p:nvGraphicFramePr>
        <p:xfrm>
          <a:off x="1558117" y="5287619"/>
          <a:ext cx="7200800" cy="1221098"/>
        </p:xfrm>
        <a:graphic>
          <a:graphicData uri="http://schemas.openxmlformats.org/drawingml/2006/table">
            <a:tbl>
              <a:tblPr/>
              <a:tblGrid>
                <a:gridCol w="606809"/>
                <a:gridCol w="889987"/>
                <a:gridCol w="849533"/>
                <a:gridCol w="849533"/>
                <a:gridCol w="1213618"/>
                <a:gridCol w="1173163"/>
                <a:gridCol w="687717"/>
                <a:gridCol w="930440"/>
              </a:tblGrid>
              <a:tr h="407034">
                <a:tc>
                  <a:txBody>
                    <a:bodyPr/>
                    <a:lstStyle/>
                    <a:p>
                      <a:pPr algn="ctr">
                        <a:spcBef>
                          <a:spcPts val="0"/>
                        </a:spcBef>
                        <a:spcAft>
                          <a:spcPts val="0"/>
                        </a:spcAft>
                      </a:pPr>
                      <a:endParaRPr lang="fr-FR" sz="1200" dirty="0">
                        <a:solidFill>
                          <a:srgbClr val="6E6E6E"/>
                        </a:solidFill>
                        <a:latin typeface="Calibri" pitchFamily="34" charset="0"/>
                        <a:ea typeface="Times New Roman"/>
                      </a:endParaRPr>
                    </a:p>
                  </a:txBody>
                  <a:tcPr marL="68580" marR="6858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dirty="0">
                          <a:solidFill>
                            <a:schemeClr val="bg1"/>
                          </a:solidFill>
                          <a:latin typeface="Calibri" pitchFamily="34" charset="0"/>
                          <a:ea typeface="Times New Roman"/>
                        </a:rPr>
                        <a:t>Immobilier</a:t>
                      </a:r>
                      <a:endParaRPr lang="fr-FR" sz="1200" dirty="0">
                        <a:solidFill>
                          <a:schemeClr val="bg1"/>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dirty="0">
                          <a:solidFill>
                            <a:schemeClr val="bg1"/>
                          </a:solidFill>
                          <a:latin typeface="Calibri" pitchFamily="34" charset="0"/>
                          <a:ea typeface="Times New Roman"/>
                        </a:rPr>
                        <a:t>Véhicules</a:t>
                      </a:r>
                      <a:endParaRPr lang="fr-FR" sz="1200" dirty="0">
                        <a:solidFill>
                          <a:schemeClr val="bg1"/>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dirty="0">
                          <a:solidFill>
                            <a:schemeClr val="bg1"/>
                          </a:solidFill>
                          <a:latin typeface="Calibri" pitchFamily="34" charset="0"/>
                          <a:ea typeface="Times New Roman"/>
                        </a:rPr>
                        <a:t>Machines</a:t>
                      </a:r>
                      <a:endParaRPr lang="fr-FR" sz="1200" dirty="0">
                        <a:solidFill>
                          <a:schemeClr val="bg1"/>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dirty="0" smtClean="0">
                          <a:solidFill>
                            <a:schemeClr val="bg1"/>
                          </a:solidFill>
                          <a:latin typeface="Calibri" pitchFamily="34" charset="0"/>
                          <a:ea typeface="Times New Roman"/>
                        </a:rPr>
                        <a:t>Investissements commerciaux</a:t>
                      </a:r>
                      <a:endParaRPr lang="fr-FR" sz="1200" dirty="0">
                        <a:solidFill>
                          <a:schemeClr val="bg1"/>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dirty="0">
                          <a:solidFill>
                            <a:schemeClr val="bg1"/>
                          </a:solidFill>
                          <a:latin typeface="Calibri" pitchFamily="34" charset="0"/>
                          <a:ea typeface="Times New Roman"/>
                        </a:rPr>
                        <a:t>Matériel informatique</a:t>
                      </a:r>
                      <a:endParaRPr lang="fr-FR" sz="1200" dirty="0">
                        <a:solidFill>
                          <a:schemeClr val="bg1"/>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dirty="0">
                          <a:solidFill>
                            <a:schemeClr val="bg1"/>
                          </a:solidFill>
                          <a:latin typeface="Calibri" pitchFamily="34" charset="0"/>
                          <a:ea typeface="Times New Roman"/>
                        </a:rPr>
                        <a:t>Autres</a:t>
                      </a:r>
                      <a:endParaRPr lang="fr-FR" sz="1200" dirty="0">
                        <a:solidFill>
                          <a:schemeClr val="bg1"/>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dirty="0">
                          <a:solidFill>
                            <a:schemeClr val="bg1"/>
                          </a:solidFill>
                          <a:latin typeface="Calibri" pitchFamily="34" charset="0"/>
                          <a:ea typeface="Times New Roman"/>
                        </a:rPr>
                        <a:t>Ensemble</a:t>
                      </a:r>
                      <a:endParaRPr lang="fr-FR" sz="1200" dirty="0">
                        <a:solidFill>
                          <a:schemeClr val="bg1"/>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03516">
                <a:tc>
                  <a:txBody>
                    <a:bodyPr/>
                    <a:lstStyle/>
                    <a:p>
                      <a:pPr algn="ctr">
                        <a:spcBef>
                          <a:spcPts val="0"/>
                        </a:spcBef>
                        <a:spcAft>
                          <a:spcPts val="0"/>
                        </a:spcAft>
                      </a:pPr>
                      <a:r>
                        <a:rPr lang="fr-FR" sz="1200" dirty="0" smtClean="0">
                          <a:solidFill>
                            <a:srgbClr val="2B6384"/>
                          </a:solidFill>
                          <a:latin typeface="Calibri" pitchFamily="34" charset="0"/>
                          <a:ea typeface="Times New Roman"/>
                        </a:rPr>
                        <a:t>2015</a:t>
                      </a:r>
                      <a:endParaRPr lang="fr-FR" sz="1200" dirty="0">
                        <a:solidFill>
                          <a:srgbClr val="2B6384"/>
                        </a:solidFill>
                        <a:latin typeface="Calibri" pitchFamily="34" charset="0"/>
                        <a:ea typeface="Times New Roman"/>
                      </a:endParaRPr>
                    </a:p>
                  </a:txBody>
                  <a:tcPr marL="68580" marR="6858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27%</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17%</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45%</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2%</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4%</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5%</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dirty="0" smtClean="0">
                          <a:solidFill>
                            <a:srgbClr val="2B6384"/>
                          </a:solidFill>
                          <a:latin typeface="Calibri" pitchFamily="34" charset="0"/>
                          <a:ea typeface="Times New Roman"/>
                        </a:rPr>
                        <a:t>100%</a:t>
                      </a:r>
                      <a:endParaRPr lang="fr-FR" sz="1200" b="1"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03516">
                <a:tc>
                  <a:txBody>
                    <a:bodyPr/>
                    <a:lstStyle/>
                    <a:p>
                      <a:pPr algn="ctr">
                        <a:spcBef>
                          <a:spcPts val="0"/>
                        </a:spcBef>
                        <a:spcAft>
                          <a:spcPts val="0"/>
                        </a:spcAft>
                      </a:pPr>
                      <a:r>
                        <a:rPr lang="fr-FR" sz="1200" dirty="0" smtClean="0">
                          <a:solidFill>
                            <a:srgbClr val="2B6384"/>
                          </a:solidFill>
                          <a:latin typeface="Calibri" pitchFamily="34" charset="0"/>
                          <a:ea typeface="Times New Roman"/>
                        </a:rPr>
                        <a:t>2011</a:t>
                      </a:r>
                      <a:endParaRPr lang="fr-FR" sz="1200" dirty="0">
                        <a:solidFill>
                          <a:srgbClr val="2B6384"/>
                        </a:solidFill>
                        <a:latin typeface="Calibri" pitchFamily="34" charset="0"/>
                        <a:ea typeface="Times New Roman"/>
                      </a:endParaRPr>
                    </a:p>
                  </a:txBody>
                  <a:tcPr marL="68580" marR="6858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35%</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13%</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37%</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11%</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2,5%</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1,5%</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dirty="0" smtClean="0">
                          <a:solidFill>
                            <a:srgbClr val="2B6384"/>
                          </a:solidFill>
                          <a:latin typeface="Calibri" pitchFamily="34" charset="0"/>
                          <a:ea typeface="Times New Roman"/>
                        </a:rPr>
                        <a:t>100%</a:t>
                      </a:r>
                      <a:endParaRPr lang="fr-FR" sz="1200" b="1"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203516">
                <a:tc>
                  <a:txBody>
                    <a:bodyPr/>
                    <a:lstStyle/>
                    <a:p>
                      <a:pPr algn="ctr">
                        <a:spcBef>
                          <a:spcPts val="0"/>
                        </a:spcBef>
                        <a:spcAft>
                          <a:spcPts val="0"/>
                        </a:spcAft>
                      </a:pPr>
                      <a:r>
                        <a:rPr lang="fr-FR" sz="1200" dirty="0" smtClean="0">
                          <a:solidFill>
                            <a:srgbClr val="2B6384"/>
                          </a:solidFill>
                          <a:latin typeface="Calibri" pitchFamily="34" charset="0"/>
                          <a:ea typeface="Times New Roman"/>
                        </a:rPr>
                        <a:t>2005</a:t>
                      </a:r>
                      <a:endParaRPr lang="fr-FR" sz="1200" dirty="0">
                        <a:solidFill>
                          <a:srgbClr val="2B6384"/>
                        </a:solidFill>
                        <a:latin typeface="Calibri" pitchFamily="34" charset="0"/>
                        <a:ea typeface="Times New Roman"/>
                      </a:endParaRPr>
                    </a:p>
                  </a:txBody>
                  <a:tcPr marL="68580" marR="6858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28%</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19%</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29%</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15%</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5%</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4%</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dirty="0" smtClean="0">
                          <a:solidFill>
                            <a:srgbClr val="2B6384"/>
                          </a:solidFill>
                          <a:latin typeface="Calibri" pitchFamily="34" charset="0"/>
                          <a:ea typeface="Times New Roman"/>
                        </a:rPr>
                        <a:t>100%</a:t>
                      </a:r>
                      <a:endParaRPr lang="fr-FR" sz="1200" b="1"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03516">
                <a:tc>
                  <a:txBody>
                    <a:bodyPr/>
                    <a:lstStyle/>
                    <a:p>
                      <a:pPr algn="ctr">
                        <a:spcBef>
                          <a:spcPts val="0"/>
                        </a:spcBef>
                        <a:spcAft>
                          <a:spcPts val="0"/>
                        </a:spcAft>
                      </a:pPr>
                      <a:r>
                        <a:rPr lang="fr-FR" sz="1200" dirty="0" smtClean="0">
                          <a:solidFill>
                            <a:srgbClr val="2B6384"/>
                          </a:solidFill>
                          <a:latin typeface="Calibri" pitchFamily="34" charset="0"/>
                          <a:ea typeface="Times New Roman"/>
                        </a:rPr>
                        <a:t>2000</a:t>
                      </a:r>
                      <a:endParaRPr lang="fr-FR" sz="1200" dirty="0">
                        <a:solidFill>
                          <a:srgbClr val="2B6384"/>
                        </a:solidFill>
                        <a:latin typeface="Calibri" pitchFamily="34" charset="0"/>
                        <a:ea typeface="Times New Roman"/>
                      </a:endParaRPr>
                    </a:p>
                  </a:txBody>
                  <a:tcPr marL="68580" marR="6858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20%</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35%</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30%</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ND</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10%</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rPr>
                        <a:t>5%</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dirty="0" smtClean="0">
                          <a:solidFill>
                            <a:srgbClr val="2B6384"/>
                          </a:solidFill>
                          <a:latin typeface="Calibri" pitchFamily="34" charset="0"/>
                          <a:ea typeface="Times New Roman"/>
                        </a:rPr>
                        <a:t>100%</a:t>
                      </a:r>
                      <a:endParaRPr lang="fr-FR" sz="1200" dirty="0">
                        <a:solidFill>
                          <a:srgbClr val="2B6384"/>
                        </a:solidFill>
                        <a:latin typeface="Calibri" pitchFamily="34" charset="0"/>
                        <a:ea typeface="Times New Roman"/>
                      </a:endParaRPr>
                    </a:p>
                  </a:txBody>
                  <a:tcPr marL="68580" marR="6858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bl>
          </a:graphicData>
        </a:graphic>
      </p:graphicFrame>
      <p:sp>
        <p:nvSpPr>
          <p:cNvPr id="10" name="Rectangle 1"/>
          <p:cNvSpPr>
            <a:spLocks noChangeArrowheads="1"/>
          </p:cNvSpPr>
          <p:nvPr/>
        </p:nvSpPr>
        <p:spPr bwMode="auto">
          <a:xfrm>
            <a:off x="2477309" y="5010620"/>
            <a:ext cx="506549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Rappel 2000-2015</a:t>
            </a:r>
            <a:endParaRPr kumimoji="0" lang="fr-FR" sz="1200" b="1" i="0" u="none" strike="noStrike" cap="none" normalizeH="0" baseline="0" dirty="0" smtClean="0">
              <a:ln>
                <a:noFill/>
              </a:ln>
              <a:solidFill>
                <a:srgbClr val="2B6384"/>
              </a:solidFill>
              <a:effectLst/>
              <a:latin typeface="Calibri" pitchFamily="34" charset="0"/>
            </a:endParaRPr>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17</a:t>
            </a:fld>
            <a:endParaRPr lang="fr-FR"/>
          </a:p>
        </p:txBody>
      </p:sp>
    </p:spTree>
    <p:extLst>
      <p:ext uri="{BB962C8B-B14F-4D97-AF65-F5344CB8AC3E}">
        <p14:creationId xmlns:p14="http://schemas.microsoft.com/office/powerpoint/2010/main" val="1523852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Plus d’un tiers des entreprises ont </a:t>
            </a:r>
            <a:r>
              <a:rPr lang="fr-FR" sz="1500" b="0" dirty="0">
                <a:latin typeface="Calibri" pitchFamily="34" charset="0"/>
                <a:cs typeface="Times New Roman" pitchFamily="18" charset="0"/>
              </a:rPr>
              <a:t>été </a:t>
            </a:r>
            <a:r>
              <a:rPr lang="fr-FR" sz="1500" b="0" dirty="0" smtClean="0">
                <a:latin typeface="Calibri" pitchFamily="34" charset="0"/>
                <a:cs typeface="Times New Roman" pitchFamily="18" charset="0"/>
              </a:rPr>
              <a:t>créées </a:t>
            </a:r>
            <a:r>
              <a:rPr lang="fr-FR" sz="1500" b="0" dirty="0">
                <a:latin typeface="Calibri" pitchFamily="34" charset="0"/>
                <a:cs typeface="Times New Roman" pitchFamily="18" charset="0"/>
              </a:rPr>
              <a:t>ou </a:t>
            </a:r>
            <a:r>
              <a:rPr lang="fr-FR" sz="1500" b="0" dirty="0" smtClean="0">
                <a:latin typeface="Calibri" pitchFamily="34" charset="0"/>
                <a:cs typeface="Times New Roman" pitchFamily="18" charset="0"/>
              </a:rPr>
              <a:t>reprises </a:t>
            </a:r>
            <a:r>
              <a:rPr lang="fr-FR" sz="1500" b="0" dirty="0">
                <a:latin typeface="Calibri" pitchFamily="34" charset="0"/>
                <a:cs typeface="Times New Roman" pitchFamily="18" charset="0"/>
              </a:rPr>
              <a:t>après 2010</a:t>
            </a:r>
            <a:r>
              <a:rPr lang="fr-FR" sz="1500" b="0" dirty="0" smtClean="0">
                <a:latin typeface="Calibri" pitchFamily="34" charset="0"/>
                <a:cs typeface="Times New Roman" pitchFamily="18" charset="0"/>
              </a:rPr>
              <a:t>.</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Un autre tiers des sociétés a </a:t>
            </a:r>
            <a:r>
              <a:rPr lang="fr-FR" sz="1500" b="0" dirty="0">
                <a:latin typeface="Calibri" pitchFamily="34" charset="0"/>
                <a:cs typeface="Times New Roman" pitchFamily="18" charset="0"/>
              </a:rPr>
              <a:t>plus de </a:t>
            </a:r>
            <a:r>
              <a:rPr lang="fr-FR" sz="1500" b="0" dirty="0" smtClean="0">
                <a:latin typeface="Calibri" pitchFamily="34" charset="0"/>
                <a:cs typeface="Times New Roman" pitchFamily="18" charset="0"/>
              </a:rPr>
              <a:t>20 </a:t>
            </a:r>
            <a:r>
              <a:rPr lang="fr-FR" sz="1500" b="0" dirty="0">
                <a:latin typeface="Calibri" pitchFamily="34" charset="0"/>
                <a:cs typeface="Times New Roman" pitchFamily="18" charset="0"/>
              </a:rPr>
              <a:t>ans </a:t>
            </a:r>
            <a:r>
              <a:rPr lang="fr-FR" sz="1500" b="0" dirty="0" smtClean="0">
                <a:latin typeface="Calibri" pitchFamily="34" charset="0"/>
                <a:cs typeface="Times New Roman" pitchFamily="18" charset="0"/>
              </a:rPr>
              <a:t>d’ancienneté.</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1. ANALYSE GLOBALE</a:t>
            </a:r>
            <a:br>
              <a:rPr lang="fr-FR" dirty="0" smtClean="0"/>
            </a:br>
            <a:r>
              <a:rPr lang="fr-FR" dirty="0" smtClean="0"/>
              <a:t>	</a:t>
            </a:r>
            <a:r>
              <a:rPr lang="fr-FR" sz="2000" b="0" dirty="0"/>
              <a:t>g</a:t>
            </a:r>
            <a:r>
              <a:rPr lang="fr-FR" sz="2000" b="0" dirty="0" smtClean="0"/>
              <a:t>. Date de création ou de reprise de l’entreprise</a:t>
            </a:r>
            <a:endParaRPr lang="fr-FR" sz="2000" b="0" dirty="0"/>
          </a:p>
        </p:txBody>
      </p:sp>
      <p:graphicFrame>
        <p:nvGraphicFramePr>
          <p:cNvPr id="12" name="Graphique 11"/>
          <p:cNvGraphicFramePr/>
          <p:nvPr>
            <p:extLst>
              <p:ext uri="{D42A27DB-BD31-4B8C-83A1-F6EECF244321}">
                <p14:modId xmlns:p14="http://schemas.microsoft.com/office/powerpoint/2010/main" val="1821274450"/>
              </p:ext>
            </p:extLst>
          </p:nvPr>
        </p:nvGraphicFramePr>
        <p:xfrm>
          <a:off x="1962324" y="2556495"/>
          <a:ext cx="6120680"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18</a:t>
            </a:fld>
            <a:endParaRPr lang="fr-FR"/>
          </a:p>
        </p:txBody>
      </p:sp>
    </p:spTree>
    <p:extLst>
      <p:ext uri="{BB962C8B-B14F-4D97-AF65-F5344CB8AC3E}">
        <p14:creationId xmlns:p14="http://schemas.microsoft.com/office/powerpoint/2010/main" val="513634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algn="just">
              <a:spcBef>
                <a:spcPct val="0"/>
              </a:spcBef>
              <a:buClr>
                <a:srgbClr val="336699"/>
              </a:buClr>
              <a:tabLst>
                <a:tab pos="177800" algn="l"/>
              </a:tabLst>
            </a:pPr>
            <a:r>
              <a:rPr lang="fr-FR" sz="1500" b="0" dirty="0" smtClean="0">
                <a:latin typeface="Calibri" pitchFamily="34" charset="0"/>
                <a:cs typeface="Times New Roman" pitchFamily="18" charset="0"/>
              </a:rPr>
              <a:t>Toujours un peu plus de quatre entreprises sur dix disposent d’un magasin ou d’une salle d’exposition, localisés notamment hors des </a:t>
            </a:r>
            <a:r>
              <a:rPr lang="fr-FR" sz="1500" b="0" dirty="0" err="1" smtClean="0">
                <a:latin typeface="Calibri" pitchFamily="34" charset="0"/>
                <a:cs typeface="Times New Roman" pitchFamily="18" charset="0"/>
              </a:rPr>
              <a:t>centres-villes</a:t>
            </a:r>
            <a:r>
              <a:rPr lang="fr-FR" sz="1500" b="0" dirty="0" smtClean="0">
                <a:latin typeface="Calibri" pitchFamily="34" charset="0"/>
                <a:cs typeface="Times New Roman" pitchFamily="18" charset="0"/>
              </a:rPr>
              <a:t>.</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1. ANALYSE GLOBALE</a:t>
            </a:r>
            <a:br>
              <a:rPr lang="fr-FR" dirty="0" smtClean="0"/>
            </a:br>
            <a:r>
              <a:rPr lang="fr-FR" dirty="0"/>
              <a:t>	</a:t>
            </a:r>
            <a:r>
              <a:rPr lang="fr-FR" sz="2000" b="0" dirty="0"/>
              <a:t>h</a:t>
            </a:r>
            <a:r>
              <a:rPr lang="fr-FR" sz="2000" b="0" dirty="0" smtClean="0"/>
              <a:t>. Magasins et salles d’exposition</a:t>
            </a:r>
            <a:endParaRPr lang="fr-FR" sz="2000" b="0" dirty="0"/>
          </a:p>
        </p:txBody>
      </p:sp>
      <p:graphicFrame>
        <p:nvGraphicFramePr>
          <p:cNvPr id="13" name="Graphique 12"/>
          <p:cNvGraphicFramePr/>
          <p:nvPr>
            <p:extLst>
              <p:ext uri="{D42A27DB-BD31-4B8C-83A1-F6EECF244321}">
                <p14:modId xmlns:p14="http://schemas.microsoft.com/office/powerpoint/2010/main" val="1572855712"/>
              </p:ext>
            </p:extLst>
          </p:nvPr>
        </p:nvGraphicFramePr>
        <p:xfrm>
          <a:off x="954212" y="2916535"/>
          <a:ext cx="4293788" cy="3456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p:cNvGraphicFramePr/>
          <p:nvPr>
            <p:extLst>
              <p:ext uri="{D42A27DB-BD31-4B8C-83A1-F6EECF244321}">
                <p14:modId xmlns:p14="http://schemas.microsoft.com/office/powerpoint/2010/main" val="2284666376"/>
              </p:ext>
            </p:extLst>
          </p:nvPr>
        </p:nvGraphicFramePr>
        <p:xfrm>
          <a:off x="5482546" y="2900134"/>
          <a:ext cx="4339002" cy="3636448"/>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19</a:t>
            </a:fld>
            <a:endParaRPr lang="fr-FR"/>
          </a:p>
        </p:txBody>
      </p:sp>
    </p:spTree>
    <p:extLst>
      <p:ext uri="{BB962C8B-B14F-4D97-AF65-F5344CB8AC3E}">
        <p14:creationId xmlns:p14="http://schemas.microsoft.com/office/powerpoint/2010/main" val="3117715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20000" y="1469935"/>
            <a:ext cx="9252000" cy="51550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pied de page 1"/>
          <p:cNvSpPr>
            <a:spLocks noGrp="1"/>
          </p:cNvSpPr>
          <p:nvPr>
            <p:ph type="ftr" sz="quarter" idx="15"/>
          </p:nvPr>
        </p:nvSpPr>
        <p:spPr/>
        <p:txBody>
          <a:bodyPr/>
          <a:lstStyle/>
          <a:p>
            <a:r>
              <a:rPr lang="fr-FR" b="1" dirty="0"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r>
              <a:rPr lang="fr-FR" dirty="0" smtClean="0"/>
              <a:t>SOMMAIRE</a:t>
            </a:r>
            <a:endParaRPr lang="fr-FR" dirty="0"/>
          </a:p>
        </p:txBody>
      </p:sp>
      <p:sp>
        <p:nvSpPr>
          <p:cNvPr id="13" name="Espace réservé du contenu 4"/>
          <p:cNvSpPr>
            <a:spLocks noGrp="1"/>
          </p:cNvSpPr>
          <p:nvPr>
            <p:ph sz="quarter" idx="18"/>
          </p:nvPr>
        </p:nvSpPr>
        <p:spPr>
          <a:xfrm>
            <a:off x="719666" y="1476000"/>
            <a:ext cx="9252000" cy="5148943"/>
          </a:xfrm>
          <a:ln>
            <a:noFill/>
          </a:ln>
        </p:spPr>
        <p:txBody>
          <a:bodyPr/>
          <a:lstStyle/>
          <a:p>
            <a:pPr marL="0" lvl="0" indent="0" defTabSz="457200">
              <a:spcBef>
                <a:spcPts val="0"/>
              </a:spcBef>
              <a:buNone/>
              <a:tabLst>
                <a:tab pos="7529513" algn="l"/>
              </a:tabLst>
            </a:pPr>
            <a:r>
              <a:rPr lang="fr-FR" sz="1500" b="0" dirty="0" smtClean="0">
                <a:latin typeface="Calibri" panose="020F0502020204030204" pitchFamily="34" charset="0"/>
                <a:cs typeface="Calibri" panose="020F0502020204030204" pitchFamily="34" charset="0"/>
              </a:rPr>
              <a:t>Dénombrement</a:t>
            </a:r>
            <a:r>
              <a:rPr lang="fr-FR" sz="1500" b="0" dirty="0">
                <a:latin typeface="Calibri" panose="020F0502020204030204" pitchFamily="34" charset="0"/>
                <a:cs typeface="Calibri" panose="020F0502020204030204" pitchFamily="34" charset="0"/>
              </a:rPr>
              <a:t>	3</a:t>
            </a:r>
          </a:p>
          <a:p>
            <a:pPr marL="0" lvl="0" indent="0" defTabSz="457200">
              <a:spcBef>
                <a:spcPts val="0"/>
              </a:spcBef>
              <a:buNone/>
              <a:tabLst>
                <a:tab pos="7529513" algn="l"/>
              </a:tabLst>
            </a:pPr>
            <a:endParaRPr lang="fr-FR" sz="1000" b="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r>
              <a:rPr lang="fr-FR" sz="1500" b="0" dirty="0">
                <a:latin typeface="Calibri" panose="020F0502020204030204" pitchFamily="34" charset="0"/>
                <a:cs typeface="Calibri" panose="020F0502020204030204" pitchFamily="34" charset="0"/>
              </a:rPr>
              <a:t>Univers étudié et rappels méthodologiques	4</a:t>
            </a:r>
          </a:p>
          <a:p>
            <a:pPr marL="0" lvl="0" indent="0" defTabSz="457200">
              <a:spcBef>
                <a:spcPts val="0"/>
              </a:spcBef>
              <a:buNone/>
              <a:tabLst>
                <a:tab pos="7529513" algn="l"/>
              </a:tabLst>
            </a:pPr>
            <a:endParaRPr lang="fr-FR" sz="1200" b="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endParaRPr lang="fr-FR" sz="1200" b="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r>
              <a:rPr lang="fr-FR" sz="1800" dirty="0">
                <a:latin typeface="Calibri" panose="020F0502020204030204" pitchFamily="34" charset="0"/>
                <a:cs typeface="Calibri" panose="020F0502020204030204" pitchFamily="34" charset="0"/>
              </a:rPr>
              <a:t>Partie 1. Positionnement économique </a:t>
            </a:r>
            <a:r>
              <a:rPr lang="fr-FR" sz="1800" dirty="0" smtClean="0">
                <a:latin typeface="Calibri" panose="020F0502020204030204" pitchFamily="34" charset="0"/>
                <a:cs typeface="Calibri" panose="020F0502020204030204" pitchFamily="34" charset="0"/>
              </a:rPr>
              <a:t>du secteur de l’artisanat, de la</a:t>
            </a:r>
            <a:r>
              <a:rPr lang="fr-FR" sz="1800" dirty="0">
                <a:latin typeface="Calibri" panose="020F0502020204030204" pitchFamily="34" charset="0"/>
                <a:cs typeface="Calibri" panose="020F0502020204030204" pitchFamily="34" charset="0"/>
              </a:rPr>
              <a:t>	</a:t>
            </a:r>
            <a:endParaRPr lang="fr-FR" sz="1800" dirty="0" smtClean="0">
              <a:latin typeface="Calibri" panose="020F0502020204030204" pitchFamily="34" charset="0"/>
              <a:cs typeface="Calibri" panose="020F0502020204030204" pitchFamily="34" charset="0"/>
            </a:endParaRPr>
          </a:p>
          <a:p>
            <a:pPr marL="893763" lvl="0" indent="-90488" defTabSz="457200">
              <a:spcBef>
                <a:spcPts val="0"/>
              </a:spcBef>
              <a:buNone/>
              <a:tabLst>
                <a:tab pos="7529513" algn="l"/>
              </a:tabLst>
            </a:pPr>
            <a:r>
              <a:rPr lang="fr-FR" sz="1800" dirty="0">
                <a:latin typeface="Calibri" panose="020F0502020204030204" pitchFamily="34" charset="0"/>
                <a:cs typeface="Calibri" panose="020F0502020204030204" pitchFamily="34" charset="0"/>
              </a:rPr>
              <a:t>f</a:t>
            </a:r>
            <a:r>
              <a:rPr lang="fr-FR" sz="1800" dirty="0" smtClean="0">
                <a:latin typeface="Calibri" panose="020F0502020204030204" pitchFamily="34" charset="0"/>
                <a:cs typeface="Calibri" panose="020F0502020204030204" pitchFamily="34" charset="0"/>
              </a:rPr>
              <a:t>abrication et des métiers d’art de l’ameublement</a:t>
            </a:r>
            <a:r>
              <a:rPr lang="fr-FR" sz="1800" dirty="0">
                <a:latin typeface="Calibri" panose="020F0502020204030204" pitchFamily="34" charset="0"/>
                <a:cs typeface="Calibri" panose="020F0502020204030204" pitchFamily="34" charset="0"/>
              </a:rPr>
              <a:t>	</a:t>
            </a:r>
            <a:r>
              <a:rPr lang="fr-FR" sz="1800" dirty="0" smtClean="0">
                <a:latin typeface="Calibri" panose="020F0502020204030204" pitchFamily="34" charset="0"/>
                <a:cs typeface="Calibri" panose="020F0502020204030204" pitchFamily="34" charset="0"/>
              </a:rPr>
              <a:t>6</a:t>
            </a:r>
            <a:endParaRPr lang="fr-FR" sz="180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endParaRPr lang="fr-FR" sz="1000" b="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r>
              <a:rPr lang="fr-FR" sz="1400" b="0" dirty="0">
                <a:latin typeface="Calibri" panose="020F0502020204030204" pitchFamily="34" charset="0"/>
                <a:cs typeface="Calibri" panose="020F0502020204030204" pitchFamily="34" charset="0"/>
              </a:rPr>
              <a:t>Chapitre 1 : Analyse globale	7</a:t>
            </a:r>
          </a:p>
          <a:p>
            <a:pPr marL="0" lvl="0" indent="0" defTabSz="457200">
              <a:spcBef>
                <a:spcPts val="600"/>
              </a:spcBef>
              <a:buNone/>
              <a:tabLst>
                <a:tab pos="7529513" algn="l"/>
              </a:tabLst>
            </a:pPr>
            <a:r>
              <a:rPr lang="fr-FR" sz="1400" b="0" dirty="0">
                <a:latin typeface="Calibri" panose="020F0502020204030204" pitchFamily="34" charset="0"/>
                <a:cs typeface="Calibri" panose="020F0502020204030204" pitchFamily="34" charset="0"/>
              </a:rPr>
              <a:t>Chapitre 2 : Analyse détaillée selon l’activité	</a:t>
            </a:r>
            <a:r>
              <a:rPr lang="fr-FR" sz="1400" b="0" dirty="0" smtClean="0">
                <a:latin typeface="Calibri" panose="020F0502020204030204" pitchFamily="34" charset="0"/>
                <a:cs typeface="Calibri" panose="020F0502020204030204" pitchFamily="34" charset="0"/>
              </a:rPr>
              <a:t>21</a:t>
            </a:r>
            <a:endParaRPr lang="fr-FR" sz="1400" b="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endParaRPr lang="fr-FR" sz="1000" b="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r>
              <a:rPr lang="fr-FR" sz="1400" b="0" dirty="0">
                <a:latin typeface="Calibri" panose="020F0502020204030204" pitchFamily="34" charset="0"/>
                <a:cs typeface="Calibri" panose="020F0502020204030204" pitchFamily="34" charset="0"/>
              </a:rPr>
              <a:t>En résumé	</a:t>
            </a:r>
            <a:r>
              <a:rPr lang="fr-FR" sz="1400" b="0" dirty="0" smtClean="0">
                <a:latin typeface="Calibri" panose="020F0502020204030204" pitchFamily="34" charset="0"/>
                <a:cs typeface="Calibri" panose="020F0502020204030204" pitchFamily="34" charset="0"/>
              </a:rPr>
              <a:t>32</a:t>
            </a:r>
            <a:endParaRPr lang="fr-FR" sz="1400" b="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endParaRPr lang="fr-FR" sz="1200" b="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endParaRPr lang="fr-FR" sz="1200" b="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r>
              <a:rPr lang="fr-FR" sz="1800" dirty="0">
                <a:latin typeface="Calibri" panose="020F0502020204030204" pitchFamily="34" charset="0"/>
                <a:cs typeface="Calibri" panose="020F0502020204030204" pitchFamily="34" charset="0"/>
              </a:rPr>
              <a:t>Partie 2. Emploi	</a:t>
            </a:r>
            <a:r>
              <a:rPr lang="fr-FR" sz="1800" dirty="0" smtClean="0">
                <a:latin typeface="Calibri" panose="020F0502020204030204" pitchFamily="34" charset="0"/>
                <a:cs typeface="Calibri" panose="020F0502020204030204" pitchFamily="34" charset="0"/>
              </a:rPr>
              <a:t>33</a:t>
            </a:r>
            <a:endParaRPr lang="fr-FR" sz="180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endParaRPr lang="fr-FR" sz="1000" b="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r>
              <a:rPr lang="fr-FR" sz="1400" b="0" dirty="0">
                <a:latin typeface="Calibri" panose="020F0502020204030204" pitchFamily="34" charset="0"/>
                <a:cs typeface="Calibri" panose="020F0502020204030204" pitchFamily="34" charset="0"/>
              </a:rPr>
              <a:t>Chapitre 1 : Effectifs employés	</a:t>
            </a:r>
            <a:r>
              <a:rPr lang="fr-FR" sz="1400" b="0" dirty="0" smtClean="0">
                <a:latin typeface="Calibri" panose="020F0502020204030204" pitchFamily="34" charset="0"/>
                <a:cs typeface="Calibri" panose="020F0502020204030204" pitchFamily="34" charset="0"/>
              </a:rPr>
              <a:t>34</a:t>
            </a:r>
            <a:endParaRPr lang="fr-FR" sz="1400" b="0" dirty="0">
              <a:latin typeface="Calibri" panose="020F0502020204030204" pitchFamily="34" charset="0"/>
              <a:cs typeface="Calibri" panose="020F0502020204030204" pitchFamily="34" charset="0"/>
            </a:endParaRPr>
          </a:p>
          <a:p>
            <a:pPr marL="0" lvl="0" indent="0" defTabSz="457200">
              <a:spcBef>
                <a:spcPts val="600"/>
              </a:spcBef>
              <a:buNone/>
              <a:tabLst>
                <a:tab pos="7529513" algn="l"/>
              </a:tabLst>
            </a:pPr>
            <a:r>
              <a:rPr lang="fr-FR" sz="1400" b="0" dirty="0">
                <a:latin typeface="Calibri" panose="020F0502020204030204" pitchFamily="34" charset="0"/>
                <a:cs typeface="Calibri" panose="020F0502020204030204" pitchFamily="34" charset="0"/>
              </a:rPr>
              <a:t>Chapitre 2 : Embauches et départs	</a:t>
            </a:r>
            <a:r>
              <a:rPr lang="fr-FR" sz="1400" b="0" dirty="0" smtClean="0">
                <a:latin typeface="Calibri" panose="020F0502020204030204" pitchFamily="34" charset="0"/>
                <a:cs typeface="Calibri" panose="020F0502020204030204" pitchFamily="34" charset="0"/>
              </a:rPr>
              <a:t>61</a:t>
            </a:r>
            <a:endParaRPr lang="fr-FR" sz="1400" b="0" dirty="0">
              <a:latin typeface="Calibri" panose="020F0502020204030204" pitchFamily="34" charset="0"/>
              <a:cs typeface="Calibri" panose="020F0502020204030204" pitchFamily="34" charset="0"/>
            </a:endParaRPr>
          </a:p>
          <a:p>
            <a:pPr marL="0" lvl="0" indent="0" defTabSz="457200">
              <a:spcBef>
                <a:spcPts val="600"/>
              </a:spcBef>
              <a:buNone/>
              <a:tabLst>
                <a:tab pos="7529513" algn="l"/>
              </a:tabLst>
            </a:pPr>
            <a:r>
              <a:rPr lang="fr-FR" sz="1400" b="0" dirty="0">
                <a:latin typeface="Calibri" panose="020F0502020204030204" pitchFamily="34" charset="0"/>
                <a:cs typeface="Calibri" panose="020F0502020204030204" pitchFamily="34" charset="0"/>
              </a:rPr>
              <a:t>Chapitre 3 : Rémunérations	</a:t>
            </a:r>
            <a:r>
              <a:rPr lang="fr-FR" sz="1400" b="0" dirty="0" smtClean="0">
                <a:latin typeface="Calibri" panose="020F0502020204030204" pitchFamily="34" charset="0"/>
                <a:cs typeface="Calibri" panose="020F0502020204030204" pitchFamily="34" charset="0"/>
              </a:rPr>
              <a:t>66</a:t>
            </a:r>
            <a:endParaRPr lang="fr-FR" sz="1400" b="0" dirty="0">
              <a:latin typeface="Calibri" panose="020F0502020204030204" pitchFamily="34" charset="0"/>
              <a:cs typeface="Calibri" panose="020F0502020204030204" pitchFamily="34" charset="0"/>
            </a:endParaRPr>
          </a:p>
          <a:p>
            <a:pPr marL="0" lvl="0" indent="0" defTabSz="457200">
              <a:spcBef>
                <a:spcPts val="600"/>
              </a:spcBef>
              <a:buNone/>
              <a:tabLst>
                <a:tab pos="7529513" algn="l"/>
              </a:tabLst>
            </a:pPr>
            <a:r>
              <a:rPr lang="fr-FR" sz="1400" b="0" dirty="0">
                <a:latin typeface="Calibri" panose="020F0502020204030204" pitchFamily="34" charset="0"/>
                <a:cs typeface="Calibri" panose="020F0502020204030204" pitchFamily="34" charset="0"/>
              </a:rPr>
              <a:t>Chapitre 4 : Formation continue	</a:t>
            </a:r>
            <a:r>
              <a:rPr lang="fr-FR" sz="1400" b="0" dirty="0" smtClean="0">
                <a:latin typeface="Calibri" panose="020F0502020204030204" pitchFamily="34" charset="0"/>
                <a:cs typeface="Calibri" panose="020F0502020204030204" pitchFamily="34" charset="0"/>
              </a:rPr>
              <a:t>68</a:t>
            </a:r>
          </a:p>
          <a:p>
            <a:pPr marL="0" lvl="0" indent="0" defTabSz="457200">
              <a:spcBef>
                <a:spcPts val="600"/>
              </a:spcBef>
              <a:buNone/>
              <a:tabLst>
                <a:tab pos="7529513" algn="l"/>
              </a:tabLst>
            </a:pPr>
            <a:r>
              <a:rPr lang="fr-FR" sz="1400" b="0" dirty="0" smtClean="0">
                <a:latin typeface="Calibri" panose="020F0502020204030204" pitchFamily="34" charset="0"/>
                <a:cs typeface="Calibri" panose="020F0502020204030204" pitchFamily="34" charset="0"/>
              </a:rPr>
              <a:t>Chapitre 5 : Transmission	71</a:t>
            </a:r>
            <a:endParaRPr lang="fr-FR" sz="1400" b="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endParaRPr lang="fr-FR" sz="1000" b="0" dirty="0">
              <a:latin typeface="Calibri" panose="020F0502020204030204" pitchFamily="34" charset="0"/>
              <a:cs typeface="Calibri" panose="020F0502020204030204" pitchFamily="34" charset="0"/>
            </a:endParaRPr>
          </a:p>
          <a:p>
            <a:pPr marL="0" lvl="0" indent="0" defTabSz="457200">
              <a:spcBef>
                <a:spcPts val="0"/>
              </a:spcBef>
              <a:buNone/>
              <a:tabLst>
                <a:tab pos="7529513" algn="l"/>
              </a:tabLst>
            </a:pPr>
            <a:r>
              <a:rPr lang="fr-FR" sz="1400" b="0" dirty="0">
                <a:latin typeface="Calibri" panose="020F0502020204030204" pitchFamily="34" charset="0"/>
                <a:cs typeface="Calibri" panose="020F0502020204030204" pitchFamily="34" charset="0"/>
              </a:rPr>
              <a:t>En </a:t>
            </a:r>
            <a:r>
              <a:rPr lang="fr-FR" sz="1400" b="0" dirty="0" smtClean="0">
                <a:latin typeface="Calibri" panose="020F0502020204030204" pitchFamily="34" charset="0"/>
                <a:cs typeface="Calibri" panose="020F0502020204030204" pitchFamily="34" charset="0"/>
              </a:rPr>
              <a:t>résumé / L’emploi en bref</a:t>
            </a:r>
            <a:r>
              <a:rPr lang="fr-FR" sz="1400" b="0" dirty="0">
                <a:latin typeface="Calibri" panose="020F0502020204030204" pitchFamily="34" charset="0"/>
                <a:cs typeface="Calibri" panose="020F0502020204030204" pitchFamily="34" charset="0"/>
              </a:rPr>
              <a:t>	</a:t>
            </a:r>
            <a:r>
              <a:rPr lang="fr-FR" sz="1400" b="0" dirty="0" smtClean="0">
                <a:latin typeface="Calibri" panose="020F0502020204030204" pitchFamily="34" charset="0"/>
                <a:cs typeface="Calibri" panose="020F0502020204030204" pitchFamily="34" charset="0"/>
              </a:rPr>
              <a:t>73</a:t>
            </a:r>
            <a:endParaRPr lang="fr-FR" sz="1500" b="0" dirty="0">
              <a:latin typeface="Calibri" panose="020F0502020204030204" pitchFamily="34" charset="0"/>
              <a:cs typeface="Calibri" panose="020F0502020204030204" pitchFamily="34" charset="0"/>
            </a:endParaRPr>
          </a:p>
          <a:p>
            <a:pPr marL="0" indent="0" algn="just">
              <a:lnSpc>
                <a:spcPts val="1800"/>
              </a:lnSpc>
              <a:buClr>
                <a:srgbClr val="2B6384"/>
              </a:buClr>
              <a:buNone/>
            </a:pPr>
            <a:endParaRPr lang="fr-FR" sz="15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2</a:t>
            </a:fld>
            <a:endParaRPr lang="fr-FR"/>
          </a:p>
        </p:txBody>
      </p:sp>
    </p:spTree>
    <p:extLst>
      <p:ext uri="{BB962C8B-B14F-4D97-AF65-F5344CB8AC3E}">
        <p14:creationId xmlns:p14="http://schemas.microsoft.com/office/powerpoint/2010/main" val="3228458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367992"/>
            <a:ext cx="9252000" cy="5148943"/>
          </a:xfrm>
          <a:ln>
            <a:noFill/>
          </a:ln>
        </p:spPr>
        <p:txBody>
          <a:bodyPr/>
          <a:lstStyle/>
          <a:p>
            <a:pPr algn="just">
              <a:spcBef>
                <a:spcPct val="0"/>
              </a:spcBef>
              <a:buClr>
                <a:srgbClr val="336699"/>
              </a:buClr>
              <a:tabLst>
                <a:tab pos="177800" algn="l"/>
              </a:tabLst>
            </a:pPr>
            <a:r>
              <a:rPr lang="fr-FR" sz="1500" b="0" dirty="0">
                <a:latin typeface="Calibri" pitchFamily="34" charset="0"/>
                <a:cs typeface="Times New Roman" pitchFamily="18" charset="0"/>
              </a:rPr>
              <a:t>Internet </a:t>
            </a:r>
            <a:r>
              <a:rPr lang="fr-FR" sz="1500" b="0" dirty="0" smtClean="0">
                <a:latin typeface="Calibri" pitchFamily="34" charset="0"/>
                <a:cs typeface="Times New Roman" pitchFamily="18" charset="0"/>
              </a:rPr>
              <a:t>reste </a:t>
            </a:r>
            <a:r>
              <a:rPr lang="fr-FR" sz="1500" b="0" dirty="0">
                <a:latin typeface="Calibri" pitchFamily="34" charset="0"/>
                <a:cs typeface="Times New Roman" pitchFamily="18" charset="0"/>
              </a:rPr>
              <a:t>le principal outil de </a:t>
            </a:r>
            <a:r>
              <a:rPr lang="fr-FR" sz="1500" b="0" dirty="0" smtClean="0">
                <a:latin typeface="Calibri" pitchFamily="34" charset="0"/>
                <a:cs typeface="Times New Roman" pitchFamily="18" charset="0"/>
              </a:rPr>
              <a:t>vente, utilisé </a:t>
            </a:r>
            <a:r>
              <a:rPr lang="fr-FR" sz="1500" b="0" dirty="0">
                <a:latin typeface="Calibri" pitchFamily="34" charset="0"/>
                <a:cs typeface="Times New Roman" pitchFamily="18" charset="0"/>
              </a:rPr>
              <a:t>par </a:t>
            </a:r>
            <a:r>
              <a:rPr lang="fr-FR" sz="1500" b="0" dirty="0" smtClean="0">
                <a:latin typeface="Calibri" pitchFamily="34" charset="0"/>
                <a:cs typeface="Times New Roman" pitchFamily="18" charset="0"/>
              </a:rPr>
              <a:t>plus de la moitié des </a:t>
            </a:r>
            <a:r>
              <a:rPr lang="fr-FR" sz="1500" b="0" dirty="0">
                <a:latin typeface="Calibri" pitchFamily="34" charset="0"/>
                <a:cs typeface="Times New Roman" pitchFamily="18" charset="0"/>
              </a:rPr>
              <a:t>artisans de l’ameublement en </a:t>
            </a:r>
            <a:r>
              <a:rPr lang="fr-FR" sz="1500" b="0" dirty="0" smtClean="0">
                <a:latin typeface="Calibri" pitchFamily="34" charset="0"/>
                <a:cs typeface="Times New Roman" pitchFamily="18" charset="0"/>
              </a:rPr>
              <a:t>2021, notamment via de la vente en direct. </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1. ANALYSE GLOBALE</a:t>
            </a:r>
            <a:br>
              <a:rPr lang="fr-FR" dirty="0" smtClean="0"/>
            </a:br>
            <a:r>
              <a:rPr lang="fr-FR" dirty="0"/>
              <a:t>	</a:t>
            </a:r>
            <a:r>
              <a:rPr lang="fr-FR" sz="2000" b="0" dirty="0" smtClean="0"/>
              <a:t>i. Pratiques et méthodes de vente</a:t>
            </a:r>
            <a:endParaRPr lang="fr-FR" sz="2000" b="0" dirty="0"/>
          </a:p>
        </p:txBody>
      </p:sp>
      <p:graphicFrame>
        <p:nvGraphicFramePr>
          <p:cNvPr id="13" name="Graphique 12"/>
          <p:cNvGraphicFramePr/>
          <p:nvPr>
            <p:extLst>
              <p:ext uri="{D42A27DB-BD31-4B8C-83A1-F6EECF244321}">
                <p14:modId xmlns:p14="http://schemas.microsoft.com/office/powerpoint/2010/main" val="23862408"/>
              </p:ext>
            </p:extLst>
          </p:nvPr>
        </p:nvGraphicFramePr>
        <p:xfrm>
          <a:off x="719667" y="2412479"/>
          <a:ext cx="4699042"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a:spLocks noChangeArrowheads="1"/>
          </p:cNvSpPr>
          <p:nvPr/>
        </p:nvSpPr>
        <p:spPr bwMode="auto">
          <a:xfrm>
            <a:off x="719665" y="6274221"/>
            <a:ext cx="63722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000" b="0" i="1" u="none" strike="noStrike" cap="none" normalizeH="0" baseline="0" dirty="0" smtClean="0">
                <a:ln>
                  <a:noFill/>
                </a:ln>
                <a:solidFill>
                  <a:srgbClr val="2B6384"/>
                </a:solidFill>
                <a:effectLst/>
                <a:latin typeface="Calibri" pitchFamily="34" charset="0"/>
                <a:ea typeface="Times New Roman" pitchFamily="18" charset="0"/>
              </a:rPr>
              <a:t>* Flyers, cartes</a:t>
            </a:r>
            <a:r>
              <a:rPr kumimoji="0" lang="fr-FR" sz="1000" b="0" i="1" u="none" strike="noStrike" cap="none" normalizeH="0" dirty="0" smtClean="0">
                <a:ln>
                  <a:noFill/>
                </a:ln>
                <a:solidFill>
                  <a:srgbClr val="2B6384"/>
                </a:solidFill>
                <a:effectLst/>
                <a:latin typeface="Calibri" pitchFamily="34" charset="0"/>
                <a:ea typeface="Times New Roman" pitchFamily="18" charset="0"/>
              </a:rPr>
              <a:t> de visites, publicité sur véhicule, p</a:t>
            </a:r>
            <a:r>
              <a:rPr kumimoji="0" lang="fr-FR" sz="1000" b="0" i="1" u="none" strike="noStrike" cap="none" normalizeH="0" baseline="0" dirty="0" smtClean="0">
                <a:ln>
                  <a:noFill/>
                </a:ln>
                <a:solidFill>
                  <a:srgbClr val="2B6384"/>
                </a:solidFill>
                <a:effectLst/>
                <a:latin typeface="Calibri" pitchFamily="34" charset="0"/>
                <a:ea typeface="Times New Roman" pitchFamily="18" charset="0"/>
              </a:rPr>
              <a:t>ortes ouvertes, chambre des métiers, …</a:t>
            </a:r>
            <a:endParaRPr kumimoji="0" lang="fr-FR" sz="1000" b="0" i="0" u="none" strike="noStrike" cap="none" normalizeH="0" baseline="0" dirty="0" smtClean="0">
              <a:ln>
                <a:noFill/>
              </a:ln>
              <a:solidFill>
                <a:srgbClr val="2B6384"/>
              </a:solidFill>
              <a:effectLst/>
              <a:latin typeface="Calibri" pitchFamily="34" charset="0"/>
            </a:endParaRPr>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20</a:t>
            </a:fld>
            <a:endParaRPr lang="fr-FR"/>
          </a:p>
        </p:txBody>
      </p:sp>
      <p:grpSp>
        <p:nvGrpSpPr>
          <p:cNvPr id="28" name="Groupe 27"/>
          <p:cNvGrpSpPr/>
          <p:nvPr/>
        </p:nvGrpSpPr>
        <p:grpSpPr>
          <a:xfrm>
            <a:off x="5706741" y="2340471"/>
            <a:ext cx="4016515" cy="3590525"/>
            <a:chOff x="5418709" y="2333326"/>
            <a:chExt cx="4085298" cy="3590525"/>
          </a:xfrm>
        </p:grpSpPr>
        <p:graphicFrame>
          <p:nvGraphicFramePr>
            <p:cNvPr id="9" name="Graphique 8"/>
            <p:cNvGraphicFramePr/>
            <p:nvPr>
              <p:extLst>
                <p:ext uri="{D42A27DB-BD31-4B8C-83A1-F6EECF244321}">
                  <p14:modId xmlns:p14="http://schemas.microsoft.com/office/powerpoint/2010/main" val="3314686374"/>
                </p:ext>
              </p:extLst>
            </p:nvPr>
          </p:nvGraphicFramePr>
          <p:xfrm>
            <a:off x="5535580" y="2520817"/>
            <a:ext cx="3603933" cy="3325002"/>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2"/>
            <p:cNvSpPr>
              <a:spLocks noChangeArrowheads="1"/>
            </p:cNvSpPr>
            <p:nvPr/>
          </p:nvSpPr>
          <p:spPr bwMode="auto">
            <a:xfrm>
              <a:off x="8072314" y="5103105"/>
              <a:ext cx="139908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sz="1100" i="1" dirty="0" smtClean="0">
                  <a:solidFill>
                    <a:srgbClr val="2B6384"/>
                  </a:solidFill>
                  <a:latin typeface="Calibri" pitchFamily="34" charset="0"/>
                </a:rPr>
                <a:t>dont 10% utilisent des applications d’aide à la vente (réalité augmentée) </a:t>
              </a:r>
              <a:endParaRPr kumimoji="0" lang="fr-FR" sz="1100" b="0" i="0" u="none" strike="noStrike" cap="none" normalizeH="0" baseline="0" dirty="0" smtClean="0">
                <a:ln>
                  <a:noFill/>
                </a:ln>
                <a:solidFill>
                  <a:srgbClr val="2B6384"/>
                </a:solidFill>
                <a:effectLst/>
                <a:latin typeface="Calibri" pitchFamily="34" charset="0"/>
              </a:endParaRPr>
            </a:p>
          </p:txBody>
        </p:sp>
        <p:grpSp>
          <p:nvGrpSpPr>
            <p:cNvPr id="24" name="Groupe 23"/>
            <p:cNvGrpSpPr/>
            <p:nvPr/>
          </p:nvGrpSpPr>
          <p:grpSpPr>
            <a:xfrm>
              <a:off x="5418709" y="2333326"/>
              <a:ext cx="4085298" cy="3590525"/>
              <a:chOff x="5419025" y="2292043"/>
              <a:chExt cx="4342012" cy="3590525"/>
            </a:xfrm>
          </p:grpSpPr>
          <p:cxnSp>
            <p:nvCxnSpPr>
              <p:cNvPr id="15" name="AutoShape 181"/>
              <p:cNvCxnSpPr>
                <a:cxnSpLocks noChangeShapeType="1"/>
              </p:cNvCxnSpPr>
              <p:nvPr/>
            </p:nvCxnSpPr>
            <p:spPr bwMode="auto">
              <a:xfrm>
                <a:off x="5419025" y="2292043"/>
                <a:ext cx="2142208" cy="0"/>
              </a:xfrm>
              <a:prstGeom prst="straightConnector1">
                <a:avLst/>
              </a:prstGeom>
              <a:noFill/>
              <a:ln w="63500">
                <a:solidFill>
                  <a:schemeClr val="bg1">
                    <a:lumMod val="85000"/>
                    <a:lumOff val="0"/>
                  </a:schemeClr>
                </a:solidFill>
                <a:round/>
                <a:headEnd/>
                <a:tailEnd/>
              </a:ln>
              <a:extLst>
                <a:ext uri="{909E8E84-426E-40DD-AFC4-6F175D3DCCD1}">
                  <a14:hiddenFill xmlns:a14="http://schemas.microsoft.com/office/drawing/2010/main">
                    <a:noFill/>
                  </a14:hiddenFill>
                </a:ext>
              </a:extLst>
            </p:spPr>
          </p:cxnSp>
          <p:cxnSp>
            <p:nvCxnSpPr>
              <p:cNvPr id="16" name="AutoShape 182"/>
              <p:cNvCxnSpPr>
                <a:cxnSpLocks noChangeShapeType="1"/>
              </p:cNvCxnSpPr>
              <p:nvPr/>
            </p:nvCxnSpPr>
            <p:spPr bwMode="auto">
              <a:xfrm>
                <a:off x="5429527" y="5882568"/>
                <a:ext cx="4331510" cy="0"/>
              </a:xfrm>
              <a:prstGeom prst="straightConnector1">
                <a:avLst/>
              </a:prstGeom>
              <a:noFill/>
              <a:ln w="63500">
                <a:solidFill>
                  <a:schemeClr val="bg1">
                    <a:lumMod val="85000"/>
                    <a:lumOff val="0"/>
                  </a:schemeClr>
                </a:solidFill>
                <a:round/>
                <a:headEnd/>
                <a:tailEnd/>
              </a:ln>
              <a:extLst>
                <a:ext uri="{909E8E84-426E-40DD-AFC4-6F175D3DCCD1}">
                  <a14:hiddenFill xmlns:a14="http://schemas.microsoft.com/office/drawing/2010/main">
                    <a:noFill/>
                  </a14:hiddenFill>
                </a:ext>
              </a:extLst>
            </p:spPr>
          </p:cxnSp>
          <p:cxnSp>
            <p:nvCxnSpPr>
              <p:cNvPr id="17" name="AutoShape 183"/>
              <p:cNvCxnSpPr>
                <a:cxnSpLocks noChangeShapeType="1"/>
              </p:cNvCxnSpPr>
              <p:nvPr/>
            </p:nvCxnSpPr>
            <p:spPr bwMode="auto">
              <a:xfrm flipV="1">
                <a:off x="9727586" y="3719526"/>
                <a:ext cx="1050" cy="2161970"/>
              </a:xfrm>
              <a:prstGeom prst="straightConnector1">
                <a:avLst/>
              </a:prstGeom>
              <a:noFill/>
              <a:ln w="63500">
                <a:solidFill>
                  <a:schemeClr val="bg1">
                    <a:lumMod val="85000"/>
                    <a:lumOff val="0"/>
                  </a:schemeClr>
                </a:solidFill>
                <a:round/>
                <a:headEnd/>
                <a:tailEnd/>
              </a:ln>
              <a:extLst>
                <a:ext uri="{909E8E84-426E-40DD-AFC4-6F175D3DCCD1}">
                  <a14:hiddenFill xmlns:a14="http://schemas.microsoft.com/office/drawing/2010/main">
                    <a:noFill/>
                  </a14:hiddenFill>
                </a:ext>
              </a:extLst>
            </p:spPr>
          </p:cxnSp>
          <p:cxnSp>
            <p:nvCxnSpPr>
              <p:cNvPr id="18" name="AutoShape 184"/>
              <p:cNvCxnSpPr>
                <a:cxnSpLocks noChangeShapeType="1"/>
              </p:cNvCxnSpPr>
              <p:nvPr/>
            </p:nvCxnSpPr>
            <p:spPr bwMode="auto">
              <a:xfrm>
                <a:off x="5429527" y="2292043"/>
                <a:ext cx="0" cy="3589453"/>
              </a:xfrm>
              <a:prstGeom prst="straightConnector1">
                <a:avLst/>
              </a:prstGeom>
              <a:noFill/>
              <a:ln w="63500">
                <a:solidFill>
                  <a:schemeClr val="bg1">
                    <a:lumMod val="85000"/>
                    <a:lumOff val="0"/>
                  </a:schemeClr>
                </a:solidFill>
                <a:round/>
                <a:headEnd/>
                <a:tailEnd/>
              </a:ln>
              <a:extLst>
                <a:ext uri="{909E8E84-426E-40DD-AFC4-6F175D3DCCD1}">
                  <a14:hiddenFill xmlns:a14="http://schemas.microsoft.com/office/drawing/2010/main">
                    <a:noFill/>
                  </a14:hiddenFill>
                </a:ext>
              </a:extLst>
            </p:spPr>
          </p:cxnSp>
        </p:grpSp>
        <p:sp>
          <p:nvSpPr>
            <p:cNvPr id="22" name=" 3">
              <a:extLst>
                <a:ext uri="{FF2B5EF4-FFF2-40B4-BE49-F238E27FC236}">
                  <a16:creationId xmlns:a16="http://schemas.microsoft.com/office/drawing/2014/main" xmlns="" id="{6F2BA9E3-4CB1-4803-80AA-0966493877BC}"/>
                </a:ext>
              </a:extLst>
            </p:cNvPr>
            <p:cNvSpPr/>
            <p:nvPr/>
          </p:nvSpPr>
          <p:spPr>
            <a:xfrm rot="6624920">
              <a:off x="8395484" y="4248039"/>
              <a:ext cx="784632" cy="609642"/>
            </a:xfrm>
            <a:prstGeom prst="swooshArrow">
              <a:avLst>
                <a:gd name="adj1" fmla="val 25000"/>
                <a:gd name="adj2" fmla="val 25000"/>
              </a:avLst>
            </a:prstGeom>
            <a:solidFill>
              <a:schemeClr val="tx2"/>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fr-FR"/>
            </a:p>
          </p:txBody>
        </p:sp>
      </p:grpSp>
      <p:pic>
        <p:nvPicPr>
          <p:cNvPr id="29" name="Image 28"/>
          <p:cNvPicPr>
            <a:picLocks noChangeAspect="1"/>
          </p:cNvPicPr>
          <p:nvPr/>
        </p:nvPicPr>
        <p:blipFill>
          <a:blip r:embed="rId5">
            <a:duotone>
              <a:schemeClr val="accent6">
                <a:shade val="45000"/>
                <a:satMod val="135000"/>
              </a:schemeClr>
              <a:prstClr val="white"/>
            </a:duotone>
          </a:blip>
          <a:stretch>
            <a:fillRect/>
          </a:stretch>
        </p:blipFill>
        <p:spPr>
          <a:xfrm>
            <a:off x="5827689" y="2510750"/>
            <a:ext cx="474054" cy="412454"/>
          </a:xfrm>
          <a:prstGeom prst="rect">
            <a:avLst/>
          </a:prstGeom>
        </p:spPr>
      </p:pic>
    </p:spTree>
    <p:extLst>
      <p:ext uri="{BB962C8B-B14F-4D97-AF65-F5344CB8AC3E}">
        <p14:creationId xmlns:p14="http://schemas.microsoft.com/office/powerpoint/2010/main" val="2989948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 nombre d’ébénisteries s’est renforcé en six ans. Ce métier totalise 79 % des </a:t>
            </a:r>
            <a:r>
              <a:rPr lang="fr-FR" sz="1500" b="0" dirty="0">
                <a:latin typeface="Calibri" pitchFamily="34" charset="0"/>
                <a:cs typeface="Times New Roman" pitchFamily="18" charset="0"/>
              </a:rPr>
              <a:t>entreprises </a:t>
            </a:r>
            <a:r>
              <a:rPr lang="fr-FR" sz="1500" b="0" dirty="0" smtClean="0">
                <a:latin typeface="Calibri" pitchFamily="34" charset="0"/>
                <a:cs typeface="Times New Roman" pitchFamily="18" charset="0"/>
              </a:rPr>
              <a:t>du secteur </a:t>
            </a:r>
            <a:r>
              <a:rPr lang="fr-FR" sz="1500" b="0" dirty="0" smtClean="0">
                <a:latin typeface="Calibri" pitchFamily="34" charset="0"/>
                <a:cs typeface="Times New Roman" pitchFamily="18" charset="0"/>
              </a:rPr>
              <a:t>en 2021.</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A l’inverse, le </a:t>
            </a:r>
            <a:r>
              <a:rPr lang="fr-FR" sz="1500" b="0" dirty="0">
                <a:latin typeface="Calibri" pitchFamily="34" charset="0"/>
                <a:cs typeface="Times New Roman" pitchFamily="18" charset="0"/>
              </a:rPr>
              <a:t>nombre </a:t>
            </a:r>
            <a:r>
              <a:rPr lang="fr-FR" sz="1500" b="0" dirty="0" smtClean="0">
                <a:latin typeface="Calibri" pitchFamily="34" charset="0"/>
                <a:cs typeface="Times New Roman" pitchFamily="18" charset="0"/>
              </a:rPr>
              <a:t>de </a:t>
            </a:r>
            <a:r>
              <a:rPr lang="fr-FR" sz="1500" b="0" dirty="0">
                <a:latin typeface="Calibri" pitchFamily="34" charset="0"/>
                <a:cs typeface="Times New Roman" pitchFamily="18" charset="0"/>
              </a:rPr>
              <a:t>tapissiers/selliers </a:t>
            </a:r>
            <a:r>
              <a:rPr lang="fr-FR" sz="1500" b="0" dirty="0" smtClean="0">
                <a:latin typeface="Calibri" pitchFamily="34" charset="0"/>
                <a:cs typeface="Times New Roman" pitchFamily="18" charset="0"/>
              </a:rPr>
              <a:t>et d’encadreurs-doreurs s’est réduit</a:t>
            </a:r>
            <a:r>
              <a:rPr lang="fr-FR" sz="1500" b="0" dirty="0">
                <a:latin typeface="Calibri" pitchFamily="34" charset="0"/>
                <a:cs typeface="Times New Roman" pitchFamily="18" charset="0"/>
              </a:rPr>
              <a:t> </a:t>
            </a:r>
            <a:r>
              <a:rPr lang="fr-FR" sz="1500" b="0" dirty="0" smtClean="0">
                <a:latin typeface="Calibri" pitchFamily="34" charset="0"/>
                <a:cs typeface="Times New Roman" pitchFamily="18" charset="0"/>
              </a:rPr>
              <a:t>sur cet intervalle.</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ANALYSE DETAILLEE SELON L’ACTIVITE</a:t>
            </a:r>
            <a:br>
              <a:rPr lang="fr-FR" dirty="0" smtClean="0"/>
            </a:br>
            <a:r>
              <a:rPr lang="fr-FR" dirty="0"/>
              <a:t>	</a:t>
            </a:r>
            <a:r>
              <a:rPr lang="fr-FR" sz="2000" b="0" dirty="0" smtClean="0"/>
              <a:t>a. Dénombrement selon l’activité</a:t>
            </a:r>
            <a:br>
              <a:rPr lang="fr-FR" sz="2000" b="0" dirty="0" smtClean="0"/>
            </a:br>
            <a:endParaRPr lang="fr-FR" sz="2000" b="0" dirty="0"/>
          </a:p>
        </p:txBody>
      </p:sp>
      <p:sp>
        <p:nvSpPr>
          <p:cNvPr id="13" name="Text Box 31"/>
          <p:cNvSpPr txBox="1">
            <a:spLocks noChangeArrowheads="1"/>
          </p:cNvSpPr>
          <p:nvPr/>
        </p:nvSpPr>
        <p:spPr bwMode="auto">
          <a:xfrm>
            <a:off x="5034775" y="6698120"/>
            <a:ext cx="1584176"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Y compris les apprentis</a:t>
            </a:r>
            <a:endParaRPr lang="fr-FR" sz="1000" i="1" dirty="0">
              <a:solidFill>
                <a:srgbClr val="2B6384"/>
              </a:solidFill>
              <a:latin typeface="Calibri" pitchFamily="34" charset="0"/>
            </a:endParaRPr>
          </a:p>
        </p:txBody>
      </p:sp>
      <p:graphicFrame>
        <p:nvGraphicFramePr>
          <p:cNvPr id="14" name="Graphique 13"/>
          <p:cNvGraphicFramePr/>
          <p:nvPr>
            <p:extLst>
              <p:ext uri="{D42A27DB-BD31-4B8C-83A1-F6EECF244321}">
                <p14:modId xmlns:p14="http://schemas.microsoft.com/office/powerpoint/2010/main" val="2994324430"/>
              </p:ext>
            </p:extLst>
          </p:nvPr>
        </p:nvGraphicFramePr>
        <p:xfrm>
          <a:off x="5058668" y="2326853"/>
          <a:ext cx="4824535" cy="2498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phique 15"/>
          <p:cNvGraphicFramePr/>
          <p:nvPr>
            <p:extLst>
              <p:ext uri="{D42A27DB-BD31-4B8C-83A1-F6EECF244321}">
                <p14:modId xmlns:p14="http://schemas.microsoft.com/office/powerpoint/2010/main" val="677688830"/>
              </p:ext>
            </p:extLst>
          </p:nvPr>
        </p:nvGraphicFramePr>
        <p:xfrm>
          <a:off x="666180" y="2748679"/>
          <a:ext cx="4339002" cy="36364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589630604"/>
              </p:ext>
            </p:extLst>
          </p:nvPr>
        </p:nvGraphicFramePr>
        <p:xfrm>
          <a:off x="5095712" y="5117821"/>
          <a:ext cx="4715484" cy="1533815"/>
        </p:xfrm>
        <a:graphic>
          <a:graphicData uri="http://schemas.openxmlformats.org/drawingml/2006/table">
            <a:tbl>
              <a:tblPr/>
              <a:tblGrid>
                <a:gridCol w="1253527"/>
                <a:gridCol w="847974"/>
                <a:gridCol w="811106"/>
                <a:gridCol w="1010789"/>
                <a:gridCol w="792088"/>
              </a:tblGrid>
              <a:tr h="339069">
                <a:tc>
                  <a:txBody>
                    <a:bodyPr/>
                    <a:lstStyle/>
                    <a:p>
                      <a:pPr algn="ctr">
                        <a:spcBef>
                          <a:spcPts val="0"/>
                        </a:spcBef>
                        <a:spcAft>
                          <a:spcPts val="0"/>
                        </a:spcAft>
                      </a:pPr>
                      <a:endParaRPr lang="fr-FR" sz="12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a:solidFill>
                            <a:schemeClr val="bg1"/>
                          </a:solidFill>
                          <a:latin typeface="Calibri" pitchFamily="34" charset="0"/>
                          <a:ea typeface="Times New Roman"/>
                          <a:cs typeface="Times New Roman"/>
                        </a:rPr>
                        <a:t>Ebénisterie</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Tapisserie/Sellerie</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Encadrement-Dorure</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ts val="1800"/>
                        </a:lnSpc>
                        <a:spcBef>
                          <a:spcPts val="0"/>
                        </a:spcBef>
                        <a:spcAft>
                          <a:spcPts val="0"/>
                        </a:spcAft>
                      </a:pPr>
                      <a:r>
                        <a:rPr lang="fr-FR" sz="1200" b="1" spc="0" baseline="0" dirty="0">
                          <a:solidFill>
                            <a:schemeClr val="bg1"/>
                          </a:solidFill>
                          <a:latin typeface="Calibri" pitchFamily="34" charset="0"/>
                          <a:ea typeface="Times New Roman"/>
                          <a:cs typeface="Times New Roman"/>
                        </a:rPr>
                        <a:t>Ensemble</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33611">
                <a:tc>
                  <a:txBody>
                    <a:bodyPr/>
                    <a:lstStyle/>
                    <a:p>
                      <a:pPr>
                        <a:spcBef>
                          <a:spcPts val="0"/>
                        </a:spcBef>
                        <a:spcAft>
                          <a:spcPts val="0"/>
                        </a:spcAft>
                      </a:pPr>
                      <a:r>
                        <a:rPr lang="fr-FR" sz="1200" spc="0" baseline="0" dirty="0">
                          <a:solidFill>
                            <a:srgbClr val="2B6384"/>
                          </a:solidFill>
                          <a:latin typeface="Calibri" pitchFamily="34" charset="0"/>
                          <a:ea typeface="Times New Roman"/>
                          <a:cs typeface="Times New Roman"/>
                        </a:rPr>
                        <a:t>0 salarié</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70%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68%</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72%</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69,5%</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33611">
                <a:tc>
                  <a:txBody>
                    <a:bodyPr/>
                    <a:lstStyle/>
                    <a:p>
                      <a:pPr>
                        <a:spcBef>
                          <a:spcPts val="0"/>
                        </a:spcBef>
                        <a:spcAft>
                          <a:spcPts val="0"/>
                        </a:spcAft>
                      </a:pPr>
                      <a:r>
                        <a:rPr lang="fr-FR" sz="1200" spc="0" baseline="0" dirty="0">
                          <a:solidFill>
                            <a:srgbClr val="2B6384"/>
                          </a:solidFill>
                          <a:latin typeface="Calibri" pitchFamily="34" charset="0"/>
                          <a:ea typeface="Times New Roman"/>
                          <a:cs typeface="Times New Roman"/>
                        </a:rPr>
                        <a:t>1 à 3 salariés</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16%</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21%</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17%</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233611">
                <a:tc>
                  <a:txBody>
                    <a:bodyPr/>
                    <a:lstStyle/>
                    <a:p>
                      <a:pPr>
                        <a:spcBef>
                          <a:spcPts val="0"/>
                        </a:spcBef>
                        <a:spcAft>
                          <a:spcPts val="0"/>
                        </a:spcAft>
                      </a:pPr>
                      <a:r>
                        <a:rPr lang="fr-FR" sz="1200" spc="0" baseline="0" dirty="0">
                          <a:solidFill>
                            <a:srgbClr val="2B6384"/>
                          </a:solidFill>
                          <a:latin typeface="Calibri" pitchFamily="34" charset="0"/>
                          <a:ea typeface="Times New Roman"/>
                          <a:cs typeface="Times New Roman"/>
                        </a:rPr>
                        <a:t>4 à 10 salariés</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9%</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8%</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7%</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9%</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33611">
                <a:tc>
                  <a:txBody>
                    <a:bodyPr/>
                    <a:lstStyle/>
                    <a:p>
                      <a:pPr algn="just">
                        <a:spcBef>
                          <a:spcPts val="0"/>
                        </a:spcBef>
                        <a:spcAft>
                          <a:spcPts val="0"/>
                        </a:spcAft>
                      </a:pPr>
                      <a:r>
                        <a:rPr lang="fr-FR" sz="1200" spc="0" baseline="0" dirty="0" smtClean="0">
                          <a:solidFill>
                            <a:srgbClr val="2B6384"/>
                          </a:solidFill>
                          <a:latin typeface="Calibri" pitchFamily="34" charset="0"/>
                          <a:ea typeface="Times New Roman"/>
                          <a:cs typeface="Times New Roman"/>
                        </a:rPr>
                        <a:t>Plus de 10 salariés</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4%</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&lt;1%</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4,5%</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233611">
                <a:tc>
                  <a:txBody>
                    <a:bodyPr/>
                    <a:lstStyle/>
                    <a:p>
                      <a:pPr algn="just">
                        <a:spcBef>
                          <a:spcPts val="0"/>
                        </a:spcBef>
                        <a:spcAft>
                          <a:spcPts val="0"/>
                        </a:spcAft>
                      </a:pPr>
                      <a:r>
                        <a:rPr lang="fr-FR" sz="1200" b="1" spc="0" baseline="0" dirty="0">
                          <a:solidFill>
                            <a:srgbClr val="2B6384"/>
                          </a:solidFill>
                          <a:latin typeface="Calibri" pitchFamily="34" charset="0"/>
                          <a:ea typeface="Times New Roman"/>
                          <a:cs typeface="Times New Roman"/>
                        </a:rPr>
                        <a:t>Ensemble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Rectangle 2"/>
          <p:cNvSpPr>
            <a:spLocks noChangeArrowheads="1"/>
          </p:cNvSpPr>
          <p:nvPr/>
        </p:nvSpPr>
        <p:spPr bwMode="auto">
          <a:xfrm>
            <a:off x="5136311" y="4860751"/>
            <a:ext cx="4635913"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Répartition des entreprises selon l’activité et l’effectif salarié*</a:t>
            </a:r>
            <a:endParaRPr kumimoji="0" lang="fr-FR" sz="1200" b="1" i="0" u="none" strike="noStrike" cap="none" normalizeH="0" baseline="0" dirty="0" smtClean="0">
              <a:ln>
                <a:noFill/>
              </a:ln>
              <a:solidFill>
                <a:srgbClr val="2B6384"/>
              </a:solidFill>
              <a:effectLst/>
              <a:latin typeface="Calibri" pitchFamily="34" charset="0"/>
            </a:endParaRPr>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21</a:t>
            </a:fld>
            <a:endParaRPr lang="fr-FR"/>
          </a:p>
        </p:txBody>
      </p:sp>
    </p:spTree>
    <p:extLst>
      <p:ext uri="{BB962C8B-B14F-4D97-AF65-F5344CB8AC3E}">
        <p14:creationId xmlns:p14="http://schemas.microsoft.com/office/powerpoint/2010/main" val="3820564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Les ébénistes </a:t>
            </a:r>
            <a:r>
              <a:rPr lang="fr-FR" sz="1500" b="0" dirty="0" smtClean="0">
                <a:latin typeface="Calibri" pitchFamily="34" charset="0"/>
                <a:cs typeface="Times New Roman" pitchFamily="18" charset="0"/>
              </a:rPr>
              <a:t>regroupent 79 </a:t>
            </a:r>
            <a:r>
              <a:rPr lang="fr-FR" sz="1500" b="0" dirty="0">
                <a:latin typeface="Calibri" pitchFamily="34" charset="0"/>
                <a:cs typeface="Times New Roman" pitchFamily="18" charset="0"/>
              </a:rPr>
              <a:t>% du nombre d’entreprises et génèrent </a:t>
            </a:r>
            <a:r>
              <a:rPr lang="fr-FR" sz="1500" b="0" dirty="0" smtClean="0">
                <a:latin typeface="Calibri" pitchFamily="34" charset="0"/>
                <a:cs typeface="Times New Roman" pitchFamily="18" charset="0"/>
              </a:rPr>
              <a:t>83 </a:t>
            </a:r>
            <a:r>
              <a:rPr lang="fr-FR" sz="1500" b="0" dirty="0">
                <a:latin typeface="Calibri" pitchFamily="34" charset="0"/>
                <a:cs typeface="Times New Roman" pitchFamily="18" charset="0"/>
              </a:rPr>
              <a:t>% du chiffre d’affaires </a:t>
            </a:r>
            <a:r>
              <a:rPr lang="fr-FR" sz="1500" b="0" dirty="0" smtClean="0">
                <a:latin typeface="Calibri" pitchFamily="34" charset="0"/>
                <a:cs typeface="Times New Roman" pitchFamily="18" charset="0"/>
              </a:rPr>
              <a:t>du secteur.</a:t>
            </a:r>
            <a:endParaRPr lang="fr-FR" sz="1500" b="0" dirty="0" smtClean="0">
              <a:latin typeface="Calibri" pitchFamily="34" charset="0"/>
              <a:cs typeface="Times New Roman" pitchFamily="18" charset="0"/>
            </a:endParaRPr>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Entre </a:t>
            </a:r>
            <a:r>
              <a:rPr lang="fr-FR" sz="1500" b="0" dirty="0" smtClean="0">
                <a:latin typeface="Calibri" pitchFamily="34" charset="0"/>
                <a:cs typeface="Times New Roman" pitchFamily="18" charset="0"/>
              </a:rPr>
              <a:t>2015 </a:t>
            </a:r>
            <a:r>
              <a:rPr lang="fr-FR" sz="1500" b="0" dirty="0">
                <a:latin typeface="Calibri" pitchFamily="34" charset="0"/>
                <a:cs typeface="Times New Roman" pitchFamily="18" charset="0"/>
              </a:rPr>
              <a:t>et </a:t>
            </a:r>
            <a:r>
              <a:rPr lang="fr-FR" sz="1500" b="0" dirty="0" smtClean="0">
                <a:latin typeface="Calibri" pitchFamily="34" charset="0"/>
                <a:cs typeface="Times New Roman" pitchFamily="18" charset="0"/>
              </a:rPr>
              <a:t>2021, le chiffre d’affaires a progressé de + 3,5 % pour les ébénistes alors qu’il s’est contracté de </a:t>
            </a:r>
            <a:br>
              <a:rPr lang="fr-FR" sz="1500" b="0" dirty="0" smtClean="0">
                <a:latin typeface="Calibri" pitchFamily="34" charset="0"/>
                <a:cs typeface="Times New Roman" pitchFamily="18" charset="0"/>
              </a:rPr>
            </a:br>
            <a:r>
              <a:rPr lang="fr-FR" sz="1500" b="0" dirty="0" smtClean="0">
                <a:latin typeface="Calibri" pitchFamily="34" charset="0"/>
                <a:cs typeface="Times New Roman" pitchFamily="18" charset="0"/>
              </a:rPr>
              <a:t>- 2 % pour les tapissiers/selliers et de - 15 % pour les encadreurs-doreurs.</a:t>
            </a:r>
          </a:p>
          <a:p>
            <a:pPr marL="442913" indent="0" algn="just">
              <a:spcBef>
                <a:spcPts val="300"/>
              </a:spcBef>
              <a:buClr>
                <a:srgbClr val="336699"/>
              </a:buClr>
              <a:buNone/>
              <a:tabLst>
                <a:tab pos="177800" algn="l"/>
              </a:tabLst>
            </a:pP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ANALYSE DETAILLEE SELON L’ACTIVITE</a:t>
            </a:r>
            <a:br>
              <a:rPr lang="fr-FR" dirty="0" smtClean="0"/>
            </a:br>
            <a:r>
              <a:rPr lang="fr-FR" dirty="0"/>
              <a:t>	</a:t>
            </a:r>
            <a:r>
              <a:rPr lang="fr-FR" sz="2000" b="0" dirty="0"/>
              <a:t>b</a:t>
            </a:r>
            <a:r>
              <a:rPr lang="fr-FR" sz="2000" b="0" dirty="0" smtClean="0"/>
              <a:t>. Chiffre d’affaires selon l’activité</a:t>
            </a:r>
            <a:br>
              <a:rPr lang="fr-FR" sz="2000" b="0" dirty="0" smtClean="0"/>
            </a:br>
            <a:endParaRPr lang="fr-FR" sz="2000" b="0" dirty="0"/>
          </a:p>
        </p:txBody>
      </p:sp>
      <p:graphicFrame>
        <p:nvGraphicFramePr>
          <p:cNvPr id="14" name="Graphique 13"/>
          <p:cNvGraphicFramePr/>
          <p:nvPr>
            <p:extLst>
              <p:ext uri="{D42A27DB-BD31-4B8C-83A1-F6EECF244321}">
                <p14:modId xmlns:p14="http://schemas.microsoft.com/office/powerpoint/2010/main" val="2130233600"/>
              </p:ext>
            </p:extLst>
          </p:nvPr>
        </p:nvGraphicFramePr>
        <p:xfrm>
          <a:off x="5418708" y="2783326"/>
          <a:ext cx="4480950" cy="3480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phique 15"/>
          <p:cNvGraphicFramePr/>
          <p:nvPr>
            <p:extLst>
              <p:ext uri="{D42A27DB-BD31-4B8C-83A1-F6EECF244321}">
                <p14:modId xmlns:p14="http://schemas.microsoft.com/office/powerpoint/2010/main" val="3125416670"/>
              </p:ext>
            </p:extLst>
          </p:nvPr>
        </p:nvGraphicFramePr>
        <p:xfrm>
          <a:off x="719666" y="2705214"/>
          <a:ext cx="4339002" cy="3636448"/>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22</a:t>
            </a:fld>
            <a:endParaRPr lang="fr-FR"/>
          </a:p>
        </p:txBody>
      </p:sp>
    </p:spTree>
    <p:extLst>
      <p:ext uri="{BB962C8B-B14F-4D97-AF65-F5344CB8AC3E}">
        <p14:creationId xmlns:p14="http://schemas.microsoft.com/office/powerpoint/2010/main" val="4230748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L’essentiel du </a:t>
            </a:r>
            <a:r>
              <a:rPr lang="fr-FR" sz="1500" b="0" dirty="0">
                <a:latin typeface="Calibri" pitchFamily="34" charset="0"/>
                <a:cs typeface="Times New Roman" pitchFamily="18" charset="0"/>
              </a:rPr>
              <a:t>chiffre d’affaires </a:t>
            </a:r>
            <a:r>
              <a:rPr lang="fr-FR" sz="1500" b="0" dirty="0" smtClean="0">
                <a:latin typeface="Calibri" pitchFamily="34" charset="0"/>
                <a:cs typeface="Times New Roman" pitchFamily="18" charset="0"/>
              </a:rPr>
              <a:t>du secteur</a:t>
            </a:r>
            <a:r>
              <a:rPr lang="fr-FR" sz="1500" b="0" dirty="0" smtClean="0">
                <a:latin typeface="Calibri" pitchFamily="34" charset="0"/>
                <a:cs typeface="Times New Roman" pitchFamily="18" charset="0"/>
              </a:rPr>
              <a:t> </a:t>
            </a:r>
            <a:r>
              <a:rPr lang="fr-FR" sz="1500" b="0" dirty="0">
                <a:latin typeface="Calibri" pitchFamily="34" charset="0"/>
                <a:cs typeface="Times New Roman" pitchFamily="18" charset="0"/>
              </a:rPr>
              <a:t>(</a:t>
            </a:r>
            <a:r>
              <a:rPr lang="fr-FR" sz="1500" b="0" dirty="0" smtClean="0">
                <a:latin typeface="Calibri" pitchFamily="34" charset="0"/>
                <a:cs typeface="Times New Roman" pitchFamily="18" charset="0"/>
              </a:rPr>
              <a:t>70 %) résulte de la fabrication en 2021.</a:t>
            </a:r>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La restauration représente une part importante (</a:t>
            </a:r>
            <a:r>
              <a:rPr lang="fr-FR" sz="1500" b="0" dirty="0" smtClean="0">
                <a:latin typeface="Calibri" pitchFamily="34" charset="0"/>
                <a:cs typeface="Times New Roman" pitchFamily="18" charset="0"/>
              </a:rPr>
              <a:t>32 </a:t>
            </a:r>
            <a:r>
              <a:rPr lang="fr-FR" sz="1500" b="0" dirty="0">
                <a:latin typeface="Calibri" pitchFamily="34" charset="0"/>
                <a:cs typeface="Times New Roman" pitchFamily="18" charset="0"/>
              </a:rPr>
              <a:t>%) du chiffre d’affaires de la tapisserie/sellerie</a:t>
            </a:r>
            <a:r>
              <a:rPr lang="fr-FR" sz="1500" b="0" dirty="0" smtClean="0">
                <a:latin typeface="Calibri" pitchFamily="34" charset="0"/>
                <a:cs typeface="Times New Roman" pitchFamily="18" charset="0"/>
              </a:rPr>
              <a:t>.</a:t>
            </a:r>
          </a:p>
          <a:p>
            <a:pPr marL="442913" indent="0" algn="just">
              <a:spcBef>
                <a:spcPts val="300"/>
              </a:spcBef>
              <a:buClr>
                <a:srgbClr val="336699"/>
              </a:buClr>
              <a:buNone/>
              <a:tabLst>
                <a:tab pos="177800" algn="l"/>
              </a:tabLst>
            </a:pP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ANALYSE DETAILLEE SELON L’ACTIVITE</a:t>
            </a:r>
            <a:br>
              <a:rPr lang="fr-FR" dirty="0" smtClean="0"/>
            </a:br>
            <a:r>
              <a:rPr lang="fr-FR" dirty="0"/>
              <a:t>	</a:t>
            </a:r>
            <a:r>
              <a:rPr lang="fr-FR" sz="2000" b="0" dirty="0" smtClean="0"/>
              <a:t>c. Chiffre d’affaires selon les prestations et l’activité</a:t>
            </a:r>
            <a:br>
              <a:rPr lang="fr-FR" sz="2000" b="0" dirty="0" smtClean="0"/>
            </a:br>
            <a:endParaRPr lang="fr-FR" sz="2000" b="0" dirty="0"/>
          </a:p>
        </p:txBody>
      </p:sp>
      <p:sp>
        <p:nvSpPr>
          <p:cNvPr id="8" name="Rectangle 1"/>
          <p:cNvSpPr>
            <a:spLocks noChangeArrowheads="1"/>
          </p:cNvSpPr>
          <p:nvPr/>
        </p:nvSpPr>
        <p:spPr bwMode="auto">
          <a:xfrm>
            <a:off x="2538388" y="2713781"/>
            <a:ext cx="5220072"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Répartition du chiffre d’affaires selon l’activité et la prestation</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3046712349"/>
              </p:ext>
            </p:extLst>
          </p:nvPr>
        </p:nvGraphicFramePr>
        <p:xfrm>
          <a:off x="1386260" y="3088363"/>
          <a:ext cx="7848870" cy="2381395"/>
        </p:xfrm>
        <a:graphic>
          <a:graphicData uri="http://schemas.openxmlformats.org/drawingml/2006/table">
            <a:tbl>
              <a:tblPr/>
              <a:tblGrid>
                <a:gridCol w="1569774"/>
                <a:gridCol w="1569774"/>
                <a:gridCol w="1569774"/>
                <a:gridCol w="1569774"/>
                <a:gridCol w="1569774"/>
              </a:tblGrid>
              <a:tr h="476279">
                <a:tc>
                  <a:txBody>
                    <a:bodyPr/>
                    <a:lstStyle/>
                    <a:p>
                      <a:pPr algn="ctr">
                        <a:spcBef>
                          <a:spcPts val="0"/>
                        </a:spcBef>
                        <a:spcAft>
                          <a:spcPts val="0"/>
                        </a:spcAft>
                      </a:pPr>
                      <a:endParaRPr lang="fr-FR" sz="1300" spc="0" baseline="0" dirty="0">
                        <a:solidFill>
                          <a:srgbClr val="6E6E6E"/>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Tapisserie/Sellerie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Encadrement-Dorure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476279">
                <a:tc>
                  <a:txBody>
                    <a:bodyPr/>
                    <a:lstStyle/>
                    <a:p>
                      <a:pPr>
                        <a:spcBef>
                          <a:spcPts val="0"/>
                        </a:spcBef>
                        <a:spcAft>
                          <a:spcPts val="0"/>
                        </a:spcAft>
                      </a:pPr>
                      <a:r>
                        <a:rPr lang="fr-FR" sz="1300" spc="0" baseline="0" dirty="0">
                          <a:solidFill>
                            <a:srgbClr val="2B6384"/>
                          </a:solidFill>
                          <a:latin typeface="Calibri" pitchFamily="34" charset="0"/>
                          <a:ea typeface="Times New Roman"/>
                          <a:cs typeface="Times New Roman"/>
                        </a:rPr>
                        <a:t>Fabrication</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73%  </a:t>
                      </a:r>
                      <a:r>
                        <a:rPr lang="fr-FR" sz="1100" i="1" spc="0" baseline="0" dirty="0" smtClean="0">
                          <a:solidFill>
                            <a:srgbClr val="2B6384"/>
                          </a:solidFill>
                          <a:latin typeface="Calibri" pitchFamily="34" charset="0"/>
                          <a:ea typeface="Times New Roman"/>
                          <a:cs typeface="Times New Roman"/>
                        </a:rPr>
                        <a:t>(78%)</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55%  </a:t>
                      </a:r>
                      <a:r>
                        <a:rPr lang="fr-FR" sz="1100" i="1" spc="0" baseline="0" dirty="0" smtClean="0">
                          <a:solidFill>
                            <a:srgbClr val="2B6384"/>
                          </a:solidFill>
                          <a:latin typeface="Calibri" pitchFamily="34" charset="0"/>
                          <a:ea typeface="Times New Roman"/>
                          <a:cs typeface="Times New Roman"/>
                        </a:rPr>
                        <a:t>(51%)</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74%  </a:t>
                      </a:r>
                      <a:r>
                        <a:rPr lang="fr-FR" sz="1100" i="1" spc="0" baseline="0" dirty="0" smtClean="0">
                          <a:solidFill>
                            <a:srgbClr val="2B6384"/>
                          </a:solidFill>
                          <a:latin typeface="Calibri" pitchFamily="34" charset="0"/>
                          <a:ea typeface="Times New Roman"/>
                          <a:cs typeface="Times New Roman"/>
                        </a:rPr>
                        <a:t>(68%)</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70%  </a:t>
                      </a:r>
                      <a:r>
                        <a:rPr lang="fr-FR" sz="1100" b="1" i="1" spc="0" baseline="0" dirty="0" smtClean="0">
                          <a:solidFill>
                            <a:srgbClr val="2B6384"/>
                          </a:solidFill>
                          <a:latin typeface="Calibri" pitchFamily="34" charset="0"/>
                          <a:ea typeface="Times New Roman"/>
                          <a:cs typeface="Times New Roman"/>
                        </a:rPr>
                        <a:t>(73%)</a:t>
                      </a:r>
                      <a:endParaRPr lang="fr-FR" sz="1100" b="1"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476279">
                <a:tc>
                  <a:txBody>
                    <a:bodyPr/>
                    <a:lstStyle/>
                    <a:p>
                      <a:pPr>
                        <a:spcBef>
                          <a:spcPts val="0"/>
                        </a:spcBef>
                        <a:spcAft>
                          <a:spcPts val="0"/>
                        </a:spcAft>
                      </a:pPr>
                      <a:r>
                        <a:rPr lang="fr-FR" sz="1300" spc="0" baseline="0" dirty="0">
                          <a:solidFill>
                            <a:srgbClr val="2B6384"/>
                          </a:solidFill>
                          <a:latin typeface="Calibri" pitchFamily="34" charset="0"/>
                          <a:ea typeface="Times New Roman"/>
                          <a:cs typeface="Times New Roman"/>
                        </a:rPr>
                        <a:t>Restauration</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15%  </a:t>
                      </a:r>
                      <a:r>
                        <a:rPr lang="fr-FR" sz="1100" i="1" spc="0" baseline="0" dirty="0" smtClean="0">
                          <a:solidFill>
                            <a:srgbClr val="2B6384"/>
                          </a:solidFill>
                          <a:latin typeface="Calibri" pitchFamily="34" charset="0"/>
                          <a:ea typeface="Times New Roman"/>
                          <a:cs typeface="Times New Roman"/>
                        </a:rPr>
                        <a:t>(11%)</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32%  </a:t>
                      </a:r>
                      <a:r>
                        <a:rPr lang="fr-FR" sz="1100" i="1" spc="0" baseline="0" dirty="0" smtClean="0">
                          <a:solidFill>
                            <a:srgbClr val="2B6384"/>
                          </a:solidFill>
                          <a:latin typeface="Calibri" pitchFamily="34" charset="0"/>
                          <a:ea typeface="Times New Roman"/>
                          <a:cs typeface="Times New Roman"/>
                        </a:rPr>
                        <a:t>(38%)</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7%  </a:t>
                      </a:r>
                      <a:r>
                        <a:rPr lang="fr-FR" sz="1100" i="1" spc="0" baseline="0" dirty="0" smtClean="0">
                          <a:solidFill>
                            <a:srgbClr val="2B6384"/>
                          </a:solidFill>
                          <a:latin typeface="Calibri" pitchFamily="34" charset="0"/>
                          <a:ea typeface="Times New Roman"/>
                          <a:cs typeface="Times New Roman"/>
                        </a:rPr>
                        <a:t>(17%)</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18%  </a:t>
                      </a:r>
                      <a:r>
                        <a:rPr lang="fr-FR" sz="1100" b="1" i="1" spc="0" baseline="0" dirty="0" smtClean="0">
                          <a:solidFill>
                            <a:srgbClr val="2B6384"/>
                          </a:solidFill>
                          <a:latin typeface="Calibri" pitchFamily="34" charset="0"/>
                          <a:ea typeface="Times New Roman"/>
                          <a:cs typeface="Times New Roman"/>
                        </a:rPr>
                        <a:t>(16%)</a:t>
                      </a:r>
                      <a:endParaRPr lang="fr-FR" sz="1100" b="1"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476279">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Vente*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12%  </a:t>
                      </a:r>
                      <a:r>
                        <a:rPr lang="fr-FR" sz="1100" i="1" spc="0" baseline="0" dirty="0" smtClean="0">
                          <a:solidFill>
                            <a:srgbClr val="2B6384"/>
                          </a:solidFill>
                          <a:latin typeface="Calibri" pitchFamily="34" charset="0"/>
                          <a:ea typeface="Times New Roman"/>
                          <a:cs typeface="Times New Roman"/>
                        </a:rPr>
                        <a:t>(11%)</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13%  </a:t>
                      </a:r>
                      <a:r>
                        <a:rPr lang="fr-FR" sz="1100" i="1" spc="0" baseline="0" dirty="0" smtClean="0">
                          <a:solidFill>
                            <a:srgbClr val="2B6384"/>
                          </a:solidFill>
                          <a:latin typeface="Calibri" pitchFamily="34" charset="0"/>
                          <a:ea typeface="Times New Roman"/>
                          <a:cs typeface="Times New Roman"/>
                        </a:rPr>
                        <a:t>(11%)</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19%  </a:t>
                      </a:r>
                      <a:r>
                        <a:rPr lang="fr-FR" sz="1100" i="1" spc="0" baseline="0" dirty="0" smtClean="0">
                          <a:solidFill>
                            <a:srgbClr val="2B6384"/>
                          </a:solidFill>
                          <a:latin typeface="Calibri" pitchFamily="34" charset="0"/>
                          <a:ea typeface="Times New Roman"/>
                          <a:cs typeface="Times New Roman"/>
                        </a:rPr>
                        <a:t>(15%)</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12%  </a:t>
                      </a:r>
                      <a:r>
                        <a:rPr lang="fr-FR" sz="1100" b="1" i="1" spc="0" baseline="0" dirty="0" smtClean="0">
                          <a:solidFill>
                            <a:srgbClr val="2B6384"/>
                          </a:solidFill>
                          <a:latin typeface="Calibri" pitchFamily="34" charset="0"/>
                          <a:ea typeface="Times New Roman"/>
                          <a:cs typeface="Times New Roman"/>
                        </a:rPr>
                        <a:t>(11%)</a:t>
                      </a:r>
                      <a:endParaRPr lang="fr-FR" sz="1100" b="1"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r>
              <a:tr h="476279">
                <a:tc>
                  <a:txBody>
                    <a:bodyPr/>
                    <a:lstStyle/>
                    <a:p>
                      <a:pPr algn="just">
                        <a:spcBef>
                          <a:spcPts val="0"/>
                        </a:spcBef>
                        <a:spcAft>
                          <a:spcPts val="0"/>
                        </a:spcAft>
                      </a:pPr>
                      <a:r>
                        <a:rPr lang="fr-FR" sz="1300" b="1" spc="0" baseline="0" dirty="0">
                          <a:solidFill>
                            <a:srgbClr val="2B6384"/>
                          </a:solidFill>
                          <a:latin typeface="Calibri" pitchFamily="34" charset="0"/>
                          <a:ea typeface="Times New Roman"/>
                          <a:cs typeface="Times New Roman"/>
                        </a:rPr>
                        <a:t>Ensemble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  </a:t>
                      </a:r>
                      <a:r>
                        <a:rPr lang="fr-FR" sz="1100" b="1" i="1" spc="0" baseline="0" dirty="0" smtClean="0">
                          <a:solidFill>
                            <a:srgbClr val="2B6384"/>
                          </a:solidFill>
                          <a:latin typeface="Calibri" pitchFamily="34" charset="0"/>
                          <a:ea typeface="Times New Roman"/>
                          <a:cs typeface="Times New Roman"/>
                        </a:rPr>
                        <a:t>(100%)</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  </a:t>
                      </a:r>
                      <a:r>
                        <a:rPr lang="fr-FR" sz="1100" b="1" i="1" spc="0" baseline="0" dirty="0" smtClean="0">
                          <a:solidFill>
                            <a:srgbClr val="2B6384"/>
                          </a:solidFill>
                          <a:latin typeface="Calibri" pitchFamily="34" charset="0"/>
                          <a:ea typeface="Times New Roman"/>
                          <a:cs typeface="Times New Roman"/>
                        </a:rPr>
                        <a:t>(100%)</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  </a:t>
                      </a:r>
                      <a:r>
                        <a:rPr lang="fr-FR" sz="1100" b="1" i="1" spc="0" baseline="0" dirty="0" smtClean="0">
                          <a:solidFill>
                            <a:srgbClr val="2B6384"/>
                          </a:solidFill>
                          <a:latin typeface="Calibri" pitchFamily="34" charset="0"/>
                          <a:ea typeface="Times New Roman"/>
                          <a:cs typeface="Times New Roman"/>
                        </a:rPr>
                        <a:t>(100%)</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  </a:t>
                      </a:r>
                      <a:r>
                        <a:rPr lang="fr-FR" sz="1100" b="1" i="1" spc="0" baseline="0" dirty="0" smtClean="0">
                          <a:solidFill>
                            <a:srgbClr val="2B6384"/>
                          </a:solidFill>
                          <a:latin typeface="Calibri" pitchFamily="34" charset="0"/>
                          <a:ea typeface="Times New Roman"/>
                          <a:cs typeface="Times New Roman"/>
                        </a:rPr>
                        <a:t>(100%)</a:t>
                      </a:r>
                      <a:endParaRPr lang="fr-FR" sz="1100" i="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r>
            </a:tbl>
          </a:graphicData>
        </a:graphic>
      </p:graphicFrame>
      <p:sp>
        <p:nvSpPr>
          <p:cNvPr id="10" name="Rectangle 9"/>
          <p:cNvSpPr/>
          <p:nvPr/>
        </p:nvSpPr>
        <p:spPr>
          <a:xfrm>
            <a:off x="1335004" y="5536543"/>
            <a:ext cx="1800200" cy="261610"/>
          </a:xfrm>
          <a:prstGeom prst="rect">
            <a:avLst/>
          </a:prstGeom>
        </p:spPr>
        <p:txBody>
          <a:bodyPr wrap="square">
            <a:spAutoFit/>
          </a:bodyPr>
          <a:lstStyle/>
          <a:p>
            <a:r>
              <a:rPr lang="fr-FR" sz="1100" b="0" i="1" dirty="0" smtClean="0">
                <a:solidFill>
                  <a:srgbClr val="2B6384"/>
                </a:solidFill>
                <a:latin typeface="Calibri" pitchFamily="34" charset="0"/>
              </a:rPr>
              <a:t>* Achat et revente en l’état</a:t>
            </a:r>
            <a:endParaRPr lang="fr-FR" sz="1100" b="0" i="1" dirty="0">
              <a:solidFill>
                <a:srgbClr val="2B6384"/>
              </a:solidFill>
              <a:latin typeface="Calibri" pitchFamily="34" charset="0"/>
            </a:endParaRPr>
          </a:p>
        </p:txBody>
      </p:sp>
      <p:sp>
        <p:nvSpPr>
          <p:cNvPr id="11" name="Rectangle 10"/>
          <p:cNvSpPr/>
          <p:nvPr/>
        </p:nvSpPr>
        <p:spPr>
          <a:xfrm>
            <a:off x="1335004" y="5932543"/>
            <a:ext cx="3384376" cy="261610"/>
          </a:xfrm>
          <a:prstGeom prst="rect">
            <a:avLst/>
          </a:prstGeom>
        </p:spPr>
        <p:txBody>
          <a:bodyPr wrap="square">
            <a:spAutoFit/>
          </a:bodyPr>
          <a:lstStyle/>
          <a:p>
            <a:r>
              <a:rPr lang="fr-FR" sz="1100" b="0" i="1" dirty="0" smtClean="0">
                <a:solidFill>
                  <a:srgbClr val="2B6384"/>
                </a:solidFill>
                <a:latin typeface="Calibri" pitchFamily="34" charset="0"/>
              </a:rPr>
              <a:t>Figurent entre parenthèses les résultats 2015</a:t>
            </a:r>
            <a:endParaRPr lang="fr-FR" sz="1100" b="0" i="1" dirty="0">
              <a:solidFill>
                <a:srgbClr val="2B6384"/>
              </a:solidFill>
              <a:latin typeface="Calibri" pitchFamily="34" charset="0"/>
            </a:endParaRPr>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23</a:t>
            </a:fld>
            <a:endParaRPr lang="fr-FR"/>
          </a:p>
        </p:txBody>
      </p:sp>
    </p:spTree>
    <p:extLst>
      <p:ext uri="{BB962C8B-B14F-4D97-AF65-F5344CB8AC3E}">
        <p14:creationId xmlns:p14="http://schemas.microsoft.com/office/powerpoint/2010/main" val="95576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332359"/>
            <a:ext cx="9252000" cy="5148943"/>
          </a:xfrm>
          <a:ln>
            <a:noFill/>
          </a:ln>
        </p:spPr>
        <p:txBody>
          <a:bodyPr/>
          <a:lstStyle/>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La clientèle des particuliers </a:t>
            </a:r>
            <a:r>
              <a:rPr lang="fr-FR" sz="1500" b="0" dirty="0" smtClean="0">
                <a:latin typeface="Calibri" pitchFamily="34" charset="0"/>
                <a:cs typeface="Times New Roman" pitchFamily="18" charset="0"/>
              </a:rPr>
              <a:t>est particulièrement importante </a:t>
            </a:r>
            <a:r>
              <a:rPr lang="fr-FR" sz="1500" b="0" dirty="0">
                <a:latin typeface="Calibri" pitchFamily="34" charset="0"/>
                <a:cs typeface="Times New Roman" pitchFamily="18" charset="0"/>
              </a:rPr>
              <a:t>pour </a:t>
            </a:r>
            <a:r>
              <a:rPr lang="fr-FR" sz="1500" b="0" dirty="0" smtClean="0">
                <a:latin typeface="Calibri" pitchFamily="34" charset="0"/>
                <a:cs typeface="Times New Roman" pitchFamily="18" charset="0"/>
              </a:rPr>
              <a:t>l’ébénisterie, générant 70 % du chiffre d’affaires de cette catégorie.</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Pour la tapisserie/sellerie, les ventes se font à part égale entre les particuliers et les fabricants/industriels.</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Au niveau de l’encadrement-dorure, plus de la moitié du chiffre d’affaires résulte de la clientèle de particuliers et 21 % des antiquaires/musées.</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ANALYSE DETAILLEE SELON L’ACTIVITE</a:t>
            </a:r>
            <a:br>
              <a:rPr lang="fr-FR" dirty="0" smtClean="0"/>
            </a:br>
            <a:r>
              <a:rPr lang="fr-FR" dirty="0"/>
              <a:t>	</a:t>
            </a:r>
            <a:r>
              <a:rPr lang="fr-FR" sz="2000" b="0" dirty="0"/>
              <a:t>d</a:t>
            </a:r>
            <a:r>
              <a:rPr lang="fr-FR" sz="2000" b="0" dirty="0" smtClean="0"/>
              <a:t>. Chiffre d’affaires selon la clientèle et l’activité</a:t>
            </a:r>
            <a:br>
              <a:rPr lang="fr-FR" sz="2000" b="0" dirty="0" smtClean="0"/>
            </a:br>
            <a:endParaRPr lang="fr-FR" sz="2000" b="0" dirty="0"/>
          </a:p>
        </p:txBody>
      </p:sp>
      <p:sp>
        <p:nvSpPr>
          <p:cNvPr id="8" name="Rectangle 1"/>
          <p:cNvSpPr>
            <a:spLocks noChangeArrowheads="1"/>
          </p:cNvSpPr>
          <p:nvPr/>
        </p:nvSpPr>
        <p:spPr bwMode="auto">
          <a:xfrm>
            <a:off x="2735630" y="2847564"/>
            <a:ext cx="5220072"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Répartition du chiffre d’affaires selon l’activité et la clientèle</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3460801897"/>
              </p:ext>
            </p:extLst>
          </p:nvPr>
        </p:nvGraphicFramePr>
        <p:xfrm>
          <a:off x="1242246" y="3176014"/>
          <a:ext cx="8280917" cy="3458537"/>
        </p:xfrm>
        <a:graphic>
          <a:graphicData uri="http://schemas.openxmlformats.org/drawingml/2006/table">
            <a:tbl>
              <a:tblPr/>
              <a:tblGrid>
                <a:gridCol w="2966961"/>
                <a:gridCol w="1328489"/>
                <a:gridCol w="1328489"/>
                <a:gridCol w="1328489"/>
                <a:gridCol w="1328489"/>
              </a:tblGrid>
              <a:tr h="414648">
                <a:tc>
                  <a:txBody>
                    <a:bodyPr/>
                    <a:lstStyle/>
                    <a:p>
                      <a:pPr algn="ctr">
                        <a:spcBef>
                          <a:spcPts val="0"/>
                        </a:spcBef>
                        <a:spcAft>
                          <a:spcPts val="0"/>
                        </a:spcAft>
                      </a:pPr>
                      <a:endParaRPr lang="fr-FR" sz="1300" spc="0" baseline="0" dirty="0">
                        <a:solidFill>
                          <a:srgbClr val="6E6E6E"/>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a:t>
                      </a:r>
                      <a:br>
                        <a:rPr lang="fr-FR" sz="1300" b="1" spc="0" baseline="0" dirty="0" smtClean="0">
                          <a:solidFill>
                            <a:schemeClr val="bg1"/>
                          </a:solidFill>
                          <a:latin typeface="Calibri" pitchFamily="34" charset="0"/>
                          <a:ea typeface="Times New Roman"/>
                          <a:cs typeface="Times New Roman"/>
                        </a:rPr>
                      </a:br>
                      <a:r>
                        <a:rPr lang="fr-FR" sz="1300" b="1" spc="0" baseline="0" dirty="0" smtClean="0">
                          <a:solidFill>
                            <a:schemeClr val="bg1"/>
                          </a:solidFill>
                          <a:latin typeface="Calibri" pitchFamily="34" charset="0"/>
                          <a:ea typeface="Times New Roman"/>
                          <a:cs typeface="Times New Roman"/>
                        </a:rPr>
                        <a:t>Sellerie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 Dorure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293638">
                <a:tc>
                  <a:txBody>
                    <a:bodyPr/>
                    <a:lstStyle/>
                    <a:p>
                      <a:pPr algn="l">
                        <a:spcBef>
                          <a:spcPts val="500"/>
                        </a:spcBef>
                        <a:spcAft>
                          <a:spcPts val="500"/>
                        </a:spcAft>
                      </a:pPr>
                      <a:r>
                        <a:rPr lang="fr-FR" sz="1300" dirty="0" smtClean="0">
                          <a:solidFill>
                            <a:srgbClr val="2B6384"/>
                          </a:solidFill>
                          <a:latin typeface="Calibri" pitchFamily="34" charset="0"/>
                          <a:ea typeface="Times New Roman"/>
                        </a:rPr>
                        <a:t>Clientèle de particuliers</a:t>
                      </a:r>
                      <a:r>
                        <a:rPr lang="fr-FR" sz="1300" baseline="0" dirty="0" smtClean="0">
                          <a:solidFill>
                            <a:srgbClr val="2B6384"/>
                          </a:solidFill>
                          <a:latin typeface="Calibri" pitchFamily="34" charset="0"/>
                          <a:ea typeface="Times New Roman"/>
                        </a:rPr>
                        <a:t>                    </a:t>
                      </a:r>
                      <a:br>
                        <a:rPr lang="fr-FR" sz="1300" baseline="0" dirty="0" smtClean="0">
                          <a:solidFill>
                            <a:srgbClr val="2B6384"/>
                          </a:solidFill>
                          <a:latin typeface="Calibri" pitchFamily="34" charset="0"/>
                          <a:ea typeface="Times New Roman"/>
                        </a:rPr>
                      </a:br>
                      <a:r>
                        <a:rPr lang="fr-FR" sz="1300" baseline="0" dirty="0" smtClean="0">
                          <a:solidFill>
                            <a:srgbClr val="2B6384"/>
                          </a:solidFill>
                          <a:latin typeface="Calibri" pitchFamily="34" charset="0"/>
                          <a:ea typeface="Times New Roman"/>
                        </a:rPr>
                        <a:t>(dont cuisinistes / salle de bains)                                           </a:t>
                      </a:r>
                      <a:endParaRPr lang="fr-FR" sz="1300" dirty="0" smtClean="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70%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32,5%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58%</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64%</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93638">
                <a:tc>
                  <a:txBody>
                    <a:bodyPr/>
                    <a:lstStyle/>
                    <a:p>
                      <a:pPr>
                        <a:spcBef>
                          <a:spcPts val="500"/>
                        </a:spcBef>
                        <a:spcAft>
                          <a:spcPts val="500"/>
                        </a:spcAft>
                      </a:pPr>
                      <a:r>
                        <a:rPr lang="fr-FR" sz="1300" dirty="0" smtClean="0">
                          <a:solidFill>
                            <a:srgbClr val="2B6384"/>
                          </a:solidFill>
                          <a:latin typeface="Calibri" pitchFamily="34" charset="0"/>
                          <a:ea typeface="Times New Roman"/>
                        </a:rPr>
                        <a:t>Prescripteurs</a:t>
                      </a:r>
                      <a:r>
                        <a:rPr lang="fr-FR" sz="1300" baseline="0" dirty="0" smtClean="0">
                          <a:solidFill>
                            <a:srgbClr val="2B6384"/>
                          </a:solidFill>
                          <a:latin typeface="Calibri" pitchFamily="34" charset="0"/>
                          <a:ea typeface="Times New Roman"/>
                        </a:rPr>
                        <a:t> (dont décorateurs)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9,5%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14%</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9%</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93638">
                <a:tc>
                  <a:txBody>
                    <a:bodyPr/>
                    <a:lstStyle/>
                    <a:p>
                      <a:pPr>
                        <a:spcBef>
                          <a:spcPts val="500"/>
                        </a:spcBef>
                        <a:spcAft>
                          <a:spcPts val="500"/>
                        </a:spcAft>
                      </a:pPr>
                      <a:r>
                        <a:rPr lang="fr-FR" sz="1300" dirty="0" smtClean="0">
                          <a:solidFill>
                            <a:srgbClr val="2B6384"/>
                          </a:solidFill>
                          <a:latin typeface="Calibri" pitchFamily="34" charset="0"/>
                          <a:ea typeface="Times New Roman"/>
                        </a:rPr>
                        <a:t>Agenceurs/entreprises du bâtiment</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9%</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12,5%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9,5%</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93638">
                <a:tc>
                  <a:txBody>
                    <a:bodyPr/>
                    <a:lstStyle/>
                    <a:p>
                      <a:pPr>
                        <a:spcBef>
                          <a:spcPts val="500"/>
                        </a:spcBef>
                        <a:spcAft>
                          <a:spcPts val="500"/>
                        </a:spcAft>
                      </a:pPr>
                      <a:r>
                        <a:rPr lang="fr-FR" sz="1300" dirty="0" smtClean="0">
                          <a:solidFill>
                            <a:srgbClr val="2B6384"/>
                          </a:solidFill>
                          <a:latin typeface="Calibri" pitchFamily="34" charset="0"/>
                          <a:ea typeface="Times New Roman"/>
                        </a:rPr>
                        <a:t>Fabricants/industriels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32,5%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0,5%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9%</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93638">
                <a:tc>
                  <a:txBody>
                    <a:bodyPr/>
                    <a:lstStyle/>
                    <a:p>
                      <a:pPr>
                        <a:spcBef>
                          <a:spcPts val="500"/>
                        </a:spcBef>
                        <a:spcAft>
                          <a:spcPts val="500"/>
                        </a:spcAft>
                      </a:pPr>
                      <a:r>
                        <a:rPr lang="fr-FR" sz="1300" dirty="0" smtClean="0">
                          <a:solidFill>
                            <a:srgbClr val="2B6384"/>
                          </a:solidFill>
                          <a:latin typeface="Calibri" pitchFamily="34" charset="0"/>
                          <a:ea typeface="Times New Roman"/>
                        </a:rPr>
                        <a:t>Collectivités/administrations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3,5%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9,5%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1,5%</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93638">
                <a:tc>
                  <a:txBody>
                    <a:bodyPr/>
                    <a:lstStyle/>
                    <a:p>
                      <a:pPr>
                        <a:spcBef>
                          <a:spcPts val="500"/>
                        </a:spcBef>
                        <a:spcAft>
                          <a:spcPts val="500"/>
                        </a:spcAft>
                      </a:pPr>
                      <a:r>
                        <a:rPr lang="fr-FR" sz="1300" dirty="0" smtClean="0">
                          <a:solidFill>
                            <a:srgbClr val="2B6384"/>
                          </a:solidFill>
                          <a:latin typeface="Calibri" pitchFamily="34" charset="0"/>
                          <a:ea typeface="Times New Roman"/>
                        </a:rPr>
                        <a:t>Commerçants/entreprises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0,5%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0,5%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0,5%</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98545">
                <a:tc>
                  <a:txBody>
                    <a:bodyPr/>
                    <a:lstStyle/>
                    <a:p>
                      <a:pPr>
                        <a:spcBef>
                          <a:spcPts val="500"/>
                        </a:spcBef>
                        <a:spcAft>
                          <a:spcPts val="500"/>
                        </a:spcAft>
                      </a:pPr>
                      <a:r>
                        <a:rPr lang="fr-FR" sz="1300" dirty="0" smtClean="0">
                          <a:solidFill>
                            <a:srgbClr val="2B6384"/>
                          </a:solidFill>
                          <a:latin typeface="Calibri" pitchFamily="34" charset="0"/>
                          <a:ea typeface="Times New Roman"/>
                        </a:rPr>
                        <a:t>Restaurants/hôtels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0,5%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0,5%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0,5%</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93638">
                <a:tc>
                  <a:txBody>
                    <a:bodyPr/>
                    <a:lstStyle/>
                    <a:p>
                      <a:pPr>
                        <a:spcBef>
                          <a:spcPts val="500"/>
                        </a:spcBef>
                        <a:spcAft>
                          <a:spcPts val="500"/>
                        </a:spcAft>
                      </a:pPr>
                      <a:r>
                        <a:rPr lang="fr-FR" sz="1300" dirty="0" smtClean="0">
                          <a:solidFill>
                            <a:srgbClr val="2B6384"/>
                          </a:solidFill>
                          <a:latin typeface="Calibri" pitchFamily="34" charset="0"/>
                          <a:ea typeface="Times New Roman"/>
                        </a:rPr>
                        <a:t>Antiquaires/musées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21%</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0,5%</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93638">
                <a:tc>
                  <a:txBody>
                    <a:bodyPr/>
                    <a:lstStyle/>
                    <a:p>
                      <a:pPr>
                        <a:spcBef>
                          <a:spcPts val="500"/>
                        </a:spcBef>
                        <a:spcAft>
                          <a:spcPts val="500"/>
                        </a:spcAft>
                      </a:pPr>
                      <a:r>
                        <a:rPr lang="fr-FR" sz="1300" dirty="0" smtClean="0">
                          <a:solidFill>
                            <a:srgbClr val="2B6384"/>
                          </a:solidFill>
                          <a:latin typeface="Calibri" pitchFamily="34" charset="0"/>
                          <a:ea typeface="Times New Roman"/>
                        </a:rPr>
                        <a:t>Autres</a:t>
                      </a:r>
                      <a:endParaRPr lang="fr-FR" sz="1300"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4,5%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4%</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4,5%</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r>
              <a:tr h="293638">
                <a:tc>
                  <a:txBody>
                    <a:bodyPr/>
                    <a:lstStyle/>
                    <a:p>
                      <a:pPr>
                        <a:spcBef>
                          <a:spcPts val="500"/>
                        </a:spcBef>
                        <a:spcAft>
                          <a:spcPts val="500"/>
                        </a:spcAft>
                      </a:pPr>
                      <a:r>
                        <a:rPr lang="fr-FR" sz="1300" b="1" dirty="0" smtClean="0">
                          <a:solidFill>
                            <a:srgbClr val="2B6384"/>
                          </a:solidFill>
                          <a:latin typeface="Calibri" pitchFamily="34" charset="0"/>
                          <a:ea typeface="Times New Roman"/>
                        </a:rPr>
                        <a:t>Ensemble</a:t>
                      </a:r>
                      <a:endParaRPr lang="fr-FR" sz="1300" b="1" dirty="0">
                        <a:solidFill>
                          <a:srgbClr val="2B6384"/>
                        </a:solidFill>
                        <a:latin typeface="Calibri" pitchFamily="34" charset="0"/>
                        <a:ea typeface="Times New Roman"/>
                      </a:endParaRPr>
                    </a:p>
                  </a:txBody>
                  <a:tcPr marL="32564" marR="325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r>
            </a:tbl>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24</a:t>
            </a:fld>
            <a:endParaRPr lang="fr-FR"/>
          </a:p>
        </p:txBody>
      </p:sp>
    </p:spTree>
    <p:extLst>
      <p:ext uri="{BB962C8B-B14F-4D97-AF65-F5344CB8AC3E}">
        <p14:creationId xmlns:p14="http://schemas.microsoft.com/office/powerpoint/2010/main" val="1920985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En 2021, la part des entreprises exportatrices s’avère nettement plus élevée pour l’ébénisterie et la tapisserie/sellerie que pour l’encadrement-dorure.</a:t>
            </a:r>
          </a:p>
          <a:p>
            <a:pPr marL="442913" indent="0" algn="just">
              <a:spcBef>
                <a:spcPts val="300"/>
              </a:spcBef>
              <a:buClr>
                <a:srgbClr val="336699"/>
              </a:buClr>
              <a:buNone/>
              <a:tabLst>
                <a:tab pos="177800" algn="l"/>
              </a:tabLst>
            </a:pP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ANALYSE DETAILLEE SELON L’ACTIVITE</a:t>
            </a:r>
            <a:br>
              <a:rPr lang="fr-FR" dirty="0" smtClean="0"/>
            </a:br>
            <a:r>
              <a:rPr lang="fr-FR" dirty="0"/>
              <a:t>	</a:t>
            </a:r>
            <a:r>
              <a:rPr lang="fr-FR" sz="2000" b="0" dirty="0"/>
              <a:t>e</a:t>
            </a:r>
            <a:r>
              <a:rPr lang="fr-FR" sz="2000" b="0" dirty="0" smtClean="0"/>
              <a:t>. Exportation selon l’activité</a:t>
            </a:r>
            <a:br>
              <a:rPr lang="fr-FR" sz="2000" b="0" dirty="0" smtClean="0"/>
            </a:br>
            <a:endParaRPr lang="fr-FR" sz="2000" b="0" dirty="0"/>
          </a:p>
        </p:txBody>
      </p:sp>
      <p:sp>
        <p:nvSpPr>
          <p:cNvPr id="7" name="Rectangle 1"/>
          <p:cNvSpPr>
            <a:spLocks noChangeArrowheads="1"/>
          </p:cNvSpPr>
          <p:nvPr/>
        </p:nvSpPr>
        <p:spPr bwMode="auto">
          <a:xfrm>
            <a:off x="3186460" y="2504446"/>
            <a:ext cx="3960440"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Proportion d’entreprises exportatrices selon l’activité</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4022270157"/>
              </p:ext>
            </p:extLst>
          </p:nvPr>
        </p:nvGraphicFramePr>
        <p:xfrm>
          <a:off x="1205206" y="2916535"/>
          <a:ext cx="8280920" cy="2542211"/>
        </p:xfrm>
        <a:graphic>
          <a:graphicData uri="http://schemas.openxmlformats.org/drawingml/2006/table">
            <a:tbl>
              <a:tblPr/>
              <a:tblGrid>
                <a:gridCol w="1139576"/>
                <a:gridCol w="1574339"/>
                <a:gridCol w="1878865"/>
                <a:gridCol w="1878865"/>
                <a:gridCol w="1809275"/>
              </a:tblGrid>
              <a:tr h="444101">
                <a:tc>
                  <a:txBody>
                    <a:bodyPr/>
                    <a:lstStyle/>
                    <a:p>
                      <a:pPr algn="ctr">
                        <a:spcBef>
                          <a:spcPts val="0"/>
                        </a:spcBef>
                        <a:spcAft>
                          <a:spcPts val="0"/>
                        </a:spcAft>
                      </a:pPr>
                      <a:endParaRPr lang="fr-FR" sz="1300" spc="0" baseline="0" dirty="0">
                        <a:solidFill>
                          <a:srgbClr val="6E6E6E"/>
                        </a:solidFill>
                        <a:latin typeface="Calibri" pitchFamily="34" charset="0"/>
                        <a:ea typeface="Times New Roman"/>
                        <a:cs typeface="Times New Roman"/>
                      </a:endParaRPr>
                    </a:p>
                  </a:txBody>
                  <a:tcPr marL="43016" marR="43016"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Tapisserie/Sellerie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Encadrement-Dorure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3016" marR="43016"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419622">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2021</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18%</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20%</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18%</a:t>
                      </a:r>
                      <a:endParaRPr lang="fr-FR" sz="1300" b="1"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419622">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2015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12%</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17%</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16%</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13%</a:t>
                      </a:r>
                      <a:endParaRPr lang="fr-FR" sz="1300" b="1"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419622">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2011</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16%</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11%</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16%</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15%</a:t>
                      </a:r>
                      <a:endParaRPr lang="fr-FR" sz="1300" b="1"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419622">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2005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10%</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14%</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14%</a:t>
                      </a:r>
                      <a:endParaRPr lang="fr-FR" sz="1300" b="1"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419622">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2000</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14,5%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9%</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15,5%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13,5%</a:t>
                      </a:r>
                      <a:endParaRPr lang="fr-FR" sz="1300" b="1"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bl>
          </a:graphicData>
        </a:graphic>
      </p:graphicFrame>
      <p:sp>
        <p:nvSpPr>
          <p:cNvPr id="5" name="Espace réservé du numéro de diapositive 4"/>
          <p:cNvSpPr>
            <a:spLocks noGrp="1"/>
          </p:cNvSpPr>
          <p:nvPr>
            <p:ph type="sldNum" sz="quarter" idx="16"/>
          </p:nvPr>
        </p:nvSpPr>
        <p:spPr/>
        <p:txBody>
          <a:bodyPr/>
          <a:lstStyle/>
          <a:p>
            <a:fld id="{F22EDA1E-E195-49C0-AE38-35560FA6B1C3}" type="slidenum">
              <a:rPr lang="fr-FR" smtClean="0"/>
              <a:pPr/>
              <a:t>25</a:t>
            </a:fld>
            <a:endParaRPr lang="fr-FR"/>
          </a:p>
        </p:txBody>
      </p:sp>
    </p:spTree>
    <p:extLst>
      <p:ext uri="{BB962C8B-B14F-4D97-AF65-F5344CB8AC3E}">
        <p14:creationId xmlns:p14="http://schemas.microsoft.com/office/powerpoint/2010/main" val="1511680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Les investissements sont un peu plus élevés pour </a:t>
            </a:r>
            <a:r>
              <a:rPr lang="fr-FR" sz="1500" b="0" dirty="0" smtClean="0">
                <a:latin typeface="Calibri" pitchFamily="34" charset="0"/>
                <a:cs typeface="Times New Roman" pitchFamily="18" charset="0"/>
              </a:rPr>
              <a:t>les ébénistes : </a:t>
            </a:r>
            <a:r>
              <a:rPr lang="fr-FR" sz="1500" b="0" dirty="0">
                <a:latin typeface="Calibri" pitchFamily="34" charset="0"/>
                <a:cs typeface="Times New Roman" pitchFamily="18" charset="0"/>
              </a:rPr>
              <a:t>ils ont été notamment consacrés à </a:t>
            </a:r>
            <a:r>
              <a:rPr lang="fr-FR" sz="1500" b="0" dirty="0" smtClean="0">
                <a:latin typeface="Calibri" pitchFamily="34" charset="0"/>
                <a:cs typeface="Times New Roman" pitchFamily="18" charset="0"/>
              </a:rPr>
              <a:t>l’acquisition de machines.</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 tapissiers/selliers ont surtout investi dans les véhicules et les encadreurs-doreurs dans l’immobilier.</a:t>
            </a:r>
          </a:p>
          <a:p>
            <a:pPr marL="442913" indent="0" algn="just">
              <a:spcBef>
                <a:spcPts val="300"/>
              </a:spcBef>
              <a:buClr>
                <a:srgbClr val="336699"/>
              </a:buClr>
              <a:buNone/>
              <a:tabLst>
                <a:tab pos="177800" algn="l"/>
              </a:tabLst>
            </a:pP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ANALYSE DETAILLEE SELON L’ACTIVITE</a:t>
            </a:r>
            <a:br>
              <a:rPr lang="fr-FR" dirty="0" smtClean="0"/>
            </a:br>
            <a:r>
              <a:rPr lang="fr-FR" dirty="0"/>
              <a:t>	</a:t>
            </a:r>
            <a:r>
              <a:rPr lang="fr-FR" sz="2000" b="0" dirty="0" smtClean="0"/>
              <a:t>f. Investissement selon l’activité</a:t>
            </a:r>
            <a:br>
              <a:rPr lang="fr-FR" sz="2000" b="0" dirty="0" smtClean="0"/>
            </a:br>
            <a:endParaRPr lang="fr-FR" sz="2000" b="0" dirty="0"/>
          </a:p>
        </p:txBody>
      </p:sp>
      <p:sp>
        <p:nvSpPr>
          <p:cNvPr id="7" name="Rectangle 1"/>
          <p:cNvSpPr>
            <a:spLocks noChangeArrowheads="1"/>
          </p:cNvSpPr>
          <p:nvPr/>
        </p:nvSpPr>
        <p:spPr bwMode="auto">
          <a:xfrm>
            <a:off x="3714284" y="2496635"/>
            <a:ext cx="3240360"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Ratio</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investissement sur chiffre d’affaires</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3896108056"/>
              </p:ext>
            </p:extLst>
          </p:nvPr>
        </p:nvGraphicFramePr>
        <p:xfrm>
          <a:off x="1182802" y="2785733"/>
          <a:ext cx="8280920" cy="1308600"/>
        </p:xfrm>
        <a:graphic>
          <a:graphicData uri="http://schemas.openxmlformats.org/drawingml/2006/table">
            <a:tbl>
              <a:tblPr/>
              <a:tblGrid>
                <a:gridCol w="1139576"/>
                <a:gridCol w="1574339"/>
                <a:gridCol w="1878865"/>
                <a:gridCol w="1878865"/>
                <a:gridCol w="1809275"/>
              </a:tblGrid>
              <a:tr h="216000">
                <a:tc>
                  <a:txBody>
                    <a:bodyPr/>
                    <a:lstStyle/>
                    <a:p>
                      <a:pPr algn="ctr">
                        <a:spcBef>
                          <a:spcPts val="0"/>
                        </a:spcBef>
                        <a:spcAft>
                          <a:spcPts val="0"/>
                        </a:spcAft>
                      </a:pPr>
                      <a:endParaRPr lang="fr-FR" sz="1300" spc="0" baseline="0" dirty="0">
                        <a:solidFill>
                          <a:srgbClr val="6E6E6E"/>
                        </a:solidFill>
                        <a:latin typeface="Calibri" pitchFamily="34" charset="0"/>
                        <a:ea typeface="Times New Roman"/>
                        <a:cs typeface="Times New Roman"/>
                      </a:endParaRPr>
                    </a:p>
                  </a:txBody>
                  <a:tcPr marL="43016" marR="43016"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Tapisserie/Sellerie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Encadrement-Dorure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3016" marR="43016"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216000">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2021</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4,5%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2%</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4%</a:t>
                      </a:r>
                      <a:endParaRPr lang="fr-FR" sz="1300" b="1"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16000">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2015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4,5%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2,5%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3%</a:t>
                      </a:r>
                      <a:endParaRPr lang="fr-FR" sz="1300" b="1"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16000">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2011</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2,5%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4,5%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3%</a:t>
                      </a:r>
                      <a:endParaRPr lang="fr-FR" sz="1300" b="1"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16000">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2005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1,5%</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2,5%</a:t>
                      </a:r>
                      <a:endParaRPr lang="fr-FR" sz="1300" b="1"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16000">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2000</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a:t>
                      </a:r>
                      <a:endParaRPr lang="fr-FR" sz="1300"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2,5%</a:t>
                      </a:r>
                      <a:endParaRPr lang="fr-FR" sz="1300" b="1" baseline="0" dirty="0">
                        <a:solidFill>
                          <a:srgbClr val="2B6384"/>
                        </a:solidFill>
                        <a:latin typeface="Calibri" pitchFamily="34" charset="0"/>
                        <a:ea typeface="Times New Roman"/>
                        <a:cs typeface="Times New Roman"/>
                      </a:endParaRPr>
                    </a:p>
                  </a:txBody>
                  <a:tcPr marL="42523" marR="42523"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bl>
          </a:graphicData>
        </a:graphic>
      </p:graphicFrame>
      <p:sp>
        <p:nvSpPr>
          <p:cNvPr id="10" name="Rectangle 1"/>
          <p:cNvSpPr>
            <a:spLocks noChangeArrowheads="1"/>
          </p:cNvSpPr>
          <p:nvPr/>
        </p:nvSpPr>
        <p:spPr bwMode="auto">
          <a:xfrm>
            <a:off x="3258468" y="4390963"/>
            <a:ext cx="3903524"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ea typeface="Times New Roman" pitchFamily="18" charset="0"/>
                <a:cs typeface="Times New Roman" pitchFamily="18" charset="0"/>
              </a:rPr>
              <a:t>Détail des </a:t>
            </a: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investissements selon l’activité et le poste</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4047660137"/>
              </p:ext>
            </p:extLst>
          </p:nvPr>
        </p:nvGraphicFramePr>
        <p:xfrm>
          <a:off x="1170236" y="4716490"/>
          <a:ext cx="8280920" cy="1827535"/>
        </p:xfrm>
        <a:graphic>
          <a:graphicData uri="http://schemas.openxmlformats.org/drawingml/2006/table">
            <a:tbl>
              <a:tblPr/>
              <a:tblGrid>
                <a:gridCol w="2232248"/>
                <a:gridCol w="1656184"/>
                <a:gridCol w="1584176"/>
                <a:gridCol w="1584176"/>
                <a:gridCol w="1224136"/>
              </a:tblGrid>
              <a:tr h="251045">
                <a:tc>
                  <a:txBody>
                    <a:bodyPr/>
                    <a:lstStyle/>
                    <a:p>
                      <a:pPr algn="ctr">
                        <a:spcBef>
                          <a:spcPts val="0"/>
                        </a:spcBef>
                        <a:spcAft>
                          <a:spcPts val="0"/>
                        </a:spcAft>
                      </a:pPr>
                      <a:endParaRPr lang="fr-FR" sz="1300" spc="0" baseline="0" dirty="0">
                        <a:solidFill>
                          <a:srgbClr val="005377"/>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Tapisserie/Sellerie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Encadrement-Dorure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22452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Machines</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u="none" dirty="0" smtClean="0">
                          <a:solidFill>
                            <a:srgbClr val="2B6384"/>
                          </a:solidFill>
                          <a:latin typeface="Calibri" pitchFamily="34" charset="0"/>
                          <a:ea typeface="Times New Roman"/>
                          <a:cs typeface="Times New Roman"/>
                        </a:rPr>
                        <a:t>67%</a:t>
                      </a:r>
                      <a:endParaRPr lang="fr-FR" sz="1300" u="none"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28%</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20%</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64%</a:t>
                      </a:r>
                      <a:endParaRPr lang="fr-FR" sz="1300" b="1"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24893">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Véhicules</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17%</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45%</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20%</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19%</a:t>
                      </a:r>
                      <a:endParaRPr lang="fr-FR" sz="1300" b="1"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24893">
                <a:tc>
                  <a:txBody>
                    <a:bodyPr/>
                    <a:lstStyle/>
                    <a:p>
                      <a:pPr algn="just">
                        <a:spcBef>
                          <a:spcPts val="0"/>
                        </a:spcBef>
                        <a:spcAft>
                          <a:spcPts val="0"/>
                        </a:spcAft>
                      </a:pPr>
                      <a:r>
                        <a:rPr lang="fr-FR" sz="1300" dirty="0" smtClean="0">
                          <a:solidFill>
                            <a:srgbClr val="2B6384"/>
                          </a:solidFill>
                          <a:latin typeface="Calibri" pitchFamily="34" charset="0"/>
                          <a:ea typeface="Times New Roman"/>
                          <a:cs typeface="Times New Roman"/>
                        </a:rPr>
                        <a:t>Matériel informatique</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8%</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4%</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14%</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7%</a:t>
                      </a:r>
                      <a:endParaRPr lang="fr-FR" sz="1300" b="1"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r>
              <a:tr h="224893">
                <a:tc>
                  <a:txBody>
                    <a:bodyPr/>
                    <a:lstStyle/>
                    <a:p>
                      <a:pPr algn="just">
                        <a:lnSpc>
                          <a:spcPts val="1800"/>
                        </a:lnSpc>
                        <a:spcBef>
                          <a:spcPts val="0"/>
                        </a:spcBef>
                        <a:spcAft>
                          <a:spcPts val="0"/>
                        </a:spcAft>
                      </a:pPr>
                      <a:r>
                        <a:rPr lang="fr-FR" sz="1300" dirty="0" smtClean="0">
                          <a:solidFill>
                            <a:srgbClr val="2B6384"/>
                          </a:solidFill>
                          <a:latin typeface="Calibri" pitchFamily="34" charset="0"/>
                          <a:ea typeface="Times New Roman"/>
                          <a:cs typeface="Times New Roman"/>
                        </a:rPr>
                        <a:t>Immobilier</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2%</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21%</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u="none" dirty="0" smtClean="0">
                          <a:solidFill>
                            <a:srgbClr val="2B6384"/>
                          </a:solidFill>
                          <a:latin typeface="Calibri" pitchFamily="34" charset="0"/>
                          <a:ea typeface="Times New Roman"/>
                          <a:cs typeface="Times New Roman"/>
                        </a:rPr>
                        <a:t>45%</a:t>
                      </a:r>
                      <a:endParaRPr lang="fr-FR" sz="1300" u="none"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4%</a:t>
                      </a:r>
                      <a:endParaRPr lang="fr-FR" sz="1300" b="1"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2452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Investissements</a:t>
                      </a:r>
                      <a:r>
                        <a:rPr lang="fr-FR" sz="1300" baseline="0" dirty="0" smtClean="0">
                          <a:solidFill>
                            <a:srgbClr val="2B6384"/>
                          </a:solidFill>
                          <a:latin typeface="Calibri" pitchFamily="34" charset="0"/>
                          <a:ea typeface="Times New Roman"/>
                          <a:cs typeface="Times New Roman"/>
                        </a:rPr>
                        <a:t> commerciaux</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4%</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u="none" dirty="0" smtClean="0">
                          <a:solidFill>
                            <a:srgbClr val="2B6384"/>
                          </a:solidFill>
                          <a:latin typeface="Calibri" pitchFamily="34" charset="0"/>
                          <a:ea typeface="Times New Roman"/>
                          <a:cs typeface="Times New Roman"/>
                        </a:rPr>
                        <a:t>2%</a:t>
                      </a:r>
                      <a:endParaRPr lang="fr-FR" sz="1300" u="none"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4%</a:t>
                      </a:r>
                      <a:endParaRPr lang="fr-FR" sz="1300" b="1"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r>
              <a:tr h="224526">
                <a:tc>
                  <a:txBody>
                    <a:bodyPr/>
                    <a:lstStyle/>
                    <a:p>
                      <a:pPr>
                        <a:spcBef>
                          <a:spcPts val="0"/>
                        </a:spcBef>
                        <a:spcAft>
                          <a:spcPts val="0"/>
                        </a:spcAft>
                      </a:pPr>
                      <a:r>
                        <a:rPr lang="fr-FR" sz="1300" dirty="0" smtClean="0">
                          <a:solidFill>
                            <a:srgbClr val="2B6384"/>
                          </a:solidFill>
                          <a:latin typeface="Calibri" pitchFamily="34" charset="0"/>
                          <a:ea typeface="Times New Roman"/>
                          <a:cs typeface="Times New Roman"/>
                        </a:rPr>
                        <a:t>Autres</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2%</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dirty="0" smtClean="0">
                          <a:solidFill>
                            <a:srgbClr val="2B6384"/>
                          </a:solidFill>
                          <a:latin typeface="Calibri" pitchFamily="34" charset="0"/>
                          <a:ea typeface="Times New Roman"/>
                          <a:cs typeface="Times New Roman"/>
                        </a:rPr>
                        <a:t>1</a:t>
                      </a:r>
                      <a:r>
                        <a:rPr lang="fr-FR" sz="1300" baseline="0" dirty="0" smtClean="0">
                          <a:solidFill>
                            <a:srgbClr val="2B6384"/>
                          </a:solidFill>
                          <a:latin typeface="Calibri" pitchFamily="34" charset="0"/>
                          <a:ea typeface="Times New Roman"/>
                          <a:cs typeface="Times New Roman"/>
                        </a:rPr>
                        <a:t>%</a:t>
                      </a:r>
                      <a:endParaRPr lang="fr-FR" sz="1300"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2%</a:t>
                      </a:r>
                      <a:endParaRPr lang="fr-FR" sz="1300" b="1" dirty="0">
                        <a:solidFill>
                          <a:srgbClr val="2B6384"/>
                        </a:solidFill>
                        <a:latin typeface="Calibri" pitchFamily="34" charset="0"/>
                        <a:ea typeface="Times New Roman"/>
                        <a:cs typeface="Times New Roman"/>
                      </a:endParaRPr>
                    </a:p>
                  </a:txBody>
                  <a:tcPr marL="42973" marR="4297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rgbClr val="CDEDF0"/>
                    </a:solidFill>
                  </a:tcPr>
                </a:tc>
              </a:tr>
              <a:tr h="224526">
                <a:tc>
                  <a:txBody>
                    <a:bodyPr/>
                    <a:lstStyle/>
                    <a:p>
                      <a:pPr algn="just">
                        <a:spcBef>
                          <a:spcPts val="0"/>
                        </a:spcBef>
                        <a:spcAft>
                          <a:spcPts val="0"/>
                        </a:spcAft>
                      </a:pPr>
                      <a:r>
                        <a:rPr lang="fr-FR" sz="1300" b="1" spc="0" baseline="0" dirty="0">
                          <a:solidFill>
                            <a:srgbClr val="2B6384"/>
                          </a:solidFill>
                          <a:latin typeface="Calibri" pitchFamily="34" charset="0"/>
                          <a:ea typeface="Times New Roman"/>
                          <a:cs typeface="Times New Roman"/>
                        </a:rPr>
                        <a:t>Ensemble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
        <p:nvSpPr>
          <p:cNvPr id="3" name="Rectangle 2"/>
          <p:cNvSpPr/>
          <p:nvPr/>
        </p:nvSpPr>
        <p:spPr>
          <a:xfrm>
            <a:off x="3690516" y="4962687"/>
            <a:ext cx="1008112"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334464" y="5186645"/>
            <a:ext cx="1008112"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930876" y="5648686"/>
            <a:ext cx="1008112"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6"/>
          </p:nvPr>
        </p:nvSpPr>
        <p:spPr/>
        <p:txBody>
          <a:bodyPr/>
          <a:lstStyle/>
          <a:p>
            <a:fld id="{F22EDA1E-E195-49C0-AE38-35560FA6B1C3}" type="slidenum">
              <a:rPr lang="fr-FR" smtClean="0"/>
              <a:pPr/>
              <a:t>26</a:t>
            </a:fld>
            <a:endParaRPr lang="fr-FR"/>
          </a:p>
        </p:txBody>
      </p:sp>
    </p:spTree>
    <p:extLst>
      <p:ext uri="{BB962C8B-B14F-4D97-AF65-F5344CB8AC3E}">
        <p14:creationId xmlns:p14="http://schemas.microsoft.com/office/powerpoint/2010/main" val="1373589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Plus d’un tiers des entreprises de l’ébénisterie et de la tapisserie/sellerie ont été créées ou reprises après 2010.</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 sociétés d’encadrement-dorure ont principalement été créées ou reprises sur la période 2001-2010.</a:t>
            </a:r>
          </a:p>
          <a:p>
            <a:pPr marL="442913" indent="0" algn="just">
              <a:spcBef>
                <a:spcPts val="300"/>
              </a:spcBef>
              <a:buClr>
                <a:srgbClr val="336699"/>
              </a:buClr>
              <a:buNone/>
              <a:tabLst>
                <a:tab pos="177800" algn="l"/>
              </a:tabLst>
            </a:pP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ANALYSE DETAILLEE SELON L’ACTIVITE</a:t>
            </a:r>
            <a:br>
              <a:rPr lang="fr-FR" dirty="0" smtClean="0"/>
            </a:br>
            <a:r>
              <a:rPr lang="fr-FR" dirty="0"/>
              <a:t>	</a:t>
            </a:r>
            <a:r>
              <a:rPr lang="fr-FR" sz="2000" b="0" dirty="0"/>
              <a:t>g</a:t>
            </a:r>
            <a:r>
              <a:rPr lang="fr-FR" sz="2000" b="0" dirty="0" smtClean="0"/>
              <a:t>. Date de création ou de reprise de l’entreprise</a:t>
            </a:r>
            <a:br>
              <a:rPr lang="fr-FR" sz="2000" b="0" dirty="0" smtClean="0"/>
            </a:br>
            <a:endParaRPr lang="fr-FR" sz="2000" b="0" dirty="0"/>
          </a:p>
        </p:txBody>
      </p:sp>
      <p:sp>
        <p:nvSpPr>
          <p:cNvPr id="7" name="Rectangle 1"/>
          <p:cNvSpPr>
            <a:spLocks noChangeArrowheads="1"/>
          </p:cNvSpPr>
          <p:nvPr/>
        </p:nvSpPr>
        <p:spPr bwMode="auto">
          <a:xfrm>
            <a:off x="2034332" y="2716357"/>
            <a:ext cx="6408712"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Répartition des entreprises selon</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l’activité et</a:t>
            </a: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 la date</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de création ou de reprise de la société</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569036750"/>
              </p:ext>
            </p:extLst>
          </p:nvPr>
        </p:nvGraphicFramePr>
        <p:xfrm>
          <a:off x="1314253" y="3060551"/>
          <a:ext cx="7848870" cy="2943145"/>
        </p:xfrm>
        <a:graphic>
          <a:graphicData uri="http://schemas.openxmlformats.org/drawingml/2006/table">
            <a:tbl>
              <a:tblPr/>
              <a:tblGrid>
                <a:gridCol w="1772326"/>
                <a:gridCol w="1519136"/>
                <a:gridCol w="1519136"/>
                <a:gridCol w="1598114"/>
                <a:gridCol w="1440158"/>
              </a:tblGrid>
              <a:tr h="360040">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Tapisserie/Sellerie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Encadrement-Dorure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369015">
                <a:tc>
                  <a:txBody>
                    <a:bodyPr/>
                    <a:lstStyle/>
                    <a:p>
                      <a:pPr>
                        <a:spcBef>
                          <a:spcPts val="0"/>
                        </a:spcBef>
                        <a:spcAft>
                          <a:spcPts val="0"/>
                        </a:spcAft>
                      </a:pPr>
                      <a:r>
                        <a:rPr lang="fr-FR" sz="1300" baseline="0" dirty="0">
                          <a:solidFill>
                            <a:srgbClr val="2B6384"/>
                          </a:solidFill>
                          <a:latin typeface="Calibri" pitchFamily="34" charset="0"/>
                          <a:ea typeface="Times New Roman"/>
                          <a:cs typeface="Times New Roman"/>
                        </a:rPr>
                        <a:t>Avant </a:t>
                      </a:r>
                      <a:r>
                        <a:rPr lang="fr-FR" sz="1300" baseline="0" dirty="0" smtClean="0">
                          <a:solidFill>
                            <a:srgbClr val="2B6384"/>
                          </a:solidFill>
                          <a:latin typeface="Calibri" pitchFamily="34" charset="0"/>
                          <a:ea typeface="Times New Roman"/>
                          <a:cs typeface="Times New Roman"/>
                        </a:rPr>
                        <a:t>1980</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2,5%</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1,5%</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7%</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2,5%</a:t>
                      </a:r>
                      <a:endParaRPr lang="fr-FR" sz="1300" b="1"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369015">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1981 </a:t>
                      </a:r>
                      <a:r>
                        <a:rPr lang="fr-FR" sz="1300" baseline="0" dirty="0">
                          <a:solidFill>
                            <a:srgbClr val="2B6384"/>
                          </a:solidFill>
                          <a:latin typeface="Calibri" pitchFamily="34" charset="0"/>
                          <a:ea typeface="Times New Roman"/>
                          <a:cs typeface="Times New Roman"/>
                        </a:rPr>
                        <a:t>– </a:t>
                      </a:r>
                      <a:r>
                        <a:rPr lang="fr-FR" sz="1300" baseline="0" dirty="0" smtClean="0">
                          <a:solidFill>
                            <a:srgbClr val="2B6384"/>
                          </a:solidFill>
                          <a:latin typeface="Calibri" pitchFamily="34" charset="0"/>
                          <a:ea typeface="Times New Roman"/>
                          <a:cs typeface="Times New Roman"/>
                        </a:rPr>
                        <a:t>1990</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12%</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9%</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8%</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11%</a:t>
                      </a:r>
                      <a:endParaRPr lang="fr-FR" sz="1300" b="1"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69015">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1991 </a:t>
                      </a:r>
                      <a:r>
                        <a:rPr lang="fr-FR" sz="1300" baseline="0" dirty="0">
                          <a:solidFill>
                            <a:srgbClr val="2B6384"/>
                          </a:solidFill>
                          <a:latin typeface="Calibri" pitchFamily="34" charset="0"/>
                          <a:ea typeface="Times New Roman"/>
                          <a:cs typeface="Times New Roman"/>
                        </a:rPr>
                        <a:t>– </a:t>
                      </a:r>
                      <a:r>
                        <a:rPr lang="fr-FR" sz="1300" baseline="0" dirty="0" smtClean="0">
                          <a:solidFill>
                            <a:srgbClr val="2B6384"/>
                          </a:solidFill>
                          <a:latin typeface="Calibri" pitchFamily="34" charset="0"/>
                          <a:ea typeface="Times New Roman"/>
                          <a:cs typeface="Times New Roman"/>
                        </a:rPr>
                        <a:t>2000</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19%</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18%</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22%</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19%</a:t>
                      </a:r>
                      <a:endParaRPr lang="fr-FR" sz="1300" b="1"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369015">
                <a:tc>
                  <a:txBody>
                    <a:bodyPr/>
                    <a:lstStyle/>
                    <a:p>
                      <a:pPr algn="just">
                        <a:spcBef>
                          <a:spcPts val="0"/>
                        </a:spcBef>
                        <a:spcAft>
                          <a:spcPts val="0"/>
                        </a:spcAft>
                      </a:pPr>
                      <a:r>
                        <a:rPr lang="fr-FR" sz="1300" baseline="0" dirty="0" smtClean="0">
                          <a:solidFill>
                            <a:srgbClr val="2B6384"/>
                          </a:solidFill>
                          <a:latin typeface="Calibri" pitchFamily="34" charset="0"/>
                          <a:ea typeface="Times New Roman"/>
                          <a:cs typeface="Times New Roman"/>
                        </a:rPr>
                        <a:t>2001 </a:t>
                      </a:r>
                      <a:r>
                        <a:rPr lang="fr-FR" sz="1300" baseline="0" dirty="0">
                          <a:solidFill>
                            <a:srgbClr val="2B6384"/>
                          </a:solidFill>
                          <a:latin typeface="Calibri" pitchFamily="34" charset="0"/>
                          <a:ea typeface="Times New Roman"/>
                          <a:cs typeface="Times New Roman"/>
                        </a:rPr>
                        <a:t>– </a:t>
                      </a:r>
                      <a:r>
                        <a:rPr lang="fr-FR" sz="1300" baseline="0" dirty="0" smtClean="0">
                          <a:solidFill>
                            <a:srgbClr val="2B6384"/>
                          </a:solidFill>
                          <a:latin typeface="Calibri" pitchFamily="34" charset="0"/>
                          <a:ea typeface="Times New Roman"/>
                          <a:cs typeface="Times New Roman"/>
                        </a:rPr>
                        <a:t>2010</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32%</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36%</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43%</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33%</a:t>
                      </a:r>
                      <a:endParaRPr lang="fr-FR" sz="1300" b="1"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69015">
                <a:tc>
                  <a:txBody>
                    <a:bodyPr/>
                    <a:lstStyle/>
                    <a:p>
                      <a:pPr algn="just">
                        <a:spcBef>
                          <a:spcPts val="0"/>
                        </a:spcBef>
                        <a:spcAft>
                          <a:spcPts val="0"/>
                        </a:spcAft>
                      </a:pPr>
                      <a:r>
                        <a:rPr lang="fr-FR" sz="1300" baseline="0" dirty="0" smtClean="0">
                          <a:solidFill>
                            <a:srgbClr val="2B6384"/>
                          </a:solidFill>
                          <a:latin typeface="Calibri" pitchFamily="34" charset="0"/>
                          <a:ea typeface="Times New Roman"/>
                          <a:cs typeface="Times New Roman"/>
                        </a:rPr>
                        <a:t>2011 – 2020</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32%</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33%</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17%</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32%</a:t>
                      </a:r>
                      <a:endParaRPr lang="fr-FR" sz="1300" b="1"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369015">
                <a:tc>
                  <a:txBody>
                    <a:bodyPr/>
                    <a:lstStyle/>
                    <a:p>
                      <a:pPr algn="just">
                        <a:spcBef>
                          <a:spcPts val="0"/>
                        </a:spcBef>
                        <a:spcAft>
                          <a:spcPts val="0"/>
                        </a:spcAft>
                      </a:pPr>
                      <a:r>
                        <a:rPr lang="fr-FR" sz="1300" baseline="0" dirty="0" smtClean="0">
                          <a:solidFill>
                            <a:srgbClr val="2B6384"/>
                          </a:solidFill>
                          <a:latin typeface="Calibri" pitchFamily="34" charset="0"/>
                          <a:ea typeface="Times New Roman"/>
                          <a:cs typeface="Times New Roman"/>
                        </a:rPr>
                        <a:t>Après 2020</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2,5%</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2,5%</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a:t>
                      </a:r>
                      <a:endParaRPr lang="fr-FR" sz="130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2,5%</a:t>
                      </a:r>
                      <a:endParaRPr lang="fr-FR" sz="1300" b="1"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rgbClr val="CDEDF0"/>
                    </a:solidFill>
                  </a:tcPr>
                </a:tc>
              </a:tr>
              <a:tr h="369015">
                <a:tc>
                  <a:txBody>
                    <a:bodyPr/>
                    <a:lstStyle/>
                    <a:p>
                      <a:pPr algn="just">
                        <a:spcBef>
                          <a:spcPts val="0"/>
                        </a:spcBef>
                        <a:spcAft>
                          <a:spcPts val="0"/>
                        </a:spcAft>
                      </a:pPr>
                      <a:r>
                        <a:rPr lang="fr-FR" sz="1300" b="1" spc="0" baseline="0" dirty="0">
                          <a:solidFill>
                            <a:srgbClr val="2B6384"/>
                          </a:solidFill>
                          <a:latin typeface="Calibri" pitchFamily="34" charset="0"/>
                          <a:ea typeface="Times New Roman"/>
                          <a:cs typeface="Times New Roman"/>
                        </a:rPr>
                        <a:t>Ensemble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27</a:t>
            </a:fld>
            <a:endParaRPr lang="fr-FR"/>
          </a:p>
        </p:txBody>
      </p:sp>
    </p:spTree>
    <p:extLst>
      <p:ext uri="{BB962C8B-B14F-4D97-AF65-F5344CB8AC3E}">
        <p14:creationId xmlns:p14="http://schemas.microsoft.com/office/powerpoint/2010/main" val="3967764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Moins de </a:t>
            </a:r>
            <a:r>
              <a:rPr lang="fr-FR" sz="1500" b="0" dirty="0">
                <a:latin typeface="Calibri" pitchFamily="34" charset="0"/>
                <a:cs typeface="Times New Roman" pitchFamily="18" charset="0"/>
              </a:rPr>
              <a:t>quatre ébénistes sur dix disposent d’un magasin ou d’une salle d’exposition contre </a:t>
            </a:r>
            <a:r>
              <a:rPr lang="fr-FR" sz="1500" b="0" dirty="0" smtClean="0">
                <a:latin typeface="Calibri" pitchFamily="34" charset="0"/>
                <a:cs typeface="Times New Roman" pitchFamily="18" charset="0"/>
              </a:rPr>
              <a:t>plus </a:t>
            </a:r>
            <a:r>
              <a:rPr lang="fr-FR" sz="1500" b="0" dirty="0">
                <a:latin typeface="Calibri" pitchFamily="34" charset="0"/>
                <a:cs typeface="Times New Roman" pitchFamily="18" charset="0"/>
              </a:rPr>
              <a:t>de sept encadreurs-doreurs sur dix</a:t>
            </a:r>
            <a:r>
              <a:rPr lang="fr-FR" sz="1500" b="0" dirty="0" smtClean="0">
                <a:latin typeface="Calibri" pitchFamily="34" charset="0"/>
                <a:cs typeface="Times New Roman" pitchFamily="18" charset="0"/>
              </a:rPr>
              <a:t>.</a:t>
            </a:r>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Les tapissiers/selliers adoptent une position intermédiaire avec un peu plus de la moitié des entreprises concernées</a:t>
            </a:r>
            <a:r>
              <a:rPr lang="fr-FR" sz="1500" b="0" dirty="0" smtClean="0">
                <a:latin typeface="Calibri" pitchFamily="34" charset="0"/>
                <a:cs typeface="Times New Roman" pitchFamily="18" charset="0"/>
              </a:rPr>
              <a:t>.</a:t>
            </a:r>
          </a:p>
          <a:p>
            <a:pPr marL="442913" indent="0" algn="just">
              <a:spcBef>
                <a:spcPts val="300"/>
              </a:spcBef>
              <a:buClr>
                <a:srgbClr val="336699"/>
              </a:buClr>
              <a:buNone/>
              <a:tabLst>
                <a:tab pos="177800" algn="l"/>
              </a:tabLst>
            </a:pP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ANALYSE DETAILLEE SELON L’ACTIVITE</a:t>
            </a:r>
            <a:br>
              <a:rPr lang="fr-FR" dirty="0" smtClean="0"/>
            </a:br>
            <a:r>
              <a:rPr lang="fr-FR" dirty="0"/>
              <a:t>	</a:t>
            </a:r>
            <a:r>
              <a:rPr lang="fr-FR" sz="2000" b="0" dirty="0" smtClean="0"/>
              <a:t>h. Magasins et salles d’exposition selon l’activité</a:t>
            </a:r>
            <a:br>
              <a:rPr lang="fr-FR" sz="2000" b="0" dirty="0" smtClean="0"/>
            </a:br>
            <a:endParaRPr lang="fr-FR" sz="2000" b="0" dirty="0"/>
          </a:p>
        </p:txBody>
      </p:sp>
      <p:graphicFrame>
        <p:nvGraphicFramePr>
          <p:cNvPr id="8" name="Graphique 7"/>
          <p:cNvGraphicFramePr/>
          <p:nvPr>
            <p:extLst>
              <p:ext uri="{D42A27DB-BD31-4B8C-83A1-F6EECF244321}">
                <p14:modId xmlns:p14="http://schemas.microsoft.com/office/powerpoint/2010/main" val="882934239"/>
              </p:ext>
            </p:extLst>
          </p:nvPr>
        </p:nvGraphicFramePr>
        <p:xfrm>
          <a:off x="2178348" y="2844527"/>
          <a:ext cx="5832648"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28</a:t>
            </a:fld>
            <a:endParaRPr lang="fr-FR"/>
          </a:p>
        </p:txBody>
      </p:sp>
    </p:spTree>
    <p:extLst>
      <p:ext uri="{BB962C8B-B14F-4D97-AF65-F5344CB8AC3E}">
        <p14:creationId xmlns:p14="http://schemas.microsoft.com/office/powerpoint/2010/main" val="3102852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Internet constitue la méthode de vente la plus courante pour </a:t>
            </a:r>
            <a:r>
              <a:rPr lang="fr-FR" sz="1500" b="0" dirty="0" smtClean="0">
                <a:latin typeface="Calibri" pitchFamily="34" charset="0"/>
                <a:cs typeface="Times New Roman" pitchFamily="18" charset="0"/>
              </a:rPr>
              <a:t>l’ensemble des métiers et tout particulièrement pour l’encadrement-dorure.</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Pour les ébénistes, les foires et salons drainent également une part importante de la clientèle.</a:t>
            </a:r>
          </a:p>
          <a:p>
            <a:pPr marL="442913" indent="0" algn="just">
              <a:spcBef>
                <a:spcPts val="300"/>
              </a:spcBef>
              <a:buClr>
                <a:srgbClr val="336699"/>
              </a:buClr>
              <a:buNone/>
              <a:tabLst>
                <a:tab pos="177800" algn="l"/>
              </a:tabLst>
            </a:pP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ANALYSE DETAILLEE SELON L’ACTIVITE</a:t>
            </a:r>
            <a:br>
              <a:rPr lang="fr-FR" dirty="0" smtClean="0"/>
            </a:br>
            <a:r>
              <a:rPr lang="fr-FR" dirty="0"/>
              <a:t>	</a:t>
            </a:r>
            <a:r>
              <a:rPr lang="fr-FR" sz="2000" b="0" dirty="0"/>
              <a:t>i</a:t>
            </a:r>
            <a:r>
              <a:rPr lang="fr-FR" sz="2000" b="0" dirty="0" smtClean="0"/>
              <a:t>. Pratiques et méthodes de vente selon l’activité</a:t>
            </a:r>
            <a:endParaRPr lang="fr-FR" sz="2000" b="0" dirty="0"/>
          </a:p>
        </p:txBody>
      </p:sp>
      <p:graphicFrame>
        <p:nvGraphicFramePr>
          <p:cNvPr id="9" name="Tableau 8"/>
          <p:cNvGraphicFramePr>
            <a:graphicFrameLocks noGrp="1"/>
          </p:cNvGraphicFramePr>
          <p:nvPr>
            <p:extLst>
              <p:ext uri="{D42A27DB-BD31-4B8C-83A1-F6EECF244321}">
                <p14:modId xmlns:p14="http://schemas.microsoft.com/office/powerpoint/2010/main" val="1866354872"/>
              </p:ext>
            </p:extLst>
          </p:nvPr>
        </p:nvGraphicFramePr>
        <p:xfrm>
          <a:off x="1137394" y="2917296"/>
          <a:ext cx="8416544" cy="3312160"/>
        </p:xfrm>
        <a:graphic>
          <a:graphicData uri="http://schemas.openxmlformats.org/drawingml/2006/table">
            <a:tbl>
              <a:tblPr/>
              <a:tblGrid>
                <a:gridCol w="2340000"/>
                <a:gridCol w="1519136"/>
                <a:gridCol w="1519136"/>
                <a:gridCol w="1598114"/>
                <a:gridCol w="1440158"/>
              </a:tblGrid>
              <a:tr h="360040">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Tapisserie/Sellerie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Encadrement-Dorure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369015">
                <a:tc>
                  <a:txBody>
                    <a:bodyPr/>
                    <a:lstStyle/>
                    <a:p>
                      <a:pPr algn="just">
                        <a:spcBef>
                          <a:spcPts val="0"/>
                        </a:spcBef>
                        <a:spcAft>
                          <a:spcPts val="0"/>
                        </a:spcAft>
                      </a:pPr>
                      <a:r>
                        <a:rPr lang="fr-FR" sz="1300" baseline="0" dirty="0">
                          <a:solidFill>
                            <a:srgbClr val="2B6384"/>
                          </a:solidFill>
                          <a:latin typeface="Calibri" pitchFamily="34" charset="0"/>
                          <a:ea typeface="Times New Roman"/>
                          <a:cs typeface="Times New Roman"/>
                        </a:rPr>
                        <a:t>Internet</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53%</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52%</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82%</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54%</a:t>
                      </a:r>
                      <a:endParaRPr lang="fr-FR" sz="1300" b="1"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369015">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Foires-salons</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47%</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32%</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12%</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44%</a:t>
                      </a:r>
                      <a:endParaRPr lang="fr-FR" sz="1300" b="1"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69015">
                <a:tc>
                  <a:txBody>
                    <a:bodyPr/>
                    <a:lstStyle/>
                    <a:p>
                      <a:pPr algn="just">
                        <a:spcBef>
                          <a:spcPts val="0"/>
                        </a:spcBef>
                        <a:spcAft>
                          <a:spcPts val="0"/>
                        </a:spcAft>
                      </a:pPr>
                      <a:r>
                        <a:rPr lang="fr-FR" sz="1300" baseline="0" dirty="0" smtClean="0">
                          <a:solidFill>
                            <a:srgbClr val="2B6384"/>
                          </a:solidFill>
                          <a:latin typeface="Calibri" pitchFamily="34" charset="0"/>
                          <a:ea typeface="Times New Roman"/>
                          <a:cs typeface="Times New Roman"/>
                        </a:rPr>
                        <a:t>Pages jaunes</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35%</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37%</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35%</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35%</a:t>
                      </a:r>
                      <a:endParaRPr lang="fr-FR" sz="1300" b="1"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r>
              <a:tr h="369015">
                <a:tc>
                  <a:txBody>
                    <a:bodyPr/>
                    <a:lstStyle/>
                    <a:p>
                      <a:pPr>
                        <a:spcBef>
                          <a:spcPts val="0"/>
                        </a:spcBef>
                        <a:spcAft>
                          <a:spcPts val="0"/>
                        </a:spcAft>
                      </a:pPr>
                      <a:r>
                        <a:rPr lang="fr-FR" sz="1300" baseline="0" dirty="0">
                          <a:solidFill>
                            <a:srgbClr val="2B6384"/>
                          </a:solidFill>
                          <a:latin typeface="Calibri" pitchFamily="34" charset="0"/>
                          <a:ea typeface="Times New Roman"/>
                          <a:cs typeface="Times New Roman"/>
                        </a:rPr>
                        <a:t>Publicité presse locale et gratuite</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26%</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30%</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24%</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27%</a:t>
                      </a:r>
                      <a:endParaRPr lang="fr-FR" sz="1300" b="1"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69015">
                <a:tc>
                  <a:txBody>
                    <a:bodyPr/>
                    <a:lstStyle/>
                    <a:p>
                      <a:pPr>
                        <a:spcBef>
                          <a:spcPts val="0"/>
                        </a:spcBef>
                        <a:spcAft>
                          <a:spcPts val="0"/>
                        </a:spcAft>
                      </a:pPr>
                      <a:r>
                        <a:rPr lang="fr-FR" sz="1300" baseline="0" dirty="0">
                          <a:solidFill>
                            <a:srgbClr val="2B6384"/>
                          </a:solidFill>
                          <a:latin typeface="Calibri" pitchFamily="34" charset="0"/>
                          <a:ea typeface="Times New Roman"/>
                          <a:cs typeface="Times New Roman"/>
                        </a:rPr>
                        <a:t>Bouche à oreille</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17%</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10%</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41%</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17%</a:t>
                      </a:r>
                      <a:endParaRPr lang="fr-FR" sz="1300" b="1"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r>
              <a:tr h="369015">
                <a:tc>
                  <a:txBody>
                    <a:bodyPr/>
                    <a:lstStyle/>
                    <a:p>
                      <a:pPr algn="just">
                        <a:spcBef>
                          <a:spcPts val="0"/>
                        </a:spcBef>
                        <a:spcAft>
                          <a:spcPts val="0"/>
                        </a:spcAft>
                      </a:pPr>
                      <a:r>
                        <a:rPr lang="fr-FR" sz="1300" baseline="0" dirty="0">
                          <a:solidFill>
                            <a:srgbClr val="2B6384"/>
                          </a:solidFill>
                          <a:latin typeface="Calibri" pitchFamily="34" charset="0"/>
                          <a:ea typeface="Times New Roman"/>
                          <a:cs typeface="Times New Roman"/>
                        </a:rPr>
                        <a:t>Représentants</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1%</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3%</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3%</a:t>
                      </a:r>
                      <a:endParaRPr lang="fr-FR" sz="1300" b="1"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69015">
                <a:tc>
                  <a:txBody>
                    <a:bodyPr/>
                    <a:lstStyle/>
                    <a:p>
                      <a:pPr algn="just">
                        <a:spcBef>
                          <a:spcPts val="0"/>
                        </a:spcBef>
                        <a:spcAft>
                          <a:spcPts val="0"/>
                        </a:spcAft>
                      </a:pPr>
                      <a:r>
                        <a:rPr lang="fr-FR" sz="1300" baseline="0" dirty="0">
                          <a:solidFill>
                            <a:srgbClr val="2B6384"/>
                          </a:solidFill>
                          <a:latin typeface="Calibri" pitchFamily="34" charset="0"/>
                          <a:ea typeface="Times New Roman"/>
                          <a:cs typeface="Times New Roman"/>
                        </a:rPr>
                        <a:t>Autres*</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8%</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8%</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rgbClr val="2B6384"/>
                          </a:solidFill>
                          <a:latin typeface="Calibri" pitchFamily="34" charset="0"/>
                          <a:ea typeface="Times New Roman"/>
                          <a:cs typeface="Times New Roman"/>
                        </a:rPr>
                        <a:t>9%</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1" baseline="0" dirty="0" smtClean="0">
                          <a:solidFill>
                            <a:srgbClr val="2B6384"/>
                          </a:solidFill>
                          <a:latin typeface="Calibri" pitchFamily="34" charset="0"/>
                          <a:ea typeface="Times New Roman"/>
                          <a:cs typeface="Times New Roman"/>
                        </a:rPr>
                        <a:t>8%</a:t>
                      </a:r>
                      <a:endParaRPr lang="fr-FR" sz="1300" b="1"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r>
              <a:tr h="369015">
                <a:tc>
                  <a:txBody>
                    <a:bodyPr/>
                    <a:lstStyle/>
                    <a:p>
                      <a:pPr algn="just">
                        <a:spcBef>
                          <a:spcPts val="0"/>
                        </a:spcBef>
                        <a:spcAft>
                          <a:spcPts val="0"/>
                        </a:spcAft>
                      </a:pPr>
                      <a:r>
                        <a:rPr lang="fr-FR" sz="1300" b="1" spc="0" baseline="0" dirty="0">
                          <a:solidFill>
                            <a:srgbClr val="2B6384"/>
                          </a:solidFill>
                          <a:latin typeface="Calibri" pitchFamily="34" charset="0"/>
                          <a:ea typeface="Times New Roman"/>
                          <a:cs typeface="Times New Roman"/>
                        </a:rPr>
                        <a:t>Ensemble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189%</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170%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206%</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188%</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r>
            </a:tbl>
          </a:graphicData>
        </a:graphic>
      </p:graphicFrame>
      <p:sp>
        <p:nvSpPr>
          <p:cNvPr id="8" name="Rectangle 1"/>
          <p:cNvSpPr>
            <a:spLocks noChangeArrowheads="1"/>
          </p:cNvSpPr>
          <p:nvPr/>
        </p:nvSpPr>
        <p:spPr bwMode="auto">
          <a:xfrm>
            <a:off x="1607384" y="2573102"/>
            <a:ext cx="6840760"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Pratiques et méthodes de vente utilisées selon l’activité des entreprises</a:t>
            </a:r>
            <a:endParaRPr kumimoji="0" lang="fr-FR" sz="1300" b="1" i="0" u="none" strike="noStrike" cap="none" normalizeH="0" baseline="0" dirty="0" smtClean="0">
              <a:ln>
                <a:noFill/>
              </a:ln>
              <a:solidFill>
                <a:srgbClr val="2B6384"/>
              </a:solidFill>
              <a:effectLst/>
              <a:latin typeface="Calibri" pitchFamily="34" charset="0"/>
            </a:endParaRPr>
          </a:p>
        </p:txBody>
      </p:sp>
      <p:sp>
        <p:nvSpPr>
          <p:cNvPr id="10" name="Rectangle 1"/>
          <p:cNvSpPr>
            <a:spLocks noChangeArrowheads="1"/>
          </p:cNvSpPr>
          <p:nvPr/>
        </p:nvSpPr>
        <p:spPr bwMode="auto">
          <a:xfrm>
            <a:off x="1098228" y="6298590"/>
            <a:ext cx="2909405"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000" b="0" i="1" u="none" strike="noStrike" cap="none" normalizeH="0" baseline="0" dirty="0" smtClean="0">
                <a:ln>
                  <a:noFill/>
                </a:ln>
                <a:solidFill>
                  <a:srgbClr val="2B6384"/>
                </a:solidFill>
                <a:effectLst/>
                <a:latin typeface="Calibri" pitchFamily="34" charset="0"/>
                <a:ea typeface="Times New Roman" pitchFamily="18" charset="0"/>
              </a:rPr>
              <a:t>* Portes</a:t>
            </a:r>
            <a:r>
              <a:rPr kumimoji="0" lang="fr-FR" sz="1000" b="0" i="1" u="none" strike="noStrike" cap="none" normalizeH="0" dirty="0" smtClean="0">
                <a:ln>
                  <a:noFill/>
                </a:ln>
                <a:solidFill>
                  <a:srgbClr val="2B6384"/>
                </a:solidFill>
                <a:effectLst/>
                <a:latin typeface="Calibri" pitchFamily="34" charset="0"/>
                <a:ea typeface="Times New Roman" pitchFamily="18" charset="0"/>
              </a:rPr>
              <a:t> ouvertes, chambre des métiers, …</a:t>
            </a:r>
            <a:endParaRPr kumimoji="0" lang="fr-FR" sz="1000" b="0" i="0" u="none" strike="noStrike" cap="none" normalizeH="0" baseline="0" dirty="0" smtClean="0">
              <a:ln>
                <a:noFill/>
              </a:ln>
              <a:solidFill>
                <a:srgbClr val="2B6384"/>
              </a:solidFill>
              <a:effectLst/>
              <a:latin typeface="Calibri" pitchFamily="34" charset="0"/>
            </a:endParaRPr>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29</a:t>
            </a:fld>
            <a:endParaRPr lang="fr-FR"/>
          </a:p>
        </p:txBody>
      </p:sp>
    </p:spTree>
    <p:extLst>
      <p:ext uri="{BB962C8B-B14F-4D97-AF65-F5344CB8AC3E}">
        <p14:creationId xmlns:p14="http://schemas.microsoft.com/office/powerpoint/2010/main" val="2246205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r>
              <a:rPr lang="fr-FR" dirty="0" smtClean="0"/>
              <a:t>DENOMBREMENT</a:t>
            </a:r>
            <a:endParaRPr lang="fr-FR" dirty="0"/>
          </a:p>
        </p:txBody>
      </p:sp>
      <p:sp>
        <p:nvSpPr>
          <p:cNvPr id="19" name="Espace réservé du contenu 4"/>
          <p:cNvSpPr>
            <a:spLocks noGrp="1"/>
          </p:cNvSpPr>
          <p:nvPr>
            <p:ph sz="quarter" idx="18"/>
          </p:nvPr>
        </p:nvSpPr>
        <p:spPr>
          <a:xfrm>
            <a:off x="720000" y="1476000"/>
            <a:ext cx="9252000" cy="5148943"/>
          </a:xfrm>
        </p:spPr>
        <p:txBody>
          <a:bodyPr/>
          <a:lstStyle/>
          <a:p>
            <a:pPr lvl="0" algn="just">
              <a:spcBef>
                <a:spcPts val="600"/>
              </a:spcBef>
              <a:tabLst>
                <a:tab pos="266700" algn="l"/>
              </a:tabLst>
            </a:pPr>
            <a:r>
              <a:rPr lang="fr-FR" sz="1600" b="0" dirty="0">
                <a:latin typeface="Calibri" pitchFamily="34" charset="0"/>
                <a:ea typeface="Times New Roman" pitchFamily="18" charset="0"/>
                <a:cs typeface="Times New Roman" pitchFamily="18" charset="0"/>
              </a:rPr>
              <a:t>En 2008, les nomenclatures NAF ont changé. La nouvelle nomenclature ne permet plus d’identifier les entreprises </a:t>
            </a:r>
            <a:r>
              <a:rPr lang="fr-FR" sz="1600" b="0" dirty="0" smtClean="0">
                <a:latin typeface="Calibri" pitchFamily="34" charset="0"/>
                <a:ea typeface="Times New Roman" pitchFamily="18" charset="0"/>
                <a:cs typeface="Times New Roman" pitchFamily="18" charset="0"/>
              </a:rPr>
              <a:t>du secteur selon </a:t>
            </a:r>
            <a:r>
              <a:rPr lang="fr-FR" sz="1600" b="0" dirty="0">
                <a:latin typeface="Calibri" pitchFamily="34" charset="0"/>
                <a:ea typeface="Times New Roman" pitchFamily="18" charset="0"/>
                <a:cs typeface="Times New Roman" pitchFamily="18" charset="0"/>
              </a:rPr>
              <a:t>leur seul code NAF.</a:t>
            </a:r>
          </a:p>
          <a:p>
            <a:pPr lvl="0" algn="just">
              <a:spcBef>
                <a:spcPts val="600"/>
              </a:spcBef>
              <a:tabLst>
                <a:tab pos="266700" algn="l"/>
              </a:tabLst>
            </a:pPr>
            <a:endParaRPr lang="fr-FR" sz="1600" b="0" dirty="0">
              <a:latin typeface="Calibri" pitchFamily="34" charset="0"/>
              <a:cs typeface="Times New Roman" pitchFamily="18" charset="0"/>
            </a:endParaRPr>
          </a:p>
          <a:p>
            <a:pPr lvl="0" algn="just">
              <a:spcBef>
                <a:spcPts val="600"/>
              </a:spcBef>
              <a:tabLst>
                <a:tab pos="266700" algn="l"/>
              </a:tabLst>
            </a:pPr>
            <a:r>
              <a:rPr lang="fr-FR" sz="1600" b="0" dirty="0">
                <a:latin typeface="Calibri" pitchFamily="34" charset="0"/>
                <a:cs typeface="Times New Roman" pitchFamily="18" charset="0"/>
              </a:rPr>
              <a:t>Depuis 2011, le dénombrement des entreprises </a:t>
            </a:r>
            <a:r>
              <a:rPr lang="fr-FR" sz="1600" b="0" dirty="0" smtClean="0">
                <a:latin typeface="Calibri" pitchFamily="34" charset="0"/>
                <a:cs typeface="Times New Roman" pitchFamily="18" charset="0"/>
              </a:rPr>
              <a:t>du secteur est </a:t>
            </a:r>
            <a:r>
              <a:rPr lang="fr-FR" sz="1600" b="0" dirty="0">
                <a:latin typeface="Calibri" pitchFamily="34" charset="0"/>
                <a:cs typeface="Times New Roman" pitchFamily="18" charset="0"/>
              </a:rPr>
              <a:t>estimé sur la base des informations disponibles auprès des syndicats professionnels (annuaires adhérents, statistiques professions, …), des statistiques ACOSS en établissements sur les codes partiels et des statistiques INSEE en entreprises sur les codes partiels.</a:t>
            </a:r>
            <a:endParaRPr lang="fr-FR" sz="1600" b="0" dirty="0">
              <a:latin typeface="Calibri" pitchFamily="34" charset="0"/>
            </a:endParaRPr>
          </a:p>
          <a:p>
            <a:pPr marL="0" indent="0">
              <a:buNone/>
            </a:pPr>
            <a:endParaRPr lang="fr-FR"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3</a:t>
            </a:fld>
            <a:endParaRPr lang="fr-FR"/>
          </a:p>
        </p:txBody>
      </p:sp>
    </p:spTree>
    <p:extLst>
      <p:ext uri="{BB962C8B-B14F-4D97-AF65-F5344CB8AC3E}">
        <p14:creationId xmlns:p14="http://schemas.microsoft.com/office/powerpoint/2010/main" val="3730954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L’agencement représente </a:t>
            </a:r>
            <a:r>
              <a:rPr lang="fr-FR" sz="1500" b="0" dirty="0" smtClean="0">
                <a:latin typeface="Calibri" pitchFamily="34" charset="0"/>
                <a:cs typeface="Times New Roman" pitchFamily="18" charset="0"/>
              </a:rPr>
              <a:t>37 </a:t>
            </a:r>
            <a:r>
              <a:rPr lang="fr-FR" sz="1500" b="0" dirty="0">
                <a:latin typeface="Calibri" pitchFamily="34" charset="0"/>
                <a:cs typeface="Times New Roman" pitchFamily="18" charset="0"/>
              </a:rPr>
              <a:t>% du chiffre d’affaires des ébénistes et la fabrication de meubles contemporains totalise </a:t>
            </a:r>
            <a:r>
              <a:rPr lang="fr-FR" sz="1500" b="0" dirty="0" smtClean="0">
                <a:latin typeface="Calibri" pitchFamily="34" charset="0"/>
                <a:cs typeface="Times New Roman" pitchFamily="18" charset="0"/>
              </a:rPr>
              <a:t>30 % du </a:t>
            </a:r>
            <a:r>
              <a:rPr lang="fr-FR" sz="1500" b="0" dirty="0">
                <a:latin typeface="Calibri" pitchFamily="34" charset="0"/>
                <a:cs typeface="Times New Roman" pitchFamily="18" charset="0"/>
              </a:rPr>
              <a:t>montant total</a:t>
            </a:r>
            <a:r>
              <a:rPr lang="fr-FR" sz="1500" b="0" dirty="0" smtClean="0">
                <a:latin typeface="Calibri" pitchFamily="34" charset="0"/>
                <a:cs typeface="Times New Roman" pitchFamily="18" charset="0"/>
              </a:rPr>
              <a:t>.</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Si la restauration de meubles semble avoir été peu porteuse entre 2015 et 2021, en revanche, l’agencement et la fabrication de meubles de style historique ont été plébiscités sur la période.</a:t>
            </a:r>
          </a:p>
          <a:p>
            <a:pPr marL="442913" indent="0" algn="just">
              <a:spcBef>
                <a:spcPts val="300"/>
              </a:spcBef>
              <a:buClr>
                <a:srgbClr val="336699"/>
              </a:buClr>
              <a:buNone/>
              <a:tabLst>
                <a:tab pos="177800" algn="l"/>
              </a:tabLst>
            </a:pP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ANALYSE DETAILLEE SELON L’ACTIVITE</a:t>
            </a:r>
            <a:br>
              <a:rPr lang="fr-FR" dirty="0" smtClean="0"/>
            </a:br>
            <a:r>
              <a:rPr lang="fr-FR" dirty="0"/>
              <a:t>	</a:t>
            </a:r>
            <a:r>
              <a:rPr lang="fr-FR" sz="2000" b="0" dirty="0" smtClean="0"/>
              <a:t>j. Détail de l’activité des ébénisteries</a:t>
            </a:r>
            <a:endParaRPr lang="fr-FR" sz="2000" b="0" dirty="0"/>
          </a:p>
        </p:txBody>
      </p:sp>
      <p:graphicFrame>
        <p:nvGraphicFramePr>
          <p:cNvPr id="9" name="Tableau 8"/>
          <p:cNvGraphicFramePr>
            <a:graphicFrameLocks noGrp="1"/>
          </p:cNvGraphicFramePr>
          <p:nvPr>
            <p:extLst>
              <p:ext uri="{D42A27DB-BD31-4B8C-83A1-F6EECF244321}">
                <p14:modId xmlns:p14="http://schemas.microsoft.com/office/powerpoint/2010/main" val="991359597"/>
              </p:ext>
            </p:extLst>
          </p:nvPr>
        </p:nvGraphicFramePr>
        <p:xfrm>
          <a:off x="836425" y="3329308"/>
          <a:ext cx="4392488" cy="2883780"/>
        </p:xfrm>
        <a:graphic>
          <a:graphicData uri="http://schemas.openxmlformats.org/drawingml/2006/table">
            <a:tbl>
              <a:tblPr/>
              <a:tblGrid>
                <a:gridCol w="2952328"/>
                <a:gridCol w="1440160"/>
              </a:tblGrid>
              <a:tr h="550342">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 % </a:t>
                      </a:r>
                    </a:p>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de chiffre d’affaires </a:t>
                      </a:r>
                    </a:p>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des ébénistes</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327060">
                <a:tc>
                  <a:txBody>
                    <a:bodyPr/>
                    <a:lstStyle/>
                    <a:p>
                      <a:pPr algn="just">
                        <a:spcBef>
                          <a:spcPts val="0"/>
                        </a:spcBef>
                        <a:spcAft>
                          <a:spcPts val="0"/>
                        </a:spcAft>
                      </a:pPr>
                      <a:r>
                        <a:rPr lang="fr-FR" sz="1300" baseline="0" dirty="0" smtClean="0">
                          <a:solidFill>
                            <a:srgbClr val="2B6384"/>
                          </a:solidFill>
                          <a:latin typeface="Calibri" pitchFamily="34" charset="0"/>
                          <a:ea typeface="Times New Roman"/>
                          <a:cs typeface="Times New Roman"/>
                        </a:rPr>
                        <a:t>Agencement</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37%</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327060">
                <a:tc>
                  <a:txBody>
                    <a:bodyPr/>
                    <a:lstStyle/>
                    <a:p>
                      <a:pPr algn="just">
                        <a:spcBef>
                          <a:spcPts val="0"/>
                        </a:spcBef>
                        <a:spcAft>
                          <a:spcPts val="0"/>
                        </a:spcAft>
                      </a:pPr>
                      <a:r>
                        <a:rPr lang="fr-FR" sz="1300" baseline="0" dirty="0" smtClean="0">
                          <a:solidFill>
                            <a:srgbClr val="2B6384"/>
                          </a:solidFill>
                          <a:latin typeface="Calibri" pitchFamily="34" charset="0"/>
                          <a:ea typeface="Times New Roman"/>
                          <a:cs typeface="Times New Roman"/>
                        </a:rPr>
                        <a:t>Fabrication de meubles contemporains</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30% </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27060">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Restauration meubles</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12%</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327060">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Fabrication de cuisines et salles de bains</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8%</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27060">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Fabrication de meubles de style historique</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327060">
                <a:tc>
                  <a:txBody>
                    <a:bodyPr/>
                    <a:lstStyle/>
                    <a:p>
                      <a:pPr algn="just">
                        <a:spcBef>
                          <a:spcPts val="0"/>
                        </a:spcBef>
                        <a:spcAft>
                          <a:spcPts val="0"/>
                        </a:spcAft>
                      </a:pPr>
                      <a:r>
                        <a:rPr lang="fr-FR" sz="1300" baseline="0" dirty="0" smtClean="0">
                          <a:solidFill>
                            <a:srgbClr val="2B6384"/>
                          </a:solidFill>
                          <a:latin typeface="Calibri" pitchFamily="34" charset="0"/>
                          <a:ea typeface="Times New Roman"/>
                          <a:cs typeface="Times New Roman"/>
                        </a:rPr>
                        <a:t>Autres*</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10%</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solidFill>
                      <a:srgbClr val="CDEDF0"/>
                    </a:solidFill>
                  </a:tcPr>
                </a:tc>
              </a:tr>
              <a:tr h="327060">
                <a:tc>
                  <a:txBody>
                    <a:bodyPr/>
                    <a:lstStyle/>
                    <a:p>
                      <a:pPr algn="just">
                        <a:spcBef>
                          <a:spcPts val="0"/>
                        </a:spcBef>
                        <a:spcAft>
                          <a:spcPts val="0"/>
                        </a:spcAft>
                      </a:pPr>
                      <a:r>
                        <a:rPr lang="fr-FR" sz="1300" b="1" spc="0" baseline="0" dirty="0">
                          <a:solidFill>
                            <a:srgbClr val="2B6384"/>
                          </a:solidFill>
                          <a:latin typeface="Calibri" pitchFamily="34" charset="0"/>
                          <a:ea typeface="Times New Roman"/>
                          <a:cs typeface="Times New Roman"/>
                        </a:rPr>
                        <a:t>Ensemble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
        <p:nvSpPr>
          <p:cNvPr id="8" name="Rectangle 1"/>
          <p:cNvSpPr>
            <a:spLocks noChangeArrowheads="1"/>
          </p:cNvSpPr>
          <p:nvPr/>
        </p:nvSpPr>
        <p:spPr bwMode="auto">
          <a:xfrm>
            <a:off x="1547244" y="3002873"/>
            <a:ext cx="3240360"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Détail de l’activité des</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ébénisteries</a:t>
            </a:r>
            <a:endParaRPr kumimoji="0" lang="fr-FR" sz="1300" b="1" i="0" u="none" strike="noStrike" cap="none" normalizeH="0" baseline="0" dirty="0" smtClean="0">
              <a:ln>
                <a:noFill/>
              </a:ln>
              <a:solidFill>
                <a:srgbClr val="2B6384"/>
              </a:solidFill>
              <a:effectLst/>
              <a:latin typeface="Calibri" pitchFamily="34" charset="0"/>
            </a:endParaRPr>
          </a:p>
        </p:txBody>
      </p:sp>
      <p:sp>
        <p:nvSpPr>
          <p:cNvPr id="11" name="Rectangle 1"/>
          <p:cNvSpPr>
            <a:spLocks noChangeArrowheads="1"/>
          </p:cNvSpPr>
          <p:nvPr/>
        </p:nvSpPr>
        <p:spPr bwMode="auto">
          <a:xfrm>
            <a:off x="719666" y="6411088"/>
            <a:ext cx="562827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fr-FR" sz="1000" b="0" i="1" u="none" strike="noStrike" cap="none" normalizeH="0" baseline="0" dirty="0" smtClean="0">
                <a:ln>
                  <a:noFill/>
                </a:ln>
                <a:solidFill>
                  <a:srgbClr val="2B6384"/>
                </a:solidFill>
                <a:effectLst/>
                <a:latin typeface="Calibri" pitchFamily="34" charset="0"/>
                <a:ea typeface="Times New Roman" pitchFamily="18" charset="0"/>
              </a:rPr>
              <a:t>* </a:t>
            </a:r>
            <a:r>
              <a:rPr lang="fr-FR" sz="1000" i="1" dirty="0" smtClean="0">
                <a:solidFill>
                  <a:srgbClr val="2B6384"/>
                </a:solidFill>
                <a:latin typeface="Calibri" pitchFamily="34" charset="0"/>
                <a:ea typeface="Times New Roman" pitchFamily="18" charset="0"/>
              </a:rPr>
              <a:t>menuiserie, fabrication </a:t>
            </a:r>
            <a:r>
              <a:rPr lang="fr-FR" sz="1000" i="1" dirty="0">
                <a:solidFill>
                  <a:srgbClr val="2B6384"/>
                </a:solidFill>
                <a:latin typeface="Calibri" pitchFamily="34" charset="0"/>
                <a:ea typeface="Times New Roman" pitchFamily="18" charset="0"/>
              </a:rPr>
              <a:t>bibliothèque, </a:t>
            </a:r>
            <a:r>
              <a:rPr lang="fr-FR" sz="1000" i="1" dirty="0" smtClean="0">
                <a:solidFill>
                  <a:srgbClr val="2B6384"/>
                </a:solidFill>
                <a:latin typeface="Calibri" pitchFamily="34" charset="0"/>
                <a:ea typeface="Times New Roman" pitchFamily="18" charset="0"/>
              </a:rPr>
              <a:t>fabrication de cave à vin, pose de fenêtre, …</a:t>
            </a:r>
            <a:endParaRPr kumimoji="0" lang="fr-FR" sz="1000" b="0" i="0" u="none" strike="noStrike" cap="none" normalizeH="0" baseline="0" dirty="0" smtClean="0">
              <a:ln>
                <a:noFill/>
              </a:ln>
              <a:solidFill>
                <a:srgbClr val="2B6384"/>
              </a:solidFill>
              <a:effectLst/>
              <a:latin typeface="Calibri" pitchFamily="34" charset="0"/>
            </a:endParaRPr>
          </a:p>
        </p:txBody>
      </p:sp>
      <p:graphicFrame>
        <p:nvGraphicFramePr>
          <p:cNvPr id="12" name="Graphique 11"/>
          <p:cNvGraphicFramePr/>
          <p:nvPr>
            <p:extLst>
              <p:ext uri="{D42A27DB-BD31-4B8C-83A1-F6EECF244321}">
                <p14:modId xmlns:p14="http://schemas.microsoft.com/office/powerpoint/2010/main" val="182430176"/>
              </p:ext>
            </p:extLst>
          </p:nvPr>
        </p:nvGraphicFramePr>
        <p:xfrm>
          <a:off x="5706740" y="2916535"/>
          <a:ext cx="4264926" cy="3296553"/>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30</a:t>
            </a:fld>
            <a:endParaRPr lang="fr-FR"/>
          </a:p>
        </p:txBody>
      </p:sp>
    </p:spTree>
    <p:extLst>
      <p:ext uri="{BB962C8B-B14F-4D97-AF65-F5344CB8AC3E}">
        <p14:creationId xmlns:p14="http://schemas.microsoft.com/office/powerpoint/2010/main" val="2608844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 activités de sellerie et siège représentent chacune environ 40 % du chiffre d’affaires des tapissiers-selliers.</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L’activité siège a bénéficié d’une bonne tenue entre 2015 et 2021 et dans une moindre mesure, l’activité couture et décors ainsi que stores ont été également dynamiques.</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ANALYSE DETAILLEE SELON L’ACTIVITE</a:t>
            </a:r>
            <a:br>
              <a:rPr lang="fr-FR" dirty="0" smtClean="0"/>
            </a:br>
            <a:r>
              <a:rPr lang="fr-FR" dirty="0"/>
              <a:t>	</a:t>
            </a:r>
            <a:r>
              <a:rPr lang="fr-FR" sz="2000" b="0" dirty="0"/>
              <a:t>k</a:t>
            </a:r>
            <a:r>
              <a:rPr lang="fr-FR" sz="2000" b="0" dirty="0" smtClean="0"/>
              <a:t>. Détail de l’activité des tapissiers et selliers</a:t>
            </a:r>
            <a:endParaRPr lang="fr-FR" sz="2000" b="0" dirty="0"/>
          </a:p>
        </p:txBody>
      </p:sp>
      <p:graphicFrame>
        <p:nvGraphicFramePr>
          <p:cNvPr id="9" name="Tableau 8"/>
          <p:cNvGraphicFramePr>
            <a:graphicFrameLocks noGrp="1"/>
          </p:cNvGraphicFramePr>
          <p:nvPr>
            <p:extLst>
              <p:ext uri="{D42A27DB-BD31-4B8C-83A1-F6EECF244321}">
                <p14:modId xmlns:p14="http://schemas.microsoft.com/office/powerpoint/2010/main" val="253695396"/>
              </p:ext>
            </p:extLst>
          </p:nvPr>
        </p:nvGraphicFramePr>
        <p:xfrm>
          <a:off x="1285856" y="2815456"/>
          <a:ext cx="3412772" cy="2282657"/>
        </p:xfrm>
        <a:graphic>
          <a:graphicData uri="http://schemas.openxmlformats.org/drawingml/2006/table">
            <a:tbl>
              <a:tblPr/>
              <a:tblGrid>
                <a:gridCol w="1468556"/>
                <a:gridCol w="1944216"/>
              </a:tblGrid>
              <a:tr h="450455">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 % de chiffre d’affaires </a:t>
                      </a:r>
                    </a:p>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des tapissiers et selliers</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305367">
                <a:tc>
                  <a:txBody>
                    <a:bodyPr/>
                    <a:lstStyle/>
                    <a:p>
                      <a:pPr algn="just">
                        <a:spcBef>
                          <a:spcPts val="0"/>
                        </a:spcBef>
                        <a:spcAft>
                          <a:spcPts val="0"/>
                        </a:spcAft>
                      </a:pPr>
                      <a:r>
                        <a:rPr lang="fr-FR" sz="1300" baseline="0" dirty="0" smtClean="0">
                          <a:solidFill>
                            <a:srgbClr val="2B6384"/>
                          </a:solidFill>
                          <a:latin typeface="Calibri" pitchFamily="34" charset="0"/>
                          <a:ea typeface="Times New Roman"/>
                          <a:cs typeface="Times New Roman"/>
                        </a:rPr>
                        <a:t>Sellerie</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41% </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305367">
                <a:tc>
                  <a:txBody>
                    <a:bodyPr/>
                    <a:lstStyle/>
                    <a:p>
                      <a:pPr algn="just">
                        <a:spcBef>
                          <a:spcPts val="0"/>
                        </a:spcBef>
                        <a:spcAft>
                          <a:spcPts val="0"/>
                        </a:spcAft>
                      </a:pPr>
                      <a:r>
                        <a:rPr lang="fr-FR" sz="1300" baseline="0" dirty="0" smtClean="0">
                          <a:solidFill>
                            <a:srgbClr val="2B6384"/>
                          </a:solidFill>
                          <a:latin typeface="Calibri" pitchFamily="34" charset="0"/>
                          <a:ea typeface="Times New Roman"/>
                          <a:cs typeface="Times New Roman"/>
                        </a:rPr>
                        <a:t>Siège</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40%</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05367">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Couture et décors</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15%</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bg1"/>
                    </a:solidFill>
                  </a:tcPr>
                </a:tc>
              </a:tr>
              <a:tr h="305367">
                <a:tc>
                  <a:txBody>
                    <a:bodyPr/>
                    <a:lstStyle/>
                    <a:p>
                      <a:pPr>
                        <a:spcBef>
                          <a:spcPts val="0"/>
                        </a:spcBef>
                        <a:spcAft>
                          <a:spcPts val="0"/>
                        </a:spcAft>
                      </a:pPr>
                      <a:r>
                        <a:rPr lang="fr-FR" sz="1300" baseline="0" dirty="0" smtClean="0">
                          <a:solidFill>
                            <a:srgbClr val="2B6384"/>
                          </a:solidFill>
                          <a:latin typeface="Calibri" pitchFamily="34" charset="0"/>
                          <a:ea typeface="Times New Roman"/>
                          <a:cs typeface="Times New Roman"/>
                        </a:rPr>
                        <a:t>Store</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1%</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305367">
                <a:tc>
                  <a:txBody>
                    <a:bodyPr/>
                    <a:lstStyle/>
                    <a:p>
                      <a:pPr algn="just">
                        <a:spcBef>
                          <a:spcPts val="0"/>
                        </a:spcBef>
                        <a:spcAft>
                          <a:spcPts val="0"/>
                        </a:spcAft>
                      </a:pPr>
                      <a:r>
                        <a:rPr lang="fr-FR" sz="1300" baseline="0" dirty="0" smtClean="0">
                          <a:solidFill>
                            <a:srgbClr val="2B6384"/>
                          </a:solidFill>
                          <a:latin typeface="Calibri" pitchFamily="34" charset="0"/>
                          <a:ea typeface="Times New Roman"/>
                          <a:cs typeface="Times New Roman"/>
                        </a:rPr>
                        <a:t>Autres*</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c>
                  <a:txBody>
                    <a:bodyPr/>
                    <a:lstStyle/>
                    <a:p>
                      <a:pPr algn="ctr">
                        <a:spcBef>
                          <a:spcPts val="0"/>
                        </a:spcBef>
                        <a:spcAft>
                          <a:spcPts val="0"/>
                        </a:spcAft>
                      </a:pPr>
                      <a:r>
                        <a:rPr lang="fr-FR" sz="1300" baseline="0" dirty="0" smtClean="0">
                          <a:solidFill>
                            <a:srgbClr val="2B6384"/>
                          </a:solidFill>
                          <a:latin typeface="Calibri" pitchFamily="34" charset="0"/>
                          <a:ea typeface="Times New Roman"/>
                          <a:cs typeface="Times New Roman"/>
                        </a:rPr>
                        <a:t>3%</a:t>
                      </a:r>
                      <a:endParaRPr lang="fr-FR" sz="1300" baseline="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noFill/>
                  </a:tcPr>
                </a:tc>
              </a:tr>
              <a:tr h="305367">
                <a:tc>
                  <a:txBody>
                    <a:bodyPr/>
                    <a:lstStyle/>
                    <a:p>
                      <a:pPr algn="just">
                        <a:spcBef>
                          <a:spcPts val="0"/>
                        </a:spcBef>
                        <a:spcAft>
                          <a:spcPts val="0"/>
                        </a:spcAft>
                      </a:pPr>
                      <a:r>
                        <a:rPr lang="fr-FR" sz="1300" b="1" spc="0" baseline="0" dirty="0">
                          <a:solidFill>
                            <a:srgbClr val="2B6384"/>
                          </a:solidFill>
                          <a:latin typeface="Calibri" pitchFamily="34" charset="0"/>
                          <a:ea typeface="Times New Roman"/>
                          <a:cs typeface="Times New Roman"/>
                        </a:rPr>
                        <a:t>Ensemble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solidFill>
                      <a:srgbClr val="CDEDF0"/>
                    </a:solidFill>
                  </a:tcPr>
                </a:tc>
              </a:tr>
            </a:tbl>
          </a:graphicData>
        </a:graphic>
      </p:graphicFrame>
      <p:sp>
        <p:nvSpPr>
          <p:cNvPr id="8" name="Rectangle 1"/>
          <p:cNvSpPr>
            <a:spLocks noChangeArrowheads="1"/>
          </p:cNvSpPr>
          <p:nvPr/>
        </p:nvSpPr>
        <p:spPr bwMode="auto">
          <a:xfrm>
            <a:off x="1372062" y="2431585"/>
            <a:ext cx="3240360"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Détail de l’activité des</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tapissiers et selliers</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12" name="Graphique 11"/>
          <p:cNvGraphicFramePr/>
          <p:nvPr>
            <p:extLst>
              <p:ext uri="{D42A27DB-BD31-4B8C-83A1-F6EECF244321}">
                <p14:modId xmlns:p14="http://schemas.microsoft.com/office/powerpoint/2010/main" val="3736763592"/>
              </p:ext>
            </p:extLst>
          </p:nvPr>
        </p:nvGraphicFramePr>
        <p:xfrm>
          <a:off x="5362385" y="2364199"/>
          <a:ext cx="4264926" cy="350466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
          <p:cNvSpPr>
            <a:spLocks noChangeArrowheads="1"/>
          </p:cNvSpPr>
          <p:nvPr/>
        </p:nvSpPr>
        <p:spPr bwMode="auto">
          <a:xfrm>
            <a:off x="1202220" y="5149045"/>
            <a:ext cx="432048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000" b="0" i="1" u="none" strike="noStrike" cap="none" normalizeH="0" baseline="0" dirty="0" smtClean="0">
                <a:ln>
                  <a:noFill/>
                </a:ln>
                <a:solidFill>
                  <a:srgbClr val="2B6384"/>
                </a:solidFill>
                <a:effectLst/>
                <a:latin typeface="Calibri" pitchFamily="34" charset="0"/>
                <a:ea typeface="Times New Roman" pitchFamily="18" charset="0"/>
              </a:rPr>
              <a:t>* Rideaux, voilage,</a:t>
            </a:r>
            <a:r>
              <a:rPr kumimoji="0" lang="fr-FR" sz="1000" b="0" i="1" u="none" strike="noStrike" cap="none" normalizeH="0" dirty="0" smtClean="0">
                <a:ln>
                  <a:noFill/>
                </a:ln>
                <a:solidFill>
                  <a:srgbClr val="2B6384"/>
                </a:solidFill>
                <a:effectLst/>
                <a:latin typeface="Calibri" pitchFamily="34" charset="0"/>
                <a:ea typeface="Times New Roman" pitchFamily="18" charset="0"/>
              </a:rPr>
              <a:t> matela</a:t>
            </a:r>
            <a:r>
              <a:rPr lang="fr-FR" sz="1000" b="0" i="1" dirty="0" smtClean="0">
                <a:solidFill>
                  <a:srgbClr val="2B6384"/>
                </a:solidFill>
                <a:latin typeface="Calibri" pitchFamily="34" charset="0"/>
                <a:ea typeface="Times New Roman" pitchFamily="18" charset="0"/>
              </a:rPr>
              <a:t>s, teintures murales, ventes de  meubles, …</a:t>
            </a:r>
            <a:endParaRPr kumimoji="0" lang="fr-FR" sz="1000" b="0" i="0" u="none" strike="noStrike" cap="none" normalizeH="0" baseline="0" dirty="0" smtClean="0">
              <a:ln>
                <a:noFill/>
              </a:ln>
              <a:solidFill>
                <a:srgbClr val="2B6384"/>
              </a:solidFill>
              <a:effectLst/>
              <a:latin typeface="Calibri" pitchFamily="34" charset="0"/>
            </a:endParaRPr>
          </a:p>
        </p:txBody>
      </p:sp>
      <p:sp>
        <p:nvSpPr>
          <p:cNvPr id="13" name="Rectangle 339"/>
          <p:cNvSpPr>
            <a:spLocks noChangeArrowheads="1"/>
          </p:cNvSpPr>
          <p:nvPr/>
        </p:nvSpPr>
        <p:spPr bwMode="auto">
          <a:xfrm>
            <a:off x="1636009" y="5682087"/>
            <a:ext cx="2880320" cy="856183"/>
          </a:xfrm>
          <a:prstGeom prst="rect">
            <a:avLst/>
          </a:prstGeom>
          <a:noFill/>
          <a:ln w="9525">
            <a:solidFill>
              <a:schemeClr val="accent3">
                <a:lumMod val="50000"/>
              </a:schemeClr>
            </a:solidFill>
            <a:miter lim="800000"/>
            <a:headEnd/>
            <a:tailEnd/>
          </a:ln>
        </p:spPr>
        <p:txBody>
          <a:bodyPr anchor="ctr" anchorCtr="0"/>
          <a:lstStyle/>
          <a:p>
            <a:pPr algn="ctr"/>
            <a:r>
              <a:rPr lang="fr-FR" sz="1400" dirty="0" smtClean="0">
                <a:solidFill>
                  <a:srgbClr val="2B6384"/>
                </a:solidFill>
                <a:latin typeface="Calibri" pitchFamily="34" charset="0"/>
              </a:rPr>
              <a:t>Part de la sous-traitance dans le chiffre d’affaires couture et décors</a:t>
            </a:r>
            <a:endParaRPr lang="fr-FR" sz="1400" dirty="0">
              <a:solidFill>
                <a:srgbClr val="2B6384"/>
              </a:solidFill>
              <a:latin typeface="Calibri" pitchFamily="34" charset="0"/>
            </a:endParaRPr>
          </a:p>
          <a:p>
            <a:pPr algn="ctr">
              <a:spcBef>
                <a:spcPts val="600"/>
              </a:spcBef>
            </a:pPr>
            <a:r>
              <a:rPr lang="fr-FR" sz="2000" b="1" dirty="0" smtClean="0">
                <a:solidFill>
                  <a:srgbClr val="2B6384"/>
                </a:solidFill>
                <a:latin typeface="Calibri" pitchFamily="34" charset="0"/>
              </a:rPr>
              <a:t>16%</a:t>
            </a:r>
            <a:endParaRPr lang="fr-FR" sz="2000" b="1" dirty="0">
              <a:solidFill>
                <a:srgbClr val="2B6384"/>
              </a:solidFill>
              <a:latin typeface="Calibri" pitchFamily="34" charset="0"/>
            </a:endParaRPr>
          </a:p>
        </p:txBody>
      </p:sp>
      <p:pic>
        <p:nvPicPr>
          <p:cNvPr id="3" name="Image 2"/>
          <p:cNvPicPr>
            <a:picLocks noChangeAspect="1"/>
          </p:cNvPicPr>
          <p:nvPr/>
        </p:nvPicPr>
        <p:blipFill>
          <a:blip r:embed="rId4"/>
          <a:stretch>
            <a:fillRect/>
          </a:stretch>
        </p:blipFill>
        <p:spPr>
          <a:xfrm>
            <a:off x="1202220" y="5508958"/>
            <a:ext cx="562166" cy="473677"/>
          </a:xfrm>
          <a:prstGeom prst="rect">
            <a:avLst/>
          </a:prstGeom>
        </p:spPr>
      </p:pic>
      <p:sp>
        <p:nvSpPr>
          <p:cNvPr id="5" name="Espace réservé du numéro de diapositive 4"/>
          <p:cNvSpPr>
            <a:spLocks noGrp="1"/>
          </p:cNvSpPr>
          <p:nvPr>
            <p:ph type="sldNum" sz="quarter" idx="16"/>
          </p:nvPr>
        </p:nvSpPr>
        <p:spPr/>
        <p:txBody>
          <a:bodyPr/>
          <a:lstStyle/>
          <a:p>
            <a:fld id="{F22EDA1E-E195-49C0-AE38-35560FA6B1C3}" type="slidenum">
              <a:rPr lang="fr-FR" smtClean="0"/>
              <a:pPr/>
              <a:t>31</a:t>
            </a:fld>
            <a:endParaRPr lang="fr-FR"/>
          </a:p>
        </p:txBody>
      </p:sp>
    </p:spTree>
    <p:extLst>
      <p:ext uri="{BB962C8B-B14F-4D97-AF65-F5344CB8AC3E}">
        <p14:creationId xmlns:p14="http://schemas.microsoft.com/office/powerpoint/2010/main" val="260979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noFill/>
          <a:ln>
            <a:noFill/>
          </a:ln>
        </p:spPr>
        <p:txBody>
          <a:bodyPr/>
          <a:lstStyle/>
          <a:p>
            <a:pPr marL="715963" lvl="0" indent="-357188" algn="just" eaLnBrk="0" hangingPunct="0">
              <a:spcBef>
                <a:spcPts val="600"/>
              </a:spcBef>
              <a:buFont typeface="Wingdings" panose="05000000000000000000" pitchFamily="2" charset="2"/>
              <a:buChar char=""/>
              <a:defRPr/>
            </a:pPr>
            <a:r>
              <a:rPr lang="fr-FR" sz="1400" b="0" dirty="0" smtClean="0">
                <a:latin typeface="Calibri" pitchFamily="34" charset="0"/>
                <a:ea typeface="Times New Roman" pitchFamily="18" charset="0"/>
              </a:rPr>
              <a:t>Le secteur </a:t>
            </a:r>
            <a:r>
              <a:rPr lang="fr-FR" sz="1400" b="0" dirty="0" smtClean="0">
                <a:latin typeface="Calibri" pitchFamily="34" charset="0"/>
                <a:ea typeface="Times New Roman" pitchFamily="18" charset="0"/>
              </a:rPr>
              <a:t>est </a:t>
            </a:r>
            <a:r>
              <a:rPr lang="fr-FR" sz="1400" b="0" dirty="0" smtClean="0">
                <a:latin typeface="Calibri" pitchFamily="34" charset="0"/>
                <a:ea typeface="Times New Roman" pitchFamily="18" charset="0"/>
              </a:rPr>
              <a:t>composé </a:t>
            </a:r>
            <a:r>
              <a:rPr lang="fr-FR" sz="1400" b="0" dirty="0" smtClean="0">
                <a:latin typeface="Calibri" pitchFamily="34" charset="0"/>
                <a:ea typeface="Times New Roman" pitchFamily="18" charset="0"/>
              </a:rPr>
              <a:t>de  23.300 entreprises en 2021, </a:t>
            </a:r>
            <a:r>
              <a:rPr lang="fr-FR" sz="1400" b="0" dirty="0">
                <a:latin typeface="Calibri" pitchFamily="34" charset="0"/>
                <a:ea typeface="Times New Roman" pitchFamily="18" charset="0"/>
              </a:rPr>
              <a:t>soit </a:t>
            </a:r>
            <a:r>
              <a:rPr lang="fr-FR" sz="1400" b="0" dirty="0" smtClean="0">
                <a:latin typeface="Calibri" pitchFamily="34" charset="0"/>
                <a:ea typeface="Times New Roman" pitchFamily="18" charset="0"/>
              </a:rPr>
              <a:t>1.500 </a:t>
            </a:r>
            <a:r>
              <a:rPr lang="fr-FR" sz="1400" b="0" dirty="0">
                <a:latin typeface="Calibri" pitchFamily="34" charset="0"/>
                <a:ea typeface="Times New Roman" pitchFamily="18" charset="0"/>
              </a:rPr>
              <a:t>de </a:t>
            </a:r>
            <a:r>
              <a:rPr lang="fr-FR" sz="1400" b="0" dirty="0" smtClean="0">
                <a:latin typeface="Calibri" pitchFamily="34" charset="0"/>
                <a:ea typeface="Times New Roman" pitchFamily="18" charset="0"/>
              </a:rPr>
              <a:t>plus </a:t>
            </a:r>
            <a:r>
              <a:rPr lang="fr-FR" sz="1400" b="0" dirty="0">
                <a:latin typeface="Calibri" pitchFamily="34" charset="0"/>
                <a:ea typeface="Times New Roman" pitchFamily="18" charset="0"/>
              </a:rPr>
              <a:t>qu’en </a:t>
            </a:r>
            <a:r>
              <a:rPr lang="fr-FR" sz="1400" b="0" dirty="0" smtClean="0">
                <a:latin typeface="Calibri" pitchFamily="34" charset="0"/>
                <a:ea typeface="Times New Roman" pitchFamily="18" charset="0"/>
              </a:rPr>
              <a:t>2015. </a:t>
            </a:r>
            <a:r>
              <a:rPr lang="fr-FR" sz="1400" b="0" dirty="0">
                <a:latin typeface="Calibri" pitchFamily="34" charset="0"/>
                <a:ea typeface="Times New Roman" pitchFamily="18" charset="0"/>
              </a:rPr>
              <a:t>Ces sociétés ont réalisé un chiffre d’affaires global de </a:t>
            </a:r>
            <a:r>
              <a:rPr lang="fr-FR" sz="1400" b="0" dirty="0" smtClean="0">
                <a:latin typeface="Calibri" pitchFamily="34" charset="0"/>
                <a:ea typeface="Times New Roman" pitchFamily="18" charset="0"/>
              </a:rPr>
              <a:t>4,15 </a:t>
            </a:r>
            <a:r>
              <a:rPr lang="fr-FR" sz="1400" b="0" dirty="0">
                <a:latin typeface="Calibri" pitchFamily="34" charset="0"/>
                <a:ea typeface="Times New Roman" pitchFamily="18" charset="0"/>
              </a:rPr>
              <a:t>milliards d’euros hors taxes en </a:t>
            </a:r>
            <a:r>
              <a:rPr lang="fr-FR" sz="1400" b="0" dirty="0" smtClean="0">
                <a:latin typeface="Calibri" pitchFamily="34" charset="0"/>
                <a:ea typeface="Times New Roman" pitchFamily="18" charset="0"/>
              </a:rPr>
              <a:t>2021, </a:t>
            </a:r>
            <a:r>
              <a:rPr lang="fr-FR" sz="1400" b="0" dirty="0">
                <a:latin typeface="Calibri" pitchFamily="34" charset="0"/>
                <a:ea typeface="Times New Roman" pitchFamily="18" charset="0"/>
              </a:rPr>
              <a:t>soit une </a:t>
            </a:r>
            <a:r>
              <a:rPr lang="fr-FR" sz="1400" b="0" dirty="0" smtClean="0">
                <a:latin typeface="Calibri" pitchFamily="34" charset="0"/>
                <a:ea typeface="Times New Roman" pitchFamily="18" charset="0"/>
              </a:rPr>
              <a:t>hausse de + 2,5 </a:t>
            </a:r>
            <a:r>
              <a:rPr lang="fr-FR" sz="1400" b="0" dirty="0">
                <a:latin typeface="Calibri" pitchFamily="34" charset="0"/>
                <a:ea typeface="Times New Roman" pitchFamily="18" charset="0"/>
              </a:rPr>
              <a:t>% </a:t>
            </a:r>
            <a:r>
              <a:rPr lang="fr-FR" sz="1400" b="0" dirty="0" smtClean="0">
                <a:latin typeface="Calibri" pitchFamily="34" charset="0"/>
                <a:ea typeface="Times New Roman" pitchFamily="18" charset="0"/>
              </a:rPr>
              <a:t>comparativement </a:t>
            </a:r>
            <a:r>
              <a:rPr lang="fr-FR" sz="1400" b="0" dirty="0">
                <a:latin typeface="Calibri" pitchFamily="34" charset="0"/>
                <a:ea typeface="Times New Roman" pitchFamily="18" charset="0"/>
              </a:rPr>
              <a:t>à </a:t>
            </a:r>
            <a:r>
              <a:rPr lang="fr-FR" sz="1400" b="0" dirty="0" smtClean="0">
                <a:latin typeface="Calibri" pitchFamily="34" charset="0"/>
                <a:ea typeface="Times New Roman" pitchFamily="18" charset="0"/>
              </a:rPr>
              <a:t>2015.</a:t>
            </a:r>
          </a:p>
          <a:p>
            <a:pPr marL="358775" lvl="0" indent="0" algn="just" eaLnBrk="0" hangingPunct="0">
              <a:spcBef>
                <a:spcPts val="600"/>
              </a:spcBef>
              <a:buNone/>
              <a:defRPr/>
            </a:pPr>
            <a:endParaRPr lang="fr-FR" sz="1400" b="0" dirty="0" smtClean="0">
              <a:latin typeface="Calibri" pitchFamily="34" charset="0"/>
              <a:ea typeface="Times New Roman" pitchFamily="18" charset="0"/>
            </a:endParaRPr>
          </a:p>
          <a:p>
            <a:pPr marL="715963" indent="-357188" algn="just" eaLnBrk="0" hangingPunct="0">
              <a:spcBef>
                <a:spcPts val="600"/>
              </a:spcBef>
              <a:buFont typeface="Wingdings" panose="05000000000000000000" pitchFamily="2" charset="2"/>
              <a:buChar char=""/>
              <a:defRPr/>
            </a:pPr>
            <a:r>
              <a:rPr lang="fr-FR" sz="1400" b="0" dirty="0" smtClean="0">
                <a:latin typeface="Calibri" pitchFamily="34" charset="0"/>
                <a:ea typeface="Times New Roman" pitchFamily="18" charset="0"/>
              </a:rPr>
              <a:t>Le </a:t>
            </a:r>
            <a:r>
              <a:rPr lang="fr-FR" sz="1400" b="0" dirty="0">
                <a:latin typeface="Calibri" pitchFamily="34" charset="0"/>
                <a:ea typeface="Times New Roman" pitchFamily="18" charset="0"/>
              </a:rPr>
              <a:t>nombre d’entreprises n’employant aucun salarié augmente entre </a:t>
            </a:r>
            <a:r>
              <a:rPr lang="fr-FR" sz="1400" b="0" dirty="0" smtClean="0">
                <a:latin typeface="Calibri" pitchFamily="34" charset="0"/>
                <a:ea typeface="Times New Roman" pitchFamily="18" charset="0"/>
              </a:rPr>
              <a:t>2015 </a:t>
            </a:r>
            <a:r>
              <a:rPr lang="fr-FR" sz="1400" b="0" dirty="0">
                <a:latin typeface="Calibri" pitchFamily="34" charset="0"/>
                <a:ea typeface="Times New Roman" pitchFamily="18" charset="0"/>
              </a:rPr>
              <a:t>et </a:t>
            </a:r>
            <a:r>
              <a:rPr lang="fr-FR" sz="1400" b="0" dirty="0" smtClean="0">
                <a:latin typeface="Calibri" pitchFamily="34" charset="0"/>
                <a:ea typeface="Times New Roman" pitchFamily="18" charset="0"/>
              </a:rPr>
              <a:t>2021. </a:t>
            </a:r>
            <a:r>
              <a:rPr lang="fr-FR" sz="1400" b="0" dirty="0">
                <a:latin typeface="Calibri" pitchFamily="34" charset="0"/>
                <a:ea typeface="Times New Roman" pitchFamily="18" charset="0"/>
              </a:rPr>
              <a:t>Cette strate représente désormais </a:t>
            </a:r>
            <a:r>
              <a:rPr lang="fr-FR" sz="1400" b="0" dirty="0" smtClean="0">
                <a:latin typeface="Calibri" pitchFamily="34" charset="0"/>
                <a:ea typeface="Times New Roman" pitchFamily="18" charset="0"/>
              </a:rPr>
              <a:t>69,5 </a:t>
            </a:r>
            <a:r>
              <a:rPr lang="fr-FR" sz="1400" b="0" dirty="0">
                <a:latin typeface="Calibri" pitchFamily="34" charset="0"/>
                <a:ea typeface="Times New Roman" pitchFamily="18" charset="0"/>
              </a:rPr>
              <a:t>% des entreprises (</a:t>
            </a:r>
            <a:r>
              <a:rPr lang="fr-FR" sz="1400" b="0" dirty="0" smtClean="0">
                <a:latin typeface="Calibri" pitchFamily="34" charset="0"/>
                <a:ea typeface="Times New Roman" pitchFamily="18" charset="0"/>
              </a:rPr>
              <a:t>16.200 </a:t>
            </a:r>
            <a:r>
              <a:rPr lang="fr-FR" sz="1400" b="0" dirty="0">
                <a:latin typeface="Calibri" pitchFamily="34" charset="0"/>
                <a:ea typeface="Times New Roman" pitchFamily="18" charset="0"/>
              </a:rPr>
              <a:t>entités), mais ne réalise que </a:t>
            </a:r>
            <a:r>
              <a:rPr lang="fr-FR" sz="1400" b="0" dirty="0" smtClean="0">
                <a:latin typeface="Calibri" pitchFamily="34" charset="0"/>
                <a:ea typeface="Times New Roman" pitchFamily="18" charset="0"/>
              </a:rPr>
              <a:t>17 </a:t>
            </a:r>
            <a:r>
              <a:rPr lang="fr-FR" sz="1400" b="0" dirty="0">
                <a:latin typeface="Calibri" pitchFamily="34" charset="0"/>
                <a:ea typeface="Times New Roman" pitchFamily="18" charset="0"/>
              </a:rPr>
              <a:t>% du chiffre d’affaires </a:t>
            </a:r>
            <a:r>
              <a:rPr lang="fr-FR" sz="1400" b="0" dirty="0" smtClean="0">
                <a:latin typeface="Calibri" pitchFamily="34" charset="0"/>
                <a:ea typeface="Times New Roman" pitchFamily="18" charset="0"/>
              </a:rPr>
              <a:t>du secteur.</a:t>
            </a:r>
            <a:endParaRPr lang="fr-FR" sz="1400" b="0" dirty="0">
              <a:latin typeface="Calibri" pitchFamily="34" charset="0"/>
              <a:ea typeface="Times New Roman" pitchFamily="18" charset="0"/>
            </a:endParaRPr>
          </a:p>
          <a:p>
            <a:pPr marL="715963" indent="0" algn="just" eaLnBrk="0" hangingPunct="0">
              <a:spcBef>
                <a:spcPts val="0"/>
              </a:spcBef>
              <a:buNone/>
              <a:tabLst>
                <a:tab pos="173038" algn="l"/>
              </a:tabLst>
              <a:defRPr/>
            </a:pPr>
            <a:r>
              <a:rPr lang="fr-FR" sz="1400" b="0" dirty="0" smtClean="0">
                <a:latin typeface="Calibri" pitchFamily="34" charset="0"/>
                <a:ea typeface="Times New Roman" pitchFamily="18" charset="0"/>
              </a:rPr>
              <a:t>Sur cet intervalle, le </a:t>
            </a:r>
            <a:r>
              <a:rPr lang="fr-FR" sz="1400" b="0" dirty="0">
                <a:latin typeface="Calibri" pitchFamily="34" charset="0"/>
                <a:ea typeface="Times New Roman" pitchFamily="18" charset="0"/>
              </a:rPr>
              <a:t>nombre d’entreprises employant au moins un salarié </a:t>
            </a:r>
            <a:r>
              <a:rPr lang="fr-FR" sz="1400" b="0" dirty="0" smtClean="0">
                <a:latin typeface="Calibri" pitchFamily="34" charset="0"/>
                <a:ea typeface="Times New Roman" pitchFamily="18" charset="0"/>
              </a:rPr>
              <a:t>s’est en revanche quelque peu réduit.</a:t>
            </a:r>
          </a:p>
          <a:p>
            <a:pPr marL="715963" indent="0" algn="just" eaLnBrk="0" hangingPunct="0">
              <a:spcBef>
                <a:spcPts val="0"/>
              </a:spcBef>
              <a:buNone/>
              <a:tabLst>
                <a:tab pos="173038" algn="l"/>
              </a:tabLst>
              <a:defRPr/>
            </a:pPr>
            <a:endParaRPr lang="fr-FR" sz="1400" b="0" dirty="0" smtClean="0">
              <a:latin typeface="Calibri" pitchFamily="34" charset="0"/>
              <a:ea typeface="Times New Roman" pitchFamily="18" charset="0"/>
            </a:endParaRPr>
          </a:p>
          <a:p>
            <a:pPr marL="715963" indent="-357188" algn="just" eaLnBrk="0" hangingPunct="0">
              <a:spcBef>
                <a:spcPts val="600"/>
              </a:spcBef>
              <a:buFont typeface="Wingdings" panose="05000000000000000000" pitchFamily="2" charset="2"/>
              <a:buChar char="ü"/>
              <a:tabLst>
                <a:tab pos="715963" algn="l"/>
              </a:tabLst>
              <a:defRPr/>
            </a:pPr>
            <a:r>
              <a:rPr lang="fr-FR" sz="1400" b="0" dirty="0" smtClean="0">
                <a:latin typeface="Calibri" pitchFamily="34" charset="0"/>
                <a:ea typeface="Times New Roman" pitchFamily="18" charset="0"/>
              </a:rPr>
              <a:t>Seul le </a:t>
            </a:r>
            <a:r>
              <a:rPr lang="fr-FR" sz="1400" b="0" dirty="0">
                <a:latin typeface="Calibri" pitchFamily="34" charset="0"/>
                <a:ea typeface="Times New Roman" pitchFamily="18" charset="0"/>
              </a:rPr>
              <a:t>nombre d’</a:t>
            </a:r>
            <a:r>
              <a:rPr lang="fr-FR" sz="1400" b="0" u="sng" dirty="0">
                <a:latin typeface="Calibri" pitchFamily="34" charset="0"/>
                <a:ea typeface="Times New Roman" pitchFamily="18" charset="0"/>
              </a:rPr>
              <a:t>ébénistes</a:t>
            </a:r>
            <a:r>
              <a:rPr lang="fr-FR" sz="1400" b="0" dirty="0">
                <a:latin typeface="Calibri" pitchFamily="34" charset="0"/>
                <a:ea typeface="Times New Roman" pitchFamily="18" charset="0"/>
              </a:rPr>
              <a:t> </a:t>
            </a:r>
            <a:r>
              <a:rPr lang="fr-FR" sz="1400" b="0" dirty="0" smtClean="0">
                <a:latin typeface="Calibri" pitchFamily="34" charset="0"/>
                <a:ea typeface="Times New Roman" pitchFamily="18" charset="0"/>
              </a:rPr>
              <a:t>est en progression entre 2015 </a:t>
            </a:r>
            <a:r>
              <a:rPr lang="fr-FR" sz="1400" b="0" dirty="0">
                <a:latin typeface="Calibri" pitchFamily="34" charset="0"/>
                <a:ea typeface="Times New Roman" pitchFamily="18" charset="0"/>
              </a:rPr>
              <a:t>et </a:t>
            </a:r>
            <a:r>
              <a:rPr lang="fr-FR" sz="1400" b="0" dirty="0" smtClean="0">
                <a:latin typeface="Calibri" pitchFamily="34" charset="0"/>
                <a:ea typeface="Times New Roman" pitchFamily="18" charset="0"/>
              </a:rPr>
              <a:t>2021 </a:t>
            </a:r>
            <a:r>
              <a:rPr lang="fr-FR" sz="1400" b="0" dirty="0">
                <a:latin typeface="Calibri" pitchFamily="34" charset="0"/>
                <a:ea typeface="Times New Roman" pitchFamily="18" charset="0"/>
              </a:rPr>
              <a:t>et représente désormais </a:t>
            </a:r>
            <a:r>
              <a:rPr lang="fr-FR" sz="1400" b="0" dirty="0" smtClean="0">
                <a:latin typeface="Calibri" pitchFamily="34" charset="0"/>
                <a:ea typeface="Times New Roman" pitchFamily="18" charset="0"/>
              </a:rPr>
              <a:t>79 </a:t>
            </a:r>
            <a:r>
              <a:rPr lang="fr-FR" sz="1400" b="0" dirty="0">
                <a:latin typeface="Calibri" pitchFamily="34" charset="0"/>
                <a:ea typeface="Times New Roman" pitchFamily="18" charset="0"/>
              </a:rPr>
              <a:t>% des entreprises artisanales de l’ameublement (</a:t>
            </a:r>
            <a:r>
              <a:rPr lang="fr-FR" sz="1400" b="0" dirty="0" smtClean="0">
                <a:latin typeface="Calibri" pitchFamily="34" charset="0"/>
                <a:ea typeface="Times New Roman" pitchFamily="18" charset="0"/>
              </a:rPr>
              <a:t>18.400 </a:t>
            </a:r>
            <a:r>
              <a:rPr lang="fr-FR" sz="1400" b="0" dirty="0">
                <a:latin typeface="Calibri" pitchFamily="34" charset="0"/>
                <a:ea typeface="Times New Roman" pitchFamily="18" charset="0"/>
              </a:rPr>
              <a:t>entreprises). Cette catégorie génère </a:t>
            </a:r>
            <a:r>
              <a:rPr lang="fr-FR" sz="1400" b="0" dirty="0" smtClean="0">
                <a:latin typeface="Calibri" pitchFamily="34" charset="0"/>
                <a:ea typeface="Times New Roman" pitchFamily="18" charset="0"/>
              </a:rPr>
              <a:t>83 </a:t>
            </a:r>
            <a:r>
              <a:rPr lang="fr-FR" sz="1400" b="0" dirty="0">
                <a:latin typeface="Calibri" pitchFamily="34" charset="0"/>
                <a:ea typeface="Times New Roman" pitchFamily="18" charset="0"/>
              </a:rPr>
              <a:t>% du chiffre d’affaires </a:t>
            </a:r>
            <a:r>
              <a:rPr lang="fr-FR" sz="1400" b="0" dirty="0" smtClean="0">
                <a:latin typeface="Calibri" pitchFamily="34" charset="0"/>
                <a:ea typeface="Times New Roman" pitchFamily="18" charset="0"/>
              </a:rPr>
              <a:t>du secteur </a:t>
            </a:r>
            <a:r>
              <a:rPr lang="fr-FR" sz="1400" b="0" dirty="0">
                <a:latin typeface="Calibri" pitchFamily="34" charset="0"/>
                <a:ea typeface="Times New Roman" pitchFamily="18" charset="0"/>
              </a:rPr>
              <a:t>en </a:t>
            </a:r>
            <a:r>
              <a:rPr lang="fr-FR" sz="1400" b="0" dirty="0" smtClean="0">
                <a:latin typeface="Calibri" pitchFamily="34" charset="0"/>
                <a:ea typeface="Times New Roman" pitchFamily="18" charset="0"/>
              </a:rPr>
              <a:t>2021. </a:t>
            </a:r>
            <a:r>
              <a:rPr lang="fr-FR" sz="1400" b="0" dirty="0">
                <a:latin typeface="Calibri" pitchFamily="34" charset="0"/>
                <a:ea typeface="Times New Roman" pitchFamily="18" charset="0"/>
              </a:rPr>
              <a:t>Les ébénistes réalisent </a:t>
            </a:r>
            <a:r>
              <a:rPr lang="fr-FR" sz="1400" b="0" dirty="0" smtClean="0">
                <a:latin typeface="Calibri" pitchFamily="34" charset="0"/>
                <a:ea typeface="Times New Roman" pitchFamily="18" charset="0"/>
              </a:rPr>
              <a:t>près des trois quarts de </a:t>
            </a:r>
            <a:r>
              <a:rPr lang="fr-FR" sz="1400" b="0" dirty="0">
                <a:latin typeface="Calibri" pitchFamily="34" charset="0"/>
                <a:ea typeface="Times New Roman" pitchFamily="18" charset="0"/>
              </a:rPr>
              <a:t>leur activité en fabrication et travaillent essentiellement </a:t>
            </a:r>
            <a:r>
              <a:rPr lang="fr-FR" sz="1400" b="0" dirty="0" smtClean="0">
                <a:latin typeface="Calibri" pitchFamily="34" charset="0"/>
                <a:ea typeface="Times New Roman" pitchFamily="18" charset="0"/>
              </a:rPr>
              <a:t>avec </a:t>
            </a:r>
            <a:r>
              <a:rPr lang="fr-FR" sz="1400" b="0" dirty="0">
                <a:latin typeface="Calibri" pitchFamily="34" charset="0"/>
                <a:ea typeface="Times New Roman" pitchFamily="18" charset="0"/>
              </a:rPr>
              <a:t>des particuliers. Ils sont </a:t>
            </a:r>
            <a:r>
              <a:rPr lang="fr-FR" sz="1400" b="0" dirty="0" smtClean="0">
                <a:latin typeface="Calibri" pitchFamily="34" charset="0"/>
                <a:ea typeface="Times New Roman" pitchFamily="18" charset="0"/>
              </a:rPr>
              <a:t>18 </a:t>
            </a:r>
            <a:r>
              <a:rPr lang="fr-FR" sz="1400" b="0" dirty="0">
                <a:latin typeface="Calibri" pitchFamily="34" charset="0"/>
                <a:ea typeface="Times New Roman" pitchFamily="18" charset="0"/>
              </a:rPr>
              <a:t>% à exporter leurs produits, notamment vers la </a:t>
            </a:r>
            <a:r>
              <a:rPr lang="fr-FR" sz="1400" b="0" dirty="0" smtClean="0">
                <a:latin typeface="Calibri" pitchFamily="34" charset="0"/>
                <a:ea typeface="Times New Roman" pitchFamily="18" charset="0"/>
              </a:rPr>
              <a:t>Suisse.</a:t>
            </a:r>
          </a:p>
          <a:p>
            <a:pPr marL="715963" indent="-357188" algn="just" eaLnBrk="0" hangingPunct="0">
              <a:spcBef>
                <a:spcPts val="600"/>
              </a:spcBef>
              <a:buFont typeface="Wingdings" panose="05000000000000000000" pitchFamily="2" charset="2"/>
              <a:buChar char="ü"/>
              <a:tabLst>
                <a:tab pos="715963" algn="l"/>
              </a:tabLst>
              <a:defRPr/>
            </a:pPr>
            <a:endParaRPr lang="fr-FR" sz="1400" b="0" dirty="0" smtClean="0">
              <a:latin typeface="Calibri" pitchFamily="34" charset="0"/>
              <a:ea typeface="Times New Roman" pitchFamily="18" charset="0"/>
            </a:endParaRPr>
          </a:p>
          <a:p>
            <a:pPr marL="715963" indent="-357188" algn="just" eaLnBrk="0" hangingPunct="0">
              <a:spcBef>
                <a:spcPts val="600"/>
              </a:spcBef>
              <a:buFont typeface="Wingdings" panose="05000000000000000000" pitchFamily="2" charset="2"/>
              <a:buChar char="ü"/>
              <a:tabLst>
                <a:tab pos="715963" algn="l"/>
              </a:tabLst>
              <a:defRPr/>
            </a:pPr>
            <a:r>
              <a:rPr lang="fr-FR" sz="1400" b="0" dirty="0">
                <a:latin typeface="Calibri" pitchFamily="34" charset="0"/>
                <a:ea typeface="Times New Roman" pitchFamily="18" charset="0"/>
              </a:rPr>
              <a:t>Le nombre de </a:t>
            </a:r>
            <a:r>
              <a:rPr lang="fr-FR" sz="1400" b="0" u="sng" dirty="0">
                <a:latin typeface="Calibri" pitchFamily="34" charset="0"/>
                <a:ea typeface="Times New Roman" pitchFamily="18" charset="0"/>
              </a:rPr>
              <a:t>tapissiers et de selliers</a:t>
            </a:r>
            <a:r>
              <a:rPr lang="fr-FR" sz="1400" b="0" dirty="0">
                <a:latin typeface="Calibri" pitchFamily="34" charset="0"/>
                <a:ea typeface="Times New Roman" pitchFamily="18" charset="0"/>
              </a:rPr>
              <a:t> s’est </a:t>
            </a:r>
            <a:r>
              <a:rPr lang="fr-FR" sz="1400" b="0" dirty="0" smtClean="0">
                <a:latin typeface="Calibri" pitchFamily="34" charset="0"/>
                <a:ea typeface="Times New Roman" pitchFamily="18" charset="0"/>
              </a:rPr>
              <a:t>réduit au cours des six dernières années, </a:t>
            </a:r>
            <a:r>
              <a:rPr lang="fr-FR" sz="1400" b="0" dirty="0">
                <a:latin typeface="Calibri" pitchFamily="34" charset="0"/>
                <a:ea typeface="Times New Roman" pitchFamily="18" charset="0"/>
              </a:rPr>
              <a:t>totalisant </a:t>
            </a:r>
            <a:r>
              <a:rPr lang="fr-FR" sz="1400" b="0" dirty="0" smtClean="0">
                <a:latin typeface="Calibri" pitchFamily="34" charset="0"/>
                <a:ea typeface="Times New Roman" pitchFamily="18" charset="0"/>
              </a:rPr>
              <a:t>4.200 </a:t>
            </a:r>
            <a:r>
              <a:rPr lang="fr-FR" sz="1400" b="0" dirty="0">
                <a:latin typeface="Calibri" pitchFamily="34" charset="0"/>
                <a:ea typeface="Times New Roman" pitchFamily="18" charset="0"/>
              </a:rPr>
              <a:t>entreprises en </a:t>
            </a:r>
            <a:r>
              <a:rPr lang="fr-FR" sz="1400" b="0" dirty="0" smtClean="0">
                <a:latin typeface="Calibri" pitchFamily="34" charset="0"/>
                <a:ea typeface="Times New Roman" pitchFamily="18" charset="0"/>
              </a:rPr>
              <a:t>2021, soit 18 </a:t>
            </a:r>
            <a:r>
              <a:rPr lang="fr-FR" sz="1400" b="0" dirty="0">
                <a:latin typeface="Calibri" pitchFamily="34" charset="0"/>
                <a:ea typeface="Times New Roman" pitchFamily="18" charset="0"/>
              </a:rPr>
              <a:t>% du total. Ils réalisent </a:t>
            </a:r>
            <a:r>
              <a:rPr lang="fr-FR" sz="1400" b="0" dirty="0" smtClean="0">
                <a:latin typeface="Calibri" pitchFamily="34" charset="0"/>
                <a:ea typeface="Times New Roman" pitchFamily="18" charset="0"/>
              </a:rPr>
              <a:t>15 </a:t>
            </a:r>
            <a:r>
              <a:rPr lang="fr-FR" sz="1400" b="0" dirty="0">
                <a:latin typeface="Calibri" pitchFamily="34" charset="0"/>
                <a:ea typeface="Times New Roman" pitchFamily="18" charset="0"/>
              </a:rPr>
              <a:t>% du chiffre d’affaires </a:t>
            </a:r>
            <a:r>
              <a:rPr lang="fr-FR" sz="1400" b="0" dirty="0" smtClean="0">
                <a:latin typeface="Calibri" pitchFamily="34" charset="0"/>
                <a:ea typeface="Times New Roman" pitchFamily="18" charset="0"/>
              </a:rPr>
              <a:t>du secteur. </a:t>
            </a:r>
            <a:r>
              <a:rPr lang="fr-FR" sz="1400" b="0" dirty="0" smtClean="0">
                <a:latin typeface="Calibri" pitchFamily="34" charset="0"/>
                <a:ea typeface="Times New Roman" pitchFamily="18" charset="0"/>
              </a:rPr>
              <a:t>Plus de la </a:t>
            </a:r>
            <a:r>
              <a:rPr lang="fr-FR" sz="1400" b="0" dirty="0">
                <a:latin typeface="Calibri" pitchFamily="34" charset="0"/>
                <a:ea typeface="Times New Roman" pitchFamily="18" charset="0"/>
              </a:rPr>
              <a:t>moitié de leur activité résulte de la fabrication </a:t>
            </a:r>
            <a:r>
              <a:rPr lang="fr-FR" sz="1400" b="0" dirty="0" smtClean="0">
                <a:latin typeface="Calibri" pitchFamily="34" charset="0"/>
                <a:ea typeface="Times New Roman" pitchFamily="18" charset="0"/>
              </a:rPr>
              <a:t>et un tiers provient </a:t>
            </a:r>
            <a:r>
              <a:rPr lang="fr-FR" sz="1400" b="0" dirty="0">
                <a:latin typeface="Calibri" pitchFamily="34" charset="0"/>
                <a:ea typeface="Times New Roman" pitchFamily="18" charset="0"/>
              </a:rPr>
              <a:t>de la restauration.  </a:t>
            </a:r>
            <a:r>
              <a:rPr lang="fr-FR" sz="1400" b="0" dirty="0" smtClean="0">
                <a:latin typeface="Calibri" pitchFamily="34" charset="0"/>
                <a:ea typeface="Times New Roman" pitchFamily="18" charset="0"/>
              </a:rPr>
              <a:t>Les ventes se font notamment auprès des particuliers et des fabricants/industriels.</a:t>
            </a:r>
          </a:p>
          <a:p>
            <a:pPr marL="358775" indent="0" algn="just" eaLnBrk="0" hangingPunct="0">
              <a:spcBef>
                <a:spcPts val="600"/>
              </a:spcBef>
              <a:buNone/>
              <a:tabLst>
                <a:tab pos="715963" algn="l"/>
              </a:tabLst>
              <a:defRPr/>
            </a:pPr>
            <a:endParaRPr lang="fr-FR" sz="1400" b="0" dirty="0" smtClean="0">
              <a:latin typeface="Calibri" pitchFamily="34" charset="0"/>
              <a:ea typeface="Times New Roman" pitchFamily="18" charset="0"/>
            </a:endParaRPr>
          </a:p>
          <a:p>
            <a:pPr marL="715963" indent="-357188" algn="just" eaLnBrk="0" hangingPunct="0">
              <a:spcBef>
                <a:spcPts val="600"/>
              </a:spcBef>
              <a:buFont typeface="Wingdings" panose="05000000000000000000" pitchFamily="2" charset="2"/>
              <a:buChar char="ü"/>
              <a:tabLst>
                <a:tab pos="715963" algn="l"/>
              </a:tabLst>
              <a:defRPr/>
            </a:pPr>
            <a:r>
              <a:rPr lang="fr-FR" sz="1400" b="0" dirty="0" smtClean="0">
                <a:latin typeface="Calibri" pitchFamily="34" charset="0"/>
                <a:ea typeface="Times New Roman" pitchFamily="18" charset="0"/>
              </a:rPr>
              <a:t>Le nombre d’entreprises d’</a:t>
            </a:r>
            <a:r>
              <a:rPr lang="fr-FR" sz="1400" b="0" u="sng" dirty="0" smtClean="0">
                <a:latin typeface="Calibri" pitchFamily="34" charset="0"/>
                <a:ea typeface="Times New Roman" pitchFamily="18" charset="0"/>
              </a:rPr>
              <a:t>encadrement-dorure</a:t>
            </a:r>
            <a:r>
              <a:rPr lang="fr-FR" sz="1400" b="0" dirty="0" smtClean="0">
                <a:latin typeface="Calibri" pitchFamily="34" charset="0"/>
                <a:ea typeface="Times New Roman" pitchFamily="18" charset="0"/>
              </a:rPr>
              <a:t> a fléchi en six ans pour atteindre 700 entreprises en 2021, </a:t>
            </a:r>
            <a:r>
              <a:rPr lang="fr-FR" sz="1400" b="0" dirty="0">
                <a:latin typeface="Calibri" pitchFamily="34" charset="0"/>
                <a:ea typeface="Times New Roman" pitchFamily="18" charset="0"/>
              </a:rPr>
              <a:t>soit </a:t>
            </a:r>
            <a:r>
              <a:rPr lang="fr-FR" sz="1400" b="0" dirty="0" smtClean="0">
                <a:latin typeface="Calibri" pitchFamily="34" charset="0"/>
                <a:ea typeface="Times New Roman" pitchFamily="18" charset="0"/>
              </a:rPr>
              <a:t>3 </a:t>
            </a:r>
            <a:r>
              <a:rPr lang="fr-FR" sz="1400" b="0" dirty="0">
                <a:latin typeface="Calibri" pitchFamily="34" charset="0"/>
                <a:ea typeface="Times New Roman" pitchFamily="18" charset="0"/>
              </a:rPr>
              <a:t>% du total </a:t>
            </a:r>
            <a:r>
              <a:rPr lang="fr-FR" sz="1400" b="0" dirty="0" smtClean="0">
                <a:latin typeface="Calibri" pitchFamily="34" charset="0"/>
                <a:ea typeface="Times New Roman" pitchFamily="18" charset="0"/>
              </a:rPr>
              <a:t>du secteur</a:t>
            </a:r>
            <a:r>
              <a:rPr lang="fr-FR" sz="1400" b="0" dirty="0" smtClean="0">
                <a:latin typeface="Calibri" pitchFamily="34" charset="0"/>
                <a:ea typeface="Times New Roman" pitchFamily="18" charset="0"/>
              </a:rPr>
              <a:t>. </a:t>
            </a:r>
            <a:r>
              <a:rPr lang="fr-FR" sz="1400" b="0" dirty="0" smtClean="0">
                <a:latin typeface="Calibri" pitchFamily="34" charset="0"/>
                <a:ea typeface="Times New Roman" pitchFamily="18" charset="0"/>
              </a:rPr>
              <a:t>Seul 2 % du chiffre d’affaires global de l’artisanat de l’ameublement provient de cette catégorie.</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EN RESUME</a:t>
            </a:r>
            <a:br>
              <a:rPr lang="fr-FR" dirty="0" smtClean="0"/>
            </a:br>
            <a:r>
              <a:rPr lang="fr-FR" dirty="0"/>
              <a:t>	</a:t>
            </a: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32</a:t>
            </a:fld>
            <a:endParaRPr lang="fr-FR"/>
          </a:p>
        </p:txBody>
      </p:sp>
    </p:spTree>
    <p:extLst>
      <p:ext uri="{BB962C8B-B14F-4D97-AF65-F5344CB8AC3E}">
        <p14:creationId xmlns:p14="http://schemas.microsoft.com/office/powerpoint/2010/main" val="1350951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0" indent="0">
              <a:buNone/>
            </a:pPr>
            <a:r>
              <a:rPr lang="fr-FR" dirty="0" smtClean="0"/>
              <a:t> </a:t>
            </a:r>
            <a:endParaRPr lang="fr-FR" dirty="0"/>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r>
              <a:rPr lang="fr-FR" dirty="0" smtClean="0"/>
              <a:t> </a:t>
            </a:r>
            <a:endParaRPr lang="fr-FR" dirty="0"/>
          </a:p>
        </p:txBody>
      </p:sp>
      <p:sp>
        <p:nvSpPr>
          <p:cNvPr id="23" name="Espace réservé du texte 2"/>
          <p:cNvSpPr txBox="1">
            <a:spLocks/>
          </p:cNvSpPr>
          <p:nvPr/>
        </p:nvSpPr>
        <p:spPr>
          <a:xfrm>
            <a:off x="4507718" y="3115508"/>
            <a:ext cx="5463948" cy="1113846"/>
          </a:xfrm>
          <a:prstGeom prst="rect">
            <a:avLst/>
          </a:prstGeom>
          <a:noFill/>
        </p:spPr>
        <p:txBody>
          <a:bodyPr/>
          <a:lstStyle>
            <a:lvl1pPr marL="428458" indent="-428458" algn="l" defTabSz="1142554"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28325" indent="-357048" algn="l" defTabSz="1142554"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28194" indent="-285639" algn="l" defTabSz="1142554"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99471"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70748"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42025"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13303"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84580"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55857"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algn="ctr">
              <a:buNone/>
            </a:pPr>
            <a:r>
              <a:rPr lang="fr-FR" sz="3200" b="1" dirty="0" smtClean="0">
                <a:solidFill>
                  <a:schemeClr val="bg1"/>
                </a:solidFill>
              </a:rPr>
              <a:t>FABRICANTS ET DISTRIBUTEURS DE MATERIELS</a:t>
            </a:r>
            <a:endParaRPr lang="fr-FR" sz="3200" b="1" dirty="0">
              <a:solidFill>
                <a:schemeClr val="bg1"/>
              </a:solidFill>
            </a:endParaRPr>
          </a:p>
        </p:txBody>
      </p:sp>
      <p:sp>
        <p:nvSpPr>
          <p:cNvPr id="22" name="Espace réservé du texte 2"/>
          <p:cNvSpPr txBox="1">
            <a:spLocks/>
          </p:cNvSpPr>
          <p:nvPr/>
        </p:nvSpPr>
        <p:spPr>
          <a:xfrm>
            <a:off x="1309138" y="3318616"/>
            <a:ext cx="2664296" cy="707630"/>
          </a:xfrm>
          <a:prstGeom prst="rect">
            <a:avLst/>
          </a:prstGeom>
          <a:noFill/>
        </p:spPr>
        <p:txBody>
          <a:bodyPr/>
          <a:lstStyle>
            <a:lvl1pPr marL="428458" indent="-428458" algn="l" defTabSz="1142554"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28325" indent="-357048" algn="l" defTabSz="1142554"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28194" indent="-285639" algn="l" defTabSz="1142554"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99471"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70748"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42025"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13303"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84580"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55857"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algn="ctr">
              <a:buNone/>
            </a:pPr>
            <a:r>
              <a:rPr lang="fr-FR" sz="3600" b="1" dirty="0" smtClean="0">
                <a:solidFill>
                  <a:schemeClr val="bg1"/>
                </a:solidFill>
              </a:rPr>
              <a:t>PARTIE 2</a:t>
            </a:r>
            <a:endParaRPr lang="fr-FR" sz="3600" b="1" dirty="0">
              <a:solidFill>
                <a:schemeClr val="bg1"/>
              </a:solidFill>
            </a:endParaRPr>
          </a:p>
        </p:txBody>
      </p:sp>
      <p:grpSp>
        <p:nvGrpSpPr>
          <p:cNvPr id="10" name="Groupe 17"/>
          <p:cNvGrpSpPr/>
          <p:nvPr/>
        </p:nvGrpSpPr>
        <p:grpSpPr>
          <a:xfrm>
            <a:off x="2430376" y="2660152"/>
            <a:ext cx="6408712" cy="2168951"/>
            <a:chOff x="1187624" y="1772816"/>
            <a:chExt cx="6408712" cy="2168951"/>
          </a:xfrm>
        </p:grpSpPr>
        <p:sp>
          <p:nvSpPr>
            <p:cNvPr id="11" name="ZoneTexte 5"/>
            <p:cNvSpPr txBox="1">
              <a:spLocks noChangeArrowheads="1"/>
            </p:cNvSpPr>
            <p:nvPr/>
          </p:nvSpPr>
          <p:spPr bwMode="auto">
            <a:xfrm>
              <a:off x="2412554" y="1772816"/>
              <a:ext cx="3887787" cy="1107996"/>
            </a:xfrm>
            <a:prstGeom prst="rect">
              <a:avLst/>
            </a:prstGeom>
            <a:noFill/>
            <a:ln w="9525">
              <a:noFill/>
              <a:miter lim="800000"/>
              <a:headEnd/>
              <a:tailEnd/>
            </a:ln>
          </p:spPr>
          <p:txBody>
            <a:bodyPr>
              <a:spAutoFit/>
            </a:bodyPr>
            <a:lstStyle/>
            <a:p>
              <a:pPr algn="ctr"/>
              <a:r>
                <a:rPr lang="fr-FR" sz="6600" dirty="0" smtClean="0">
                  <a:solidFill>
                    <a:srgbClr val="2B6384"/>
                  </a:solidFill>
                  <a:latin typeface="Calibri" pitchFamily="34" charset="0"/>
                </a:rPr>
                <a:t>Partie 2</a:t>
              </a:r>
              <a:endParaRPr lang="fr-FR" sz="10000" dirty="0">
                <a:solidFill>
                  <a:srgbClr val="2B6384"/>
                </a:solidFill>
                <a:latin typeface="Calibri" pitchFamily="34" charset="0"/>
              </a:endParaRPr>
            </a:p>
          </p:txBody>
        </p:sp>
        <p:sp>
          <p:nvSpPr>
            <p:cNvPr id="12" name="ZoneTexte 6"/>
            <p:cNvSpPr txBox="1">
              <a:spLocks noChangeArrowheads="1"/>
            </p:cNvSpPr>
            <p:nvPr/>
          </p:nvSpPr>
          <p:spPr bwMode="auto">
            <a:xfrm>
              <a:off x="1187624" y="3356992"/>
              <a:ext cx="6408712" cy="584775"/>
            </a:xfrm>
            <a:prstGeom prst="rect">
              <a:avLst/>
            </a:prstGeom>
            <a:noFill/>
            <a:ln w="9525">
              <a:noFill/>
              <a:miter lim="800000"/>
              <a:headEnd/>
              <a:tailEnd/>
            </a:ln>
          </p:spPr>
          <p:txBody>
            <a:bodyPr wrap="square">
              <a:spAutoFit/>
            </a:bodyPr>
            <a:lstStyle/>
            <a:p>
              <a:pPr algn="ctr">
                <a:spcBef>
                  <a:spcPts val="0"/>
                </a:spcBef>
              </a:pPr>
              <a:r>
                <a:rPr lang="fr-FR" sz="3200" dirty="0" smtClean="0">
                  <a:solidFill>
                    <a:srgbClr val="2B6384"/>
                  </a:solidFill>
                  <a:latin typeface="Calibri" pitchFamily="34" charset="0"/>
                </a:rPr>
                <a:t>Emploi</a:t>
              </a:r>
              <a:endParaRPr lang="fr-FR" sz="3200" dirty="0">
                <a:solidFill>
                  <a:srgbClr val="2B6384"/>
                </a:solidFill>
                <a:latin typeface="Calibri" pitchFamily="34" charset="0"/>
              </a:endParaRPr>
            </a:p>
          </p:txBody>
        </p:sp>
      </p:grpSp>
      <p:sp>
        <p:nvSpPr>
          <p:cNvPr id="13" name="Rectangle 11"/>
          <p:cNvSpPr>
            <a:spLocks noChangeArrowheads="1"/>
          </p:cNvSpPr>
          <p:nvPr/>
        </p:nvSpPr>
        <p:spPr bwMode="auto">
          <a:xfrm rot="16200000">
            <a:off x="684335" y="3582764"/>
            <a:ext cx="2952327" cy="323728"/>
          </a:xfrm>
          <a:prstGeom prst="rect">
            <a:avLst/>
          </a:prstGeom>
          <a:solidFill>
            <a:schemeClr val="tx2"/>
          </a:solidFill>
          <a:ln w="9525">
            <a:noFill/>
            <a:miter lim="800000"/>
            <a:headEnd/>
            <a:tailEnd/>
          </a:ln>
        </p:spPr>
        <p:txBody>
          <a:bodyPr/>
          <a:lstStyle/>
          <a:p>
            <a:pPr algn="ctr"/>
            <a:r>
              <a:rPr lang="fr-FR" sz="3600" dirty="0">
                <a:solidFill>
                  <a:srgbClr val="2B6384"/>
                </a:solidFill>
                <a:latin typeface="Calibri" pitchFamily="34" charset="0"/>
              </a:rPr>
              <a:t> </a:t>
            </a:r>
            <a:endParaRPr lang="fr-FR" sz="3600" b="0" dirty="0">
              <a:solidFill>
                <a:srgbClr val="2B6384"/>
              </a:solidFill>
              <a:latin typeface="Calibri" pitchFamily="34" charset="0"/>
            </a:endParaRPr>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33</a:t>
            </a:fld>
            <a:endParaRPr lang="fr-FR"/>
          </a:p>
        </p:txBody>
      </p:sp>
    </p:spTree>
    <p:extLst>
      <p:ext uri="{BB962C8B-B14F-4D97-AF65-F5344CB8AC3E}">
        <p14:creationId xmlns:p14="http://schemas.microsoft.com/office/powerpoint/2010/main" val="1711997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0"/>
              </a:spcBef>
              <a:buClr>
                <a:srgbClr val="336699"/>
              </a:buClr>
              <a:tabLst>
                <a:tab pos="177800" algn="l"/>
              </a:tabLst>
            </a:pPr>
            <a:r>
              <a:rPr lang="fr-FR" sz="1500" b="0" dirty="0" smtClean="0">
                <a:latin typeface="Calibri" pitchFamily="34" charset="0"/>
                <a:cs typeface="Times New Roman" pitchFamily="18" charset="0"/>
              </a:rPr>
              <a:t>Malgré une augmentation du nombre d’entreprises entre 2015 et 2021, le </a:t>
            </a:r>
            <a:r>
              <a:rPr lang="fr-FR" sz="1500" b="0" dirty="0">
                <a:latin typeface="Calibri" pitchFamily="34" charset="0"/>
                <a:cs typeface="Times New Roman" pitchFamily="18" charset="0"/>
              </a:rPr>
              <a:t>nombre d’actifs fléchit sensiblement (- 9</a:t>
            </a:r>
            <a:r>
              <a:rPr lang="fr-FR" sz="1500" b="0" dirty="0" smtClean="0">
                <a:latin typeface="Calibri" pitchFamily="34" charset="0"/>
                <a:cs typeface="Times New Roman" pitchFamily="18" charset="0"/>
              </a:rPr>
              <a:t> %) sur cet intervalle.</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1. EFFECTIFS EMPLOYES</a:t>
            </a:r>
            <a:br>
              <a:rPr lang="fr-FR" dirty="0" smtClean="0"/>
            </a:br>
            <a:r>
              <a:rPr lang="fr-FR" dirty="0"/>
              <a:t>	</a:t>
            </a:r>
            <a:r>
              <a:rPr lang="fr-FR" sz="2000" b="0" dirty="0" smtClean="0"/>
              <a:t>a. Effectifs employés au 31 décembre 2021</a:t>
            </a:r>
            <a:br>
              <a:rPr lang="fr-FR" sz="2000" b="0" dirty="0" smtClean="0"/>
            </a:br>
            <a:endParaRPr lang="fr-FR" sz="2000" b="0" dirty="0"/>
          </a:p>
        </p:txBody>
      </p:sp>
      <p:graphicFrame>
        <p:nvGraphicFramePr>
          <p:cNvPr id="25" name="Graphique 24"/>
          <p:cNvGraphicFramePr/>
          <p:nvPr>
            <p:extLst>
              <p:ext uri="{D42A27DB-BD31-4B8C-83A1-F6EECF244321}">
                <p14:modId xmlns:p14="http://schemas.microsoft.com/office/powerpoint/2010/main" val="278614777"/>
              </p:ext>
            </p:extLst>
          </p:nvPr>
        </p:nvGraphicFramePr>
        <p:xfrm>
          <a:off x="5516323" y="1908423"/>
          <a:ext cx="4293788" cy="2482158"/>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oupe 25"/>
          <p:cNvGrpSpPr/>
          <p:nvPr/>
        </p:nvGrpSpPr>
        <p:grpSpPr>
          <a:xfrm>
            <a:off x="882204" y="2700511"/>
            <a:ext cx="3932158" cy="1228538"/>
            <a:chOff x="954212" y="3710485"/>
            <a:chExt cx="3932158" cy="1232938"/>
          </a:xfrm>
        </p:grpSpPr>
        <p:sp>
          <p:nvSpPr>
            <p:cNvPr id="6" name="Rectangle 5"/>
            <p:cNvSpPr/>
            <p:nvPr/>
          </p:nvSpPr>
          <p:spPr>
            <a:xfrm>
              <a:off x="954212" y="3710485"/>
              <a:ext cx="1123846" cy="12329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078058" y="3710485"/>
              <a:ext cx="2808312" cy="1222274"/>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3000" dirty="0" smtClean="0">
                  <a:solidFill>
                    <a:srgbClr val="2B6384"/>
                  </a:solidFill>
                  <a:latin typeface="Calibri" pitchFamily="34" charset="0"/>
                </a:rPr>
                <a:t>66 400</a:t>
              </a:r>
              <a:r>
                <a:rPr lang="fr-FR" sz="3200" dirty="0" smtClean="0">
                  <a:solidFill>
                    <a:srgbClr val="2B6384"/>
                  </a:solidFill>
                  <a:latin typeface="Calibri" pitchFamily="34" charset="0"/>
                </a:rPr>
                <a:t> </a:t>
              </a:r>
              <a:r>
                <a:rPr lang="fr-FR" sz="2400" dirty="0" smtClean="0">
                  <a:solidFill>
                    <a:srgbClr val="2B6384"/>
                  </a:solidFill>
                  <a:latin typeface="Calibri" pitchFamily="34" charset="0"/>
                </a:rPr>
                <a:t>actifs </a:t>
              </a:r>
            </a:p>
            <a:p>
              <a:pPr algn="ctr" eaLnBrk="0" hangingPunct="0">
                <a:spcBef>
                  <a:spcPct val="0"/>
                </a:spcBef>
                <a:buFont typeface="Wingdings" pitchFamily="2" charset="2"/>
                <a:buNone/>
                <a:tabLst>
                  <a:tab pos="266700" algn="l"/>
                </a:tabLst>
                <a:defRPr/>
              </a:pPr>
              <a:r>
                <a:rPr lang="fr-FR" sz="2400" dirty="0" smtClean="0">
                  <a:solidFill>
                    <a:srgbClr val="2B6384"/>
                  </a:solidFill>
                  <a:latin typeface="Calibri" pitchFamily="34" charset="0"/>
                </a:rPr>
                <a:t>en 2021</a:t>
              </a:r>
              <a:endParaRPr lang="fr-FR" sz="300" i="1" dirty="0">
                <a:solidFill>
                  <a:schemeClr val="accent3">
                    <a:lumMod val="50000"/>
                  </a:schemeClr>
                </a:solidFill>
                <a:latin typeface="Calibri" pitchFamily="34" charset="0"/>
              </a:endParaRPr>
            </a:p>
          </p:txBody>
        </p:sp>
      </p:grpSp>
      <p:sp>
        <p:nvSpPr>
          <p:cNvPr id="13" name="Rectangle 1"/>
          <p:cNvSpPr>
            <a:spLocks noChangeArrowheads="1"/>
          </p:cNvSpPr>
          <p:nvPr/>
        </p:nvSpPr>
        <p:spPr bwMode="auto">
          <a:xfrm>
            <a:off x="5569295" y="4628258"/>
            <a:ext cx="3884205"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Nombre moyen d’actifs par entreprise </a:t>
            </a:r>
            <a:r>
              <a:rPr kumimoji="0" lang="fr-FR" sz="1300" b="1" i="0" u="none" strike="noStrike" cap="none" normalizeH="0" baseline="0" dirty="0" smtClean="0">
                <a:ln>
                  <a:noFill/>
                </a:ln>
                <a:solidFill>
                  <a:srgbClr val="2B6384"/>
                </a:solidFill>
                <a:effectLst/>
                <a:latin typeface="Calibri" pitchFamily="34" charset="0"/>
                <a:ea typeface="Times New Roman" pitchFamily="18" charset="0"/>
              </a:rPr>
              <a:t>selon l’activité</a:t>
            </a:r>
            <a:r>
              <a:rPr kumimoji="0" lang="fr-FR" sz="1300" b="1" i="0" u="none" strike="noStrike" cap="none" normalizeH="0" baseline="0" dirty="0" smtClean="0">
                <a:ln>
                  <a:noFill/>
                </a:ln>
                <a:solidFill>
                  <a:srgbClr val="2B6384"/>
                </a:solidFill>
                <a:effectLst/>
                <a:latin typeface="Calibri" pitchFamily="34" charset="0"/>
              </a:rPr>
              <a:t> </a:t>
            </a:r>
          </a:p>
        </p:txBody>
      </p:sp>
      <p:graphicFrame>
        <p:nvGraphicFramePr>
          <p:cNvPr id="14" name="Tableau 13"/>
          <p:cNvGraphicFramePr>
            <a:graphicFrameLocks noGrp="1"/>
          </p:cNvGraphicFramePr>
          <p:nvPr>
            <p:extLst>
              <p:ext uri="{D42A27DB-BD31-4B8C-83A1-F6EECF244321}">
                <p14:modId xmlns:p14="http://schemas.microsoft.com/office/powerpoint/2010/main" val="2666533294"/>
              </p:ext>
            </p:extLst>
          </p:nvPr>
        </p:nvGraphicFramePr>
        <p:xfrm>
          <a:off x="5211227" y="4932775"/>
          <a:ext cx="4600343" cy="1656240"/>
        </p:xfrm>
        <a:graphic>
          <a:graphicData uri="http://schemas.openxmlformats.org/drawingml/2006/table">
            <a:tbl>
              <a:tblPr/>
              <a:tblGrid>
                <a:gridCol w="657192"/>
                <a:gridCol w="927800"/>
                <a:gridCol w="927800"/>
                <a:gridCol w="1159751"/>
                <a:gridCol w="927800"/>
              </a:tblGrid>
              <a:tr h="361008">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a:t>
                      </a:r>
                      <a:br>
                        <a:rPr lang="fr-FR" sz="1300" b="1" spc="0" baseline="0" dirty="0" smtClean="0">
                          <a:solidFill>
                            <a:schemeClr val="bg1"/>
                          </a:solidFill>
                          <a:latin typeface="Calibri" pitchFamily="34" charset="0"/>
                          <a:ea typeface="Times New Roman"/>
                          <a:cs typeface="Times New Roman"/>
                        </a:rPr>
                      </a:br>
                      <a:r>
                        <a:rPr lang="fr-FR" sz="1300" b="1" spc="0" baseline="0" dirty="0" smtClean="0">
                          <a:solidFill>
                            <a:schemeClr val="bg1"/>
                          </a:solidFill>
                          <a:latin typeface="Calibri" pitchFamily="34" charset="0"/>
                          <a:ea typeface="Times New Roman"/>
                          <a:cs typeface="Times New Roman"/>
                        </a:rPr>
                        <a:t>Sellerie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 </a:t>
                      </a:r>
                      <a:r>
                        <a:rPr lang="fr-FR" sz="1300" b="1" spc="0" baseline="0" dirty="0">
                          <a:solidFill>
                            <a:schemeClr val="bg1"/>
                          </a:solidFill>
                          <a:latin typeface="Calibri" pitchFamily="34" charset="0"/>
                          <a:ea typeface="Times New Roman"/>
                          <a:cs typeface="Times New Roman"/>
                        </a:rPr>
                        <a:t>Dorure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25200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2021</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3</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2,5</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2</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b="1" dirty="0" smtClean="0">
                          <a:solidFill>
                            <a:srgbClr val="2B6384"/>
                          </a:solidFill>
                          <a:latin typeface="Calibri" pitchFamily="34" charset="0"/>
                          <a:ea typeface="Times New Roman"/>
                          <a:cs typeface="Times New Roman"/>
                        </a:rPr>
                        <a:t>3</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5200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2015</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3,5 </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3</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2,5</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b="1" dirty="0" smtClean="0">
                          <a:solidFill>
                            <a:srgbClr val="2B6384"/>
                          </a:solidFill>
                          <a:latin typeface="Calibri" pitchFamily="34" charset="0"/>
                          <a:ea typeface="Times New Roman"/>
                          <a:cs typeface="Times New Roman"/>
                        </a:rPr>
                        <a:t>3,5</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5200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2011</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3,5 </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2,5</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3,5</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5200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2005</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3,5 </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2,5</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3,5</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5200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2000</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3,5</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2,5</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3,5</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bl>
          </a:graphicData>
        </a:graphic>
      </p:graphicFrame>
      <p:sp>
        <p:nvSpPr>
          <p:cNvPr id="5" name="Espace réservé du numéro de diapositive 4"/>
          <p:cNvSpPr>
            <a:spLocks noGrp="1"/>
          </p:cNvSpPr>
          <p:nvPr>
            <p:ph type="sldNum" sz="quarter" idx="16"/>
          </p:nvPr>
        </p:nvSpPr>
        <p:spPr/>
        <p:txBody>
          <a:bodyPr/>
          <a:lstStyle/>
          <a:p>
            <a:fld id="{F22EDA1E-E195-49C0-AE38-35560FA6B1C3}" type="slidenum">
              <a:rPr lang="fr-FR" smtClean="0"/>
              <a:pPr/>
              <a:t>34</a:t>
            </a:fld>
            <a:endParaRPr lang="fr-FR"/>
          </a:p>
        </p:txBody>
      </p:sp>
      <p:pic>
        <p:nvPicPr>
          <p:cNvPr id="17" name="Image 16"/>
          <p:cNvPicPr>
            <a:picLocks noChangeAspect="1"/>
          </p:cNvPicPr>
          <p:nvPr/>
        </p:nvPicPr>
        <p:blipFill>
          <a:blip r:embed="rId4"/>
          <a:stretch>
            <a:fillRect/>
          </a:stretch>
        </p:blipFill>
        <p:spPr>
          <a:xfrm>
            <a:off x="989182" y="2962065"/>
            <a:ext cx="909890" cy="721561"/>
          </a:xfrm>
          <a:prstGeom prst="rect">
            <a:avLst/>
          </a:prstGeom>
        </p:spPr>
      </p:pic>
    </p:spTree>
    <p:extLst>
      <p:ext uri="{BB962C8B-B14F-4D97-AF65-F5344CB8AC3E}">
        <p14:creationId xmlns:p14="http://schemas.microsoft.com/office/powerpoint/2010/main" val="3146643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La baisse des effectifs entre 2015 et 2021 concerne tous les métiers de l’artisanat de l’ameublement et a été plus marquée pour l’encadrement-dorure (-32 %) et la tapisserie/sellerie (- 18 %) que pour l’ébénisterie (- 6 %)</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L’ébénisterie </a:t>
            </a:r>
            <a:r>
              <a:rPr lang="fr-FR" sz="1500" b="0" dirty="0">
                <a:latin typeface="Calibri" pitchFamily="34" charset="0"/>
                <a:cs typeface="Times New Roman" pitchFamily="18" charset="0"/>
              </a:rPr>
              <a:t>regroupe </a:t>
            </a:r>
            <a:r>
              <a:rPr lang="fr-FR" sz="1500" b="0" dirty="0" smtClean="0">
                <a:latin typeface="Calibri" pitchFamily="34" charset="0"/>
                <a:cs typeface="Times New Roman" pitchFamily="18" charset="0"/>
              </a:rPr>
              <a:t>54.700 </a:t>
            </a:r>
            <a:r>
              <a:rPr lang="fr-FR" sz="1500" b="0" dirty="0">
                <a:latin typeface="Calibri" pitchFamily="34" charset="0"/>
                <a:cs typeface="Times New Roman" pitchFamily="18" charset="0"/>
              </a:rPr>
              <a:t>actifs, soit </a:t>
            </a:r>
            <a:r>
              <a:rPr lang="fr-FR" sz="1500" b="0" dirty="0" smtClean="0">
                <a:latin typeface="Calibri" pitchFamily="34" charset="0"/>
                <a:cs typeface="Times New Roman" pitchFamily="18" charset="0"/>
              </a:rPr>
              <a:t>82,5 </a:t>
            </a:r>
            <a:r>
              <a:rPr lang="fr-FR" sz="1500" b="0" dirty="0">
                <a:latin typeface="Calibri" pitchFamily="34" charset="0"/>
                <a:cs typeface="Times New Roman" pitchFamily="18" charset="0"/>
              </a:rPr>
              <a:t>% de l’ensemble</a:t>
            </a:r>
            <a:r>
              <a:rPr lang="fr-FR" sz="1500" b="0" dirty="0" smtClean="0">
                <a:latin typeface="Calibri" pitchFamily="34" charset="0"/>
                <a:cs typeface="Times New Roman" pitchFamily="18" charset="0"/>
              </a:rPr>
              <a:t>.</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1. EFFECTIFS EMPLOYES</a:t>
            </a:r>
            <a:br>
              <a:rPr lang="fr-FR" dirty="0" smtClean="0"/>
            </a:br>
            <a:r>
              <a:rPr lang="fr-FR" dirty="0"/>
              <a:t>	</a:t>
            </a:r>
            <a:r>
              <a:rPr lang="fr-FR" sz="2000" b="0" dirty="0" smtClean="0"/>
              <a:t>a. Effectifs employés au 31 décembre 2021</a:t>
            </a:r>
            <a:br>
              <a:rPr lang="fr-FR" sz="2000" b="0" dirty="0" smtClean="0"/>
            </a:br>
            <a:endParaRPr lang="fr-FR" sz="2000" b="0" dirty="0"/>
          </a:p>
        </p:txBody>
      </p:sp>
      <p:graphicFrame>
        <p:nvGraphicFramePr>
          <p:cNvPr id="8" name="Graphique 7"/>
          <p:cNvGraphicFramePr/>
          <p:nvPr>
            <p:extLst>
              <p:ext uri="{D42A27DB-BD31-4B8C-83A1-F6EECF244321}">
                <p14:modId xmlns:p14="http://schemas.microsoft.com/office/powerpoint/2010/main" val="1670440766"/>
              </p:ext>
            </p:extLst>
          </p:nvPr>
        </p:nvGraphicFramePr>
        <p:xfrm>
          <a:off x="5202684" y="2484487"/>
          <a:ext cx="4662034" cy="3480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3750085349"/>
              </p:ext>
            </p:extLst>
          </p:nvPr>
        </p:nvGraphicFramePr>
        <p:xfrm>
          <a:off x="684726" y="2406375"/>
          <a:ext cx="4339002" cy="3636448"/>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35</a:t>
            </a:fld>
            <a:endParaRPr lang="fr-FR"/>
          </a:p>
        </p:txBody>
      </p:sp>
    </p:spTree>
    <p:extLst>
      <p:ext uri="{BB962C8B-B14F-4D97-AF65-F5344CB8AC3E}">
        <p14:creationId xmlns:p14="http://schemas.microsoft.com/office/powerpoint/2010/main" val="425114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 </a:t>
            </a:r>
            <a:r>
              <a:rPr lang="fr-FR" sz="1500" b="0" dirty="0">
                <a:latin typeface="Calibri" pitchFamily="34" charset="0"/>
                <a:cs typeface="Times New Roman" pitchFamily="18" charset="0"/>
              </a:rPr>
              <a:t>salariés représentent </a:t>
            </a:r>
            <a:r>
              <a:rPr lang="fr-FR" sz="1500" b="0" dirty="0" smtClean="0">
                <a:latin typeface="Calibri" pitchFamily="34" charset="0"/>
                <a:cs typeface="Times New Roman" pitchFamily="18" charset="0"/>
              </a:rPr>
              <a:t>près de </a:t>
            </a:r>
            <a:r>
              <a:rPr lang="fr-FR" sz="1500" b="0" dirty="0">
                <a:latin typeface="Calibri" pitchFamily="34" charset="0"/>
                <a:cs typeface="Times New Roman" pitchFamily="18" charset="0"/>
              </a:rPr>
              <a:t>six actifs </a:t>
            </a:r>
            <a:r>
              <a:rPr lang="fr-FR" sz="1500" b="0" dirty="0" smtClean="0">
                <a:latin typeface="Calibri" pitchFamily="34" charset="0"/>
                <a:cs typeface="Times New Roman" pitchFamily="18" charset="0"/>
              </a:rPr>
              <a:t>du secteur sur </a:t>
            </a:r>
            <a:r>
              <a:rPr lang="fr-FR" sz="1500" b="0" dirty="0" smtClean="0">
                <a:latin typeface="Calibri" pitchFamily="34" charset="0"/>
                <a:cs typeface="Times New Roman" pitchFamily="18" charset="0"/>
              </a:rPr>
              <a:t>dix en fin d’année 2021. </a:t>
            </a:r>
            <a:endParaRPr lang="fr-FR" sz="1500" b="0" dirty="0">
              <a:latin typeface="Calibri" pitchFamily="34" charset="0"/>
              <a:cs typeface="Times New Roman" pitchFamily="18" charset="0"/>
            </a:endParaRP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Corrélativement à l’augmentation </a:t>
            </a:r>
            <a:r>
              <a:rPr lang="fr-FR" sz="1500" b="0" dirty="0">
                <a:latin typeface="Calibri" pitchFamily="34" charset="0"/>
                <a:cs typeface="Times New Roman" pitchFamily="18" charset="0"/>
              </a:rPr>
              <a:t>du nombre d’entreprises individuelles entre </a:t>
            </a:r>
            <a:r>
              <a:rPr lang="fr-FR" sz="1500" b="0" dirty="0" smtClean="0">
                <a:latin typeface="Calibri" pitchFamily="34" charset="0"/>
                <a:cs typeface="Times New Roman" pitchFamily="18" charset="0"/>
              </a:rPr>
              <a:t>2015 </a:t>
            </a:r>
            <a:r>
              <a:rPr lang="fr-FR" sz="1500" b="0" dirty="0">
                <a:latin typeface="Calibri" pitchFamily="34" charset="0"/>
                <a:cs typeface="Times New Roman" pitchFamily="18" charset="0"/>
              </a:rPr>
              <a:t>et </a:t>
            </a:r>
            <a:r>
              <a:rPr lang="fr-FR" sz="1500" b="0" dirty="0" smtClean="0">
                <a:latin typeface="Calibri" pitchFamily="34" charset="0"/>
                <a:cs typeface="Times New Roman" pitchFamily="18" charset="0"/>
              </a:rPr>
              <a:t>2021, </a:t>
            </a:r>
            <a:r>
              <a:rPr lang="fr-FR" sz="1500" b="0" dirty="0">
                <a:latin typeface="Calibri" pitchFamily="34" charset="0"/>
                <a:cs typeface="Times New Roman" pitchFamily="18" charset="0"/>
              </a:rPr>
              <a:t>la part des non salariés </a:t>
            </a:r>
            <a:r>
              <a:rPr lang="fr-FR" sz="1500" b="0" dirty="0" smtClean="0">
                <a:latin typeface="Calibri" pitchFamily="34" charset="0"/>
                <a:cs typeface="Times New Roman" pitchFamily="18" charset="0"/>
              </a:rPr>
              <a:t>s’est renforcée </a:t>
            </a:r>
            <a:r>
              <a:rPr lang="fr-FR" sz="1500" b="0" dirty="0">
                <a:latin typeface="Calibri" pitchFamily="34" charset="0"/>
                <a:cs typeface="Times New Roman" pitchFamily="18" charset="0"/>
              </a:rPr>
              <a:t>sur cet intervalle</a:t>
            </a:r>
            <a:r>
              <a:rPr lang="fr-FR" sz="1500" b="0" dirty="0" smtClean="0">
                <a:latin typeface="Calibri" pitchFamily="34" charset="0"/>
                <a:cs typeface="Times New Roman" pitchFamily="18" charset="0"/>
              </a:rPr>
              <a:t>.</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1. EFFECTIFS EMPLOYES</a:t>
            </a:r>
            <a:br>
              <a:rPr lang="fr-FR" dirty="0" smtClean="0"/>
            </a:br>
            <a:r>
              <a:rPr lang="fr-FR" dirty="0"/>
              <a:t>	</a:t>
            </a:r>
            <a:r>
              <a:rPr lang="fr-FR" sz="2000" b="0" dirty="0" smtClean="0"/>
              <a:t>a. Effectifs employés au 31 décembre 2021</a:t>
            </a:r>
            <a:br>
              <a:rPr lang="fr-FR" sz="2000" b="0" dirty="0" smtClean="0"/>
            </a:br>
            <a:endParaRPr lang="fr-FR" sz="2000" b="0" dirty="0"/>
          </a:p>
        </p:txBody>
      </p:sp>
      <p:graphicFrame>
        <p:nvGraphicFramePr>
          <p:cNvPr id="8" name="Graphique 7"/>
          <p:cNvGraphicFramePr/>
          <p:nvPr>
            <p:extLst>
              <p:ext uri="{D42A27DB-BD31-4B8C-83A1-F6EECF244321}">
                <p14:modId xmlns:p14="http://schemas.microsoft.com/office/powerpoint/2010/main" val="316296937"/>
              </p:ext>
            </p:extLst>
          </p:nvPr>
        </p:nvGraphicFramePr>
        <p:xfrm>
          <a:off x="5545688" y="2628503"/>
          <a:ext cx="4408942" cy="1939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288474701"/>
              </p:ext>
            </p:extLst>
          </p:nvPr>
        </p:nvGraphicFramePr>
        <p:xfrm>
          <a:off x="840096" y="3060551"/>
          <a:ext cx="4122978" cy="287561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31"/>
          <p:cNvSpPr txBox="1">
            <a:spLocks noChangeArrowheads="1"/>
          </p:cNvSpPr>
          <p:nvPr/>
        </p:nvSpPr>
        <p:spPr bwMode="auto">
          <a:xfrm>
            <a:off x="840096" y="6424758"/>
            <a:ext cx="1584176"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Y compris les apprentis</a:t>
            </a:r>
            <a:endParaRPr lang="fr-FR" sz="1000" i="1" dirty="0">
              <a:solidFill>
                <a:srgbClr val="2B6384"/>
              </a:solidFill>
              <a:latin typeface="Calibri" pitchFamily="34" charset="0"/>
            </a:endParaRPr>
          </a:p>
        </p:txBody>
      </p:sp>
      <p:graphicFrame>
        <p:nvGraphicFramePr>
          <p:cNvPr id="11" name="Graphique 10"/>
          <p:cNvGraphicFramePr/>
          <p:nvPr>
            <p:extLst>
              <p:ext uri="{D42A27DB-BD31-4B8C-83A1-F6EECF244321}">
                <p14:modId xmlns:p14="http://schemas.microsoft.com/office/powerpoint/2010/main" val="3846797640"/>
              </p:ext>
            </p:extLst>
          </p:nvPr>
        </p:nvGraphicFramePr>
        <p:xfrm>
          <a:off x="5545688" y="4587450"/>
          <a:ext cx="4408942" cy="2083529"/>
        </p:xfrm>
        <a:graphic>
          <a:graphicData uri="http://schemas.openxmlformats.org/drawingml/2006/chart">
            <c:chart xmlns:c="http://schemas.openxmlformats.org/drawingml/2006/chart" xmlns:r="http://schemas.openxmlformats.org/officeDocument/2006/relationships" r:id="rId5"/>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36</a:t>
            </a:fld>
            <a:endParaRPr lang="fr-FR"/>
          </a:p>
        </p:txBody>
      </p:sp>
    </p:spTree>
    <p:extLst>
      <p:ext uri="{BB962C8B-B14F-4D97-AF65-F5344CB8AC3E}">
        <p14:creationId xmlns:p14="http://schemas.microsoft.com/office/powerpoint/2010/main" val="2486845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2936437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3"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700" b="0" u="sng" dirty="0"/>
              <a:t>Effectifs </a:t>
            </a:r>
            <a:r>
              <a:rPr lang="fr-FR" sz="1700" b="0" u="sng" dirty="0" smtClean="0"/>
              <a:t>non salariés</a:t>
            </a:r>
          </a:p>
          <a:p>
            <a:pPr marL="442913" indent="0" algn="just">
              <a:spcBef>
                <a:spcPts val="300"/>
              </a:spcBef>
              <a:buClr>
                <a:srgbClr val="336699"/>
              </a:buClr>
              <a:buNone/>
              <a:tabLst>
                <a:tab pos="177800" algn="l"/>
              </a:tabLst>
            </a:pPr>
            <a:endParaRPr lang="fr-FR" sz="400" b="0" dirty="0">
              <a:latin typeface="Calibri" pitchFamily="34" charset="0"/>
              <a:cs typeface="Times New Roman" pitchFamily="18" charset="0"/>
            </a:endParaRP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 </a:t>
            </a:r>
            <a:r>
              <a:rPr lang="fr-FR" sz="1500" b="0" dirty="0">
                <a:latin typeface="Calibri" pitchFamily="34" charset="0"/>
                <a:cs typeface="Times New Roman" pitchFamily="18" charset="0"/>
              </a:rPr>
              <a:t>nombre de non salariés </a:t>
            </a:r>
            <a:r>
              <a:rPr lang="fr-FR" sz="1500" b="0" dirty="0" smtClean="0">
                <a:latin typeface="Calibri" pitchFamily="34" charset="0"/>
                <a:cs typeface="Times New Roman" pitchFamily="18" charset="0"/>
              </a:rPr>
              <a:t>a fléchi de 2 </a:t>
            </a:r>
            <a:r>
              <a:rPr lang="fr-FR" sz="1500" b="0" dirty="0">
                <a:latin typeface="Calibri" pitchFamily="34" charset="0"/>
                <a:cs typeface="Times New Roman" pitchFamily="18" charset="0"/>
              </a:rPr>
              <a:t>% en </a:t>
            </a:r>
            <a:r>
              <a:rPr lang="fr-FR" sz="1500" b="0" dirty="0" smtClean="0">
                <a:latin typeface="Calibri" pitchFamily="34" charset="0"/>
                <a:cs typeface="Times New Roman" pitchFamily="18" charset="0"/>
              </a:rPr>
              <a:t>six </a:t>
            </a:r>
            <a:r>
              <a:rPr lang="fr-FR" sz="1500" b="0" dirty="0">
                <a:latin typeface="Calibri" pitchFamily="34" charset="0"/>
                <a:cs typeface="Times New Roman" pitchFamily="18" charset="0"/>
              </a:rPr>
              <a:t>ans et s’établit à </a:t>
            </a:r>
            <a:r>
              <a:rPr lang="fr-FR" sz="1500" b="0" dirty="0" smtClean="0">
                <a:latin typeface="Calibri" pitchFamily="34" charset="0"/>
                <a:cs typeface="Times New Roman" pitchFamily="18" charset="0"/>
              </a:rPr>
              <a:t>27.300 </a:t>
            </a:r>
            <a:r>
              <a:rPr lang="fr-FR" sz="1500" b="0" dirty="0">
                <a:latin typeface="Calibri" pitchFamily="34" charset="0"/>
                <a:cs typeface="Times New Roman" pitchFamily="18" charset="0"/>
              </a:rPr>
              <a:t>en </a:t>
            </a:r>
            <a:r>
              <a:rPr lang="fr-FR" sz="1500" b="0" dirty="0" smtClean="0">
                <a:latin typeface="Calibri" pitchFamily="34" charset="0"/>
                <a:cs typeface="Times New Roman" pitchFamily="18" charset="0"/>
              </a:rPr>
              <a:t>2021. </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1. EFFECTIFS EMPLOYES</a:t>
            </a:r>
            <a:br>
              <a:rPr lang="fr-FR" dirty="0" smtClean="0"/>
            </a:br>
            <a:r>
              <a:rPr lang="fr-FR" dirty="0"/>
              <a:t>	</a:t>
            </a:r>
            <a:r>
              <a:rPr lang="fr-FR" sz="2000" b="0" dirty="0"/>
              <a:t> a. Effectifs employés au 31 décembre 2021</a:t>
            </a:r>
            <a:r>
              <a:rPr lang="fr-FR" sz="2000" b="0" dirty="0" smtClean="0"/>
              <a:t/>
            </a:r>
            <a:br>
              <a:rPr lang="fr-FR" sz="2000" b="0" dirty="0" smtClean="0"/>
            </a:br>
            <a:endParaRPr lang="fr-FR" sz="2000" b="0" dirty="0"/>
          </a:p>
        </p:txBody>
      </p:sp>
      <p:graphicFrame>
        <p:nvGraphicFramePr>
          <p:cNvPr id="10" name="Graphique 9"/>
          <p:cNvGraphicFramePr/>
          <p:nvPr>
            <p:extLst>
              <p:ext uri="{D42A27DB-BD31-4B8C-83A1-F6EECF244321}">
                <p14:modId xmlns:p14="http://schemas.microsoft.com/office/powerpoint/2010/main" val="1279265989"/>
              </p:ext>
            </p:extLst>
          </p:nvPr>
        </p:nvGraphicFramePr>
        <p:xfrm>
          <a:off x="5634732" y="2556495"/>
          <a:ext cx="4293788" cy="3384376"/>
        </p:xfrm>
        <a:graphic>
          <a:graphicData uri="http://schemas.openxmlformats.org/drawingml/2006/chart">
            <c:chart xmlns:c="http://schemas.openxmlformats.org/drawingml/2006/chart" xmlns:r="http://schemas.openxmlformats.org/officeDocument/2006/relationships" r:id="rId7"/>
          </a:graphicData>
        </a:graphic>
      </p:graphicFrame>
      <p:grpSp>
        <p:nvGrpSpPr>
          <p:cNvPr id="13" name="Groupe 12"/>
          <p:cNvGrpSpPr/>
          <p:nvPr/>
        </p:nvGrpSpPr>
        <p:grpSpPr>
          <a:xfrm>
            <a:off x="882204" y="3634414"/>
            <a:ext cx="3932158" cy="1228538"/>
            <a:chOff x="954212" y="3710485"/>
            <a:chExt cx="3932158" cy="1232938"/>
          </a:xfrm>
        </p:grpSpPr>
        <p:sp>
          <p:nvSpPr>
            <p:cNvPr id="15" name="Rectangle 14"/>
            <p:cNvSpPr/>
            <p:nvPr/>
          </p:nvSpPr>
          <p:spPr>
            <a:xfrm>
              <a:off x="954212" y="3710485"/>
              <a:ext cx="1123846" cy="12329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078058" y="3710485"/>
              <a:ext cx="2808312" cy="1222274"/>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3000" dirty="0" smtClean="0">
                  <a:solidFill>
                    <a:srgbClr val="2B6384"/>
                  </a:solidFill>
                  <a:latin typeface="Calibri" pitchFamily="34" charset="0"/>
                </a:rPr>
                <a:t>27 300</a:t>
              </a:r>
              <a:r>
                <a:rPr lang="fr-FR" sz="3200" dirty="0" smtClean="0">
                  <a:solidFill>
                    <a:srgbClr val="2B6384"/>
                  </a:solidFill>
                  <a:latin typeface="Calibri" pitchFamily="34" charset="0"/>
                </a:rPr>
                <a:t> </a:t>
              </a:r>
              <a:r>
                <a:rPr lang="fr-FR" sz="2400" dirty="0" smtClean="0">
                  <a:solidFill>
                    <a:srgbClr val="2B6384"/>
                  </a:solidFill>
                  <a:latin typeface="Calibri" pitchFamily="34" charset="0"/>
                </a:rPr>
                <a:t>non salariés </a:t>
              </a:r>
            </a:p>
            <a:p>
              <a:pPr algn="ctr" eaLnBrk="0" hangingPunct="0">
                <a:spcBef>
                  <a:spcPct val="0"/>
                </a:spcBef>
                <a:buFont typeface="Wingdings" pitchFamily="2" charset="2"/>
                <a:buNone/>
                <a:tabLst>
                  <a:tab pos="266700" algn="l"/>
                </a:tabLst>
                <a:defRPr/>
              </a:pPr>
              <a:r>
                <a:rPr lang="fr-FR" sz="2400" dirty="0" smtClean="0">
                  <a:solidFill>
                    <a:srgbClr val="2B6384"/>
                  </a:solidFill>
                  <a:latin typeface="Calibri" pitchFamily="34" charset="0"/>
                </a:rPr>
                <a:t>en 2021</a:t>
              </a:r>
              <a:endParaRPr lang="fr-FR" sz="300" i="1" dirty="0">
                <a:solidFill>
                  <a:schemeClr val="accent3">
                    <a:lumMod val="50000"/>
                  </a:schemeClr>
                </a:solidFill>
                <a:latin typeface="Calibri" pitchFamily="34" charset="0"/>
              </a:endParaRPr>
            </a:p>
          </p:txBody>
        </p:sp>
      </p:gr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37</a:t>
            </a:fld>
            <a:endParaRPr lang="fr-FR"/>
          </a:p>
        </p:txBody>
      </p:sp>
      <p:pic>
        <p:nvPicPr>
          <p:cNvPr id="20" name="Image 19"/>
          <p:cNvPicPr>
            <a:picLocks noChangeAspect="1"/>
          </p:cNvPicPr>
          <p:nvPr/>
        </p:nvPicPr>
        <p:blipFill>
          <a:blip r:embed="rId8"/>
          <a:stretch>
            <a:fillRect/>
          </a:stretch>
        </p:blipFill>
        <p:spPr>
          <a:xfrm>
            <a:off x="989182" y="3882589"/>
            <a:ext cx="909890" cy="721561"/>
          </a:xfrm>
          <a:prstGeom prst="rect">
            <a:avLst/>
          </a:prstGeom>
        </p:spPr>
      </p:pic>
    </p:spTree>
    <p:extLst>
      <p:ext uri="{BB962C8B-B14F-4D97-AF65-F5344CB8AC3E}">
        <p14:creationId xmlns:p14="http://schemas.microsoft.com/office/powerpoint/2010/main" val="1326838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2770028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43"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a:t>Effectifs non </a:t>
            </a:r>
            <a:r>
              <a:rPr lang="fr-FR" sz="1600" b="0" u="sng" dirty="0" smtClean="0"/>
              <a:t>salariés</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Désormais près des trois quarts des non-salariés travaillent au sein d’une entreprise n’employant aucun salarié. </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1. EFFECTIFS EMPLOYES</a:t>
            </a:r>
            <a:br>
              <a:rPr lang="fr-FR" dirty="0" smtClean="0"/>
            </a:br>
            <a:r>
              <a:rPr lang="fr-FR" dirty="0"/>
              <a:t>	</a:t>
            </a:r>
            <a:r>
              <a:rPr lang="fr-FR" sz="2000" b="0" dirty="0"/>
              <a:t> a. Effectifs employés au 31 décembre 2021</a:t>
            </a:r>
            <a:r>
              <a:rPr lang="fr-FR" sz="2000" b="0" dirty="0" smtClean="0"/>
              <a:t/>
            </a:r>
            <a:br>
              <a:rPr lang="fr-FR" sz="2000" b="0" dirty="0" smtClean="0"/>
            </a:br>
            <a:endParaRPr lang="fr-FR" sz="2000" b="0" dirty="0"/>
          </a:p>
        </p:txBody>
      </p:sp>
      <p:graphicFrame>
        <p:nvGraphicFramePr>
          <p:cNvPr id="23" name="Graphique 22"/>
          <p:cNvGraphicFramePr/>
          <p:nvPr>
            <p:extLst>
              <p:ext uri="{D42A27DB-BD31-4B8C-83A1-F6EECF244321}">
                <p14:modId xmlns:p14="http://schemas.microsoft.com/office/powerpoint/2010/main" val="2301184359"/>
              </p:ext>
            </p:extLst>
          </p:nvPr>
        </p:nvGraphicFramePr>
        <p:xfrm>
          <a:off x="5562724" y="2844527"/>
          <a:ext cx="4408942" cy="332456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Graphique 23"/>
          <p:cNvGraphicFramePr/>
          <p:nvPr>
            <p:extLst>
              <p:ext uri="{D42A27DB-BD31-4B8C-83A1-F6EECF244321}">
                <p14:modId xmlns:p14="http://schemas.microsoft.com/office/powerpoint/2010/main" val="372854141"/>
              </p:ext>
            </p:extLst>
          </p:nvPr>
        </p:nvGraphicFramePr>
        <p:xfrm>
          <a:off x="699667" y="2621598"/>
          <a:ext cx="4424350" cy="3636448"/>
        </p:xfrm>
        <a:graphic>
          <a:graphicData uri="http://schemas.openxmlformats.org/drawingml/2006/chart">
            <c:chart xmlns:c="http://schemas.openxmlformats.org/drawingml/2006/chart" xmlns:r="http://schemas.openxmlformats.org/officeDocument/2006/relationships" r:id="rId8"/>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38</a:t>
            </a:fld>
            <a:endParaRPr lang="fr-FR"/>
          </a:p>
        </p:txBody>
      </p:sp>
    </p:spTree>
    <p:extLst>
      <p:ext uri="{BB962C8B-B14F-4D97-AF65-F5344CB8AC3E}">
        <p14:creationId xmlns:p14="http://schemas.microsoft.com/office/powerpoint/2010/main" val="77667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2770028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69"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a:t>Effectifs non </a:t>
            </a:r>
            <a:r>
              <a:rPr lang="fr-FR" sz="1600" b="0" u="sng" dirty="0" smtClean="0"/>
              <a:t>salariés</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Entre 2015 et 2021, la part des non-salariés a progressé au sein de l’ébénisterie du fait de la forte croissance du nombre d’entreprises individuelles dans ce métier. </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Pour les entreprises de tapisserie/sellerie et d’encadrement-dorure, cet indicateur est en forte baisse.</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1. EFFECTIFS EMPLOYES</a:t>
            </a:r>
            <a:br>
              <a:rPr lang="fr-FR" dirty="0" smtClean="0"/>
            </a:br>
            <a:r>
              <a:rPr lang="fr-FR" dirty="0"/>
              <a:t>	</a:t>
            </a:r>
            <a:r>
              <a:rPr lang="fr-FR" sz="2000" b="0" dirty="0"/>
              <a:t> a. Effectifs employés au 31 décembre 2021</a:t>
            </a:r>
            <a:r>
              <a:rPr lang="fr-FR" sz="2000" b="0" dirty="0" smtClean="0"/>
              <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39</a:t>
            </a:fld>
            <a:endParaRPr lang="fr-FR"/>
          </a:p>
        </p:txBody>
      </p:sp>
      <p:graphicFrame>
        <p:nvGraphicFramePr>
          <p:cNvPr id="9" name="Graphique 8"/>
          <p:cNvGraphicFramePr/>
          <p:nvPr>
            <p:extLst>
              <p:ext uri="{D42A27DB-BD31-4B8C-83A1-F6EECF244321}">
                <p14:modId xmlns:p14="http://schemas.microsoft.com/office/powerpoint/2010/main" val="353325080"/>
              </p:ext>
            </p:extLst>
          </p:nvPr>
        </p:nvGraphicFramePr>
        <p:xfrm>
          <a:off x="5058668" y="2959341"/>
          <a:ext cx="4662034" cy="348022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aphique 9"/>
          <p:cNvGraphicFramePr/>
          <p:nvPr>
            <p:extLst>
              <p:ext uri="{D42A27DB-BD31-4B8C-83A1-F6EECF244321}">
                <p14:modId xmlns:p14="http://schemas.microsoft.com/office/powerpoint/2010/main" val="129198386"/>
              </p:ext>
            </p:extLst>
          </p:nvPr>
        </p:nvGraphicFramePr>
        <p:xfrm>
          <a:off x="863682" y="2916535"/>
          <a:ext cx="4339002" cy="363644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47462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r>
              <a:rPr lang="fr-FR" dirty="0" smtClean="0"/>
              <a:t>UNIVERS ETUDIE ET RAPPELS METHODOLOGIQUES</a:t>
            </a:r>
            <a:br>
              <a:rPr lang="fr-FR" dirty="0" smtClean="0"/>
            </a:br>
            <a:r>
              <a:rPr lang="fr-FR" sz="2000" b="0" dirty="0"/>
              <a:t>a. </a:t>
            </a:r>
            <a:r>
              <a:rPr lang="fr-FR" sz="2000" b="0" dirty="0" smtClean="0"/>
              <a:t>Univers étudié</a:t>
            </a:r>
            <a:endParaRPr lang="fr-FR" sz="2000" dirty="0"/>
          </a:p>
        </p:txBody>
      </p:sp>
      <p:sp>
        <p:nvSpPr>
          <p:cNvPr id="19" name="Espace réservé du contenu 4"/>
          <p:cNvSpPr>
            <a:spLocks noGrp="1"/>
          </p:cNvSpPr>
          <p:nvPr>
            <p:ph sz="quarter" idx="18"/>
          </p:nvPr>
        </p:nvSpPr>
        <p:spPr>
          <a:xfrm>
            <a:off x="720000" y="1476000"/>
            <a:ext cx="9252000" cy="5148943"/>
          </a:xfrm>
        </p:spPr>
        <p:txBody>
          <a:bodyPr/>
          <a:lstStyle/>
          <a:p>
            <a:pPr marL="0" indent="0" algn="just">
              <a:buNone/>
            </a:pPr>
            <a:r>
              <a:rPr lang="fr-FR" sz="1600" b="0" dirty="0">
                <a:latin typeface="Calibri" pitchFamily="34" charset="0"/>
                <a:ea typeface="Times New Roman" pitchFamily="18" charset="0"/>
              </a:rPr>
              <a:t>Cette </a:t>
            </a:r>
            <a:r>
              <a:rPr lang="fr-FR" sz="1600" b="0" dirty="0" smtClean="0">
                <a:latin typeface="Calibri" pitchFamily="34" charset="0"/>
                <a:ea typeface="Times New Roman" pitchFamily="18" charset="0"/>
              </a:rPr>
              <a:t>cinquième </a:t>
            </a:r>
            <a:r>
              <a:rPr lang="fr-FR" sz="1600" b="0" dirty="0">
                <a:latin typeface="Calibri" pitchFamily="34" charset="0"/>
                <a:ea typeface="Times New Roman" pitchFamily="18" charset="0"/>
              </a:rPr>
              <a:t>édition de </a:t>
            </a:r>
            <a:r>
              <a:rPr lang="fr-FR" sz="1600" b="0" dirty="0" smtClean="0">
                <a:latin typeface="Calibri" pitchFamily="34" charset="0"/>
                <a:ea typeface="Times New Roman" pitchFamily="18" charset="0"/>
              </a:rPr>
              <a:t>l’étude structurelle de </a:t>
            </a:r>
            <a:r>
              <a:rPr lang="fr-FR" sz="1600" b="0" dirty="0">
                <a:latin typeface="Calibri" pitchFamily="34" charset="0"/>
                <a:ea typeface="Times New Roman" pitchFamily="18" charset="0"/>
              </a:rPr>
              <a:t>l’artisanat de l’ameublement propose </a:t>
            </a:r>
            <a:r>
              <a:rPr lang="fr-FR" sz="1600" dirty="0">
                <a:latin typeface="Calibri" pitchFamily="34" charset="0"/>
                <a:ea typeface="Times New Roman" pitchFamily="18" charset="0"/>
              </a:rPr>
              <a:t>un bilan </a:t>
            </a:r>
            <a:r>
              <a:rPr lang="fr-FR" sz="1600" dirty="0" smtClean="0">
                <a:latin typeface="Calibri" pitchFamily="34" charset="0"/>
                <a:ea typeface="Times New Roman" pitchFamily="18" charset="0"/>
              </a:rPr>
              <a:t>du secteur </a:t>
            </a:r>
            <a:r>
              <a:rPr lang="fr-FR" sz="1600" dirty="0">
                <a:latin typeface="Calibri" pitchFamily="34" charset="0"/>
                <a:ea typeface="Times New Roman" pitchFamily="18" charset="0"/>
              </a:rPr>
              <a:t>à l’issue de l’année </a:t>
            </a:r>
            <a:r>
              <a:rPr lang="fr-FR" sz="1600" dirty="0" smtClean="0">
                <a:latin typeface="Calibri" pitchFamily="34" charset="0"/>
                <a:ea typeface="Times New Roman" pitchFamily="18" charset="0"/>
              </a:rPr>
              <a:t>2021.</a:t>
            </a:r>
            <a:endParaRPr lang="fr-FR" sz="1600" dirty="0">
              <a:latin typeface="Calibri" pitchFamily="34" charset="0"/>
              <a:ea typeface="Times New Roman" pitchFamily="18" charset="0"/>
            </a:endParaRPr>
          </a:p>
          <a:p>
            <a:pPr marL="0" indent="0" algn="just">
              <a:spcBef>
                <a:spcPts val="0"/>
              </a:spcBef>
              <a:buNone/>
            </a:pPr>
            <a:endParaRPr lang="fr-FR" sz="1600" b="0" dirty="0" smtClean="0"/>
          </a:p>
          <a:p>
            <a:pPr marL="0" indent="0" algn="just">
              <a:spcBef>
                <a:spcPts val="0"/>
              </a:spcBef>
              <a:buNone/>
            </a:pPr>
            <a:r>
              <a:rPr lang="fr-FR" sz="1600" b="0" dirty="0" smtClean="0"/>
              <a:t>Ce </a:t>
            </a:r>
            <a:r>
              <a:rPr lang="fr-FR" sz="1600" b="0" dirty="0"/>
              <a:t>bilan couvre deux sujets distincts qui structurent le rapport en deux parties :</a:t>
            </a:r>
            <a:endParaRPr lang="fr-FR" sz="1600" b="0" dirty="0" smtClean="0"/>
          </a:p>
          <a:p>
            <a:pPr marL="0" indent="0" algn="just">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smtClean="0"/>
          </a:p>
          <a:p>
            <a:pPr marL="0" indent="0" algn="just">
              <a:buNone/>
            </a:pPr>
            <a:r>
              <a:rPr lang="fr-FR" sz="1600" b="0" dirty="0" smtClean="0">
                <a:latin typeface="Calibri" pitchFamily="34" charset="0"/>
                <a:ea typeface="Times New Roman" pitchFamily="18" charset="0"/>
                <a:cs typeface="Times New Roman" pitchFamily="18" charset="0"/>
              </a:rPr>
              <a:t>L’univers </a:t>
            </a:r>
            <a:r>
              <a:rPr lang="fr-FR" sz="1600" b="0" dirty="0">
                <a:latin typeface="Calibri" pitchFamily="34" charset="0"/>
                <a:ea typeface="Times New Roman" pitchFamily="18" charset="0"/>
                <a:cs typeface="Times New Roman" pitchFamily="18" charset="0"/>
              </a:rPr>
              <a:t>étudié est constitué des </a:t>
            </a:r>
            <a:r>
              <a:rPr lang="fr-FR" sz="1600" dirty="0">
                <a:latin typeface="Calibri" pitchFamily="34" charset="0"/>
                <a:ea typeface="Times New Roman" pitchFamily="18" charset="0"/>
                <a:cs typeface="Times New Roman" pitchFamily="18" charset="0"/>
              </a:rPr>
              <a:t>entreprises artisanales, d’ébénisterie, de tapisserie, de sellerie et d’encadrement-dorure.</a:t>
            </a:r>
            <a:endParaRPr lang="fr-FR" sz="1600" b="0" dirty="0">
              <a:latin typeface="Calibri" pitchFamily="34" charset="0"/>
            </a:endParaRPr>
          </a:p>
          <a:p>
            <a:pPr marL="0" indent="0">
              <a:buNone/>
            </a:pPr>
            <a:endParaRPr lang="fr-FR" dirty="0"/>
          </a:p>
        </p:txBody>
      </p:sp>
      <p:sp>
        <p:nvSpPr>
          <p:cNvPr id="23" name="ZoneTexte 22"/>
          <p:cNvSpPr txBox="1"/>
          <p:nvPr/>
        </p:nvSpPr>
        <p:spPr>
          <a:xfrm>
            <a:off x="1470121" y="3378147"/>
            <a:ext cx="3560211" cy="1169551"/>
          </a:xfrm>
          <a:prstGeom prst="rect">
            <a:avLst/>
          </a:prstGeom>
          <a:solidFill>
            <a:schemeClr val="bg2"/>
          </a:solidFill>
        </p:spPr>
        <p:txBody>
          <a:bodyPr wrap="square" rtlCol="0">
            <a:spAutoFit/>
          </a:bodyPr>
          <a:lstStyle/>
          <a:p>
            <a:pPr algn="ctr"/>
            <a:endParaRPr lang="fr-FR" sz="1400" dirty="0"/>
          </a:p>
          <a:p>
            <a:pPr algn="ctr"/>
            <a:endParaRPr lang="fr-FR" sz="1400" dirty="0">
              <a:solidFill>
                <a:schemeClr val="bg1"/>
              </a:solidFill>
            </a:endParaRPr>
          </a:p>
          <a:p>
            <a:pPr algn="ctr"/>
            <a:r>
              <a:rPr lang="fr-FR" sz="1400" b="1" dirty="0">
                <a:solidFill>
                  <a:schemeClr val="bg1"/>
                </a:solidFill>
              </a:rPr>
              <a:t>Un volet économique </a:t>
            </a:r>
          </a:p>
          <a:p>
            <a:pPr algn="ctr"/>
            <a:r>
              <a:rPr lang="fr-FR" sz="1400" dirty="0">
                <a:solidFill>
                  <a:schemeClr val="bg1"/>
                </a:solidFill>
              </a:rPr>
              <a:t>concernant </a:t>
            </a:r>
            <a:r>
              <a:rPr lang="fr-FR" sz="1400" dirty="0" smtClean="0">
                <a:solidFill>
                  <a:schemeClr val="bg1"/>
                </a:solidFill>
              </a:rPr>
              <a:t>la structure </a:t>
            </a:r>
            <a:r>
              <a:rPr lang="fr-FR" sz="1400" dirty="0" smtClean="0">
                <a:solidFill>
                  <a:schemeClr val="bg1"/>
                </a:solidFill>
              </a:rPr>
              <a:t>du secteur</a:t>
            </a:r>
            <a:endParaRPr lang="fr-FR" sz="1400" dirty="0">
              <a:solidFill>
                <a:schemeClr val="bg1"/>
              </a:solidFill>
            </a:endParaRPr>
          </a:p>
          <a:p>
            <a:pPr algn="ctr"/>
            <a:endParaRPr lang="fr-FR" sz="1400" dirty="0"/>
          </a:p>
        </p:txBody>
      </p:sp>
      <p:sp>
        <p:nvSpPr>
          <p:cNvPr id="24" name="ZoneTexte 23"/>
          <p:cNvSpPr txBox="1"/>
          <p:nvPr/>
        </p:nvSpPr>
        <p:spPr>
          <a:xfrm>
            <a:off x="5706740" y="3378147"/>
            <a:ext cx="3560211" cy="1169551"/>
          </a:xfrm>
          <a:prstGeom prst="rect">
            <a:avLst/>
          </a:prstGeom>
          <a:solidFill>
            <a:schemeClr val="bg2"/>
          </a:solidFill>
        </p:spPr>
        <p:txBody>
          <a:bodyPr wrap="square" rtlCol="0">
            <a:spAutoFit/>
          </a:bodyPr>
          <a:lstStyle/>
          <a:p>
            <a:pPr algn="ctr"/>
            <a:endParaRPr lang="fr-FR" sz="1400" dirty="0"/>
          </a:p>
          <a:p>
            <a:pPr algn="ctr"/>
            <a:endParaRPr lang="fr-FR" sz="1400" dirty="0">
              <a:solidFill>
                <a:schemeClr val="bg1"/>
              </a:solidFill>
            </a:endParaRPr>
          </a:p>
          <a:p>
            <a:pPr algn="ctr"/>
            <a:r>
              <a:rPr lang="fr-FR" sz="1400" b="1" dirty="0">
                <a:solidFill>
                  <a:schemeClr val="bg1"/>
                </a:solidFill>
              </a:rPr>
              <a:t>Un volet social </a:t>
            </a:r>
          </a:p>
          <a:p>
            <a:pPr algn="ctr"/>
            <a:r>
              <a:rPr lang="fr-FR" sz="1400" dirty="0">
                <a:solidFill>
                  <a:schemeClr val="bg1"/>
                </a:solidFill>
              </a:rPr>
              <a:t>traitant de </a:t>
            </a:r>
            <a:r>
              <a:rPr lang="fr-FR" sz="1400" dirty="0" smtClean="0">
                <a:solidFill>
                  <a:schemeClr val="bg1"/>
                </a:solidFill>
              </a:rPr>
              <a:t>l’emploi</a:t>
            </a:r>
            <a:endParaRPr lang="fr-FR" sz="1400" dirty="0"/>
          </a:p>
          <a:p>
            <a:pPr algn="ctr"/>
            <a:endParaRPr lang="fr-FR" sz="1400" dirty="0"/>
          </a:p>
        </p:txBody>
      </p:sp>
      <p:grpSp>
        <p:nvGrpSpPr>
          <p:cNvPr id="25" name="Groupe 24"/>
          <p:cNvGrpSpPr/>
          <p:nvPr/>
        </p:nvGrpSpPr>
        <p:grpSpPr>
          <a:xfrm>
            <a:off x="7018792" y="2844527"/>
            <a:ext cx="936105" cy="864665"/>
            <a:chOff x="4586708" y="5770064"/>
            <a:chExt cx="648072" cy="576064"/>
          </a:xfrm>
        </p:grpSpPr>
        <p:sp>
          <p:nvSpPr>
            <p:cNvPr id="26" name="Ellipse 25"/>
            <p:cNvSpPr/>
            <p:nvPr/>
          </p:nvSpPr>
          <p:spPr>
            <a:xfrm>
              <a:off x="4586708" y="5770064"/>
              <a:ext cx="648072"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Picture 6" descr="Icône Ressources humaines - Téléchargement gratuit en PNG et vecteurs"/>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7280" y="5881140"/>
              <a:ext cx="341617" cy="341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e 39"/>
          <p:cNvGrpSpPr/>
          <p:nvPr/>
        </p:nvGrpSpPr>
        <p:grpSpPr>
          <a:xfrm>
            <a:off x="2786368" y="2853590"/>
            <a:ext cx="936105" cy="864221"/>
            <a:chOff x="6696818" y="1116210"/>
            <a:chExt cx="936105" cy="864221"/>
          </a:xfrm>
        </p:grpSpPr>
        <p:sp>
          <p:nvSpPr>
            <p:cNvPr id="41" name="Ellipse 40"/>
            <p:cNvSpPr/>
            <p:nvPr/>
          </p:nvSpPr>
          <p:spPr>
            <a:xfrm>
              <a:off x="6696818" y="1116210"/>
              <a:ext cx="936105" cy="8642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Picture 2" descr="Icônes Économiste - Téléchargement gratuit en PNG et SV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2208" t="25334" r="22546" b="31467"/>
            <a:stretch/>
          </p:blipFill>
          <p:spPr bwMode="auto">
            <a:xfrm>
              <a:off x="6881003" y="1280899"/>
              <a:ext cx="567735" cy="49547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4</a:t>
            </a:fld>
            <a:endParaRPr lang="fr-FR"/>
          </a:p>
        </p:txBody>
      </p:sp>
    </p:spTree>
    <p:extLst>
      <p:ext uri="{BB962C8B-B14F-4D97-AF65-F5344CB8AC3E}">
        <p14:creationId xmlns:p14="http://schemas.microsoft.com/office/powerpoint/2010/main" val="2559105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2770028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95"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a:t>Effectifs non </a:t>
            </a:r>
            <a:r>
              <a:rPr lang="fr-FR" sz="1600" b="0" u="sng" dirty="0" smtClean="0"/>
              <a:t>salariés</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Les dirigeants constituent l’essentiel de l’effectif non salarié, loin devant </a:t>
            </a:r>
            <a:r>
              <a:rPr lang="fr-FR" sz="1500" b="0" dirty="0" smtClean="0">
                <a:latin typeface="Calibri" pitchFamily="34" charset="0"/>
                <a:cs typeface="Times New Roman" pitchFamily="18" charset="0"/>
              </a:rPr>
              <a:t>les </a:t>
            </a:r>
            <a:r>
              <a:rPr lang="fr-FR" sz="1500" b="0" dirty="0">
                <a:latin typeface="Calibri" pitchFamily="34" charset="0"/>
                <a:cs typeface="Times New Roman" pitchFamily="18" charset="0"/>
              </a:rPr>
              <a:t>élèves stagiaires non </a:t>
            </a:r>
            <a:r>
              <a:rPr lang="fr-FR" sz="1500" b="0" dirty="0" smtClean="0">
                <a:latin typeface="Calibri" pitchFamily="34" charset="0"/>
                <a:cs typeface="Times New Roman" pitchFamily="18" charset="0"/>
              </a:rPr>
              <a:t>salariés </a:t>
            </a:r>
            <a:r>
              <a:rPr lang="fr-FR" sz="1500" b="0" dirty="0">
                <a:latin typeface="Calibri" pitchFamily="34" charset="0"/>
                <a:cs typeface="Times New Roman" pitchFamily="18" charset="0"/>
              </a:rPr>
              <a:t>et les conjoints </a:t>
            </a:r>
            <a:r>
              <a:rPr lang="fr-FR" sz="1500" b="0" dirty="0" smtClean="0">
                <a:latin typeface="Calibri" pitchFamily="34" charset="0"/>
                <a:cs typeface="Times New Roman" pitchFamily="18" charset="0"/>
              </a:rPr>
              <a:t>collaborateurs. </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 entreprises d’encadrement-dorure comptent très peu d’élèves stagiaires non rémunérés ou de conjoints collaborateurs.</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1. EFFECTIFS EMPLOYES</a:t>
            </a:r>
            <a:br>
              <a:rPr lang="fr-FR" dirty="0" smtClean="0"/>
            </a:br>
            <a:r>
              <a:rPr lang="fr-FR" dirty="0"/>
              <a:t>	</a:t>
            </a:r>
            <a:r>
              <a:rPr lang="fr-FR" sz="2000" b="0" dirty="0"/>
              <a:t> a. Effectifs employés au 31 décembre 2021</a:t>
            </a:r>
            <a:r>
              <a:rPr lang="fr-FR" sz="2000" b="0" dirty="0" smtClean="0"/>
              <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40</a:t>
            </a:fld>
            <a:endParaRPr lang="fr-FR"/>
          </a:p>
        </p:txBody>
      </p:sp>
      <p:graphicFrame>
        <p:nvGraphicFramePr>
          <p:cNvPr id="10" name="Graphique 9"/>
          <p:cNvGraphicFramePr/>
          <p:nvPr>
            <p:extLst>
              <p:ext uri="{D42A27DB-BD31-4B8C-83A1-F6EECF244321}">
                <p14:modId xmlns:p14="http://schemas.microsoft.com/office/powerpoint/2010/main" val="2859664510"/>
              </p:ext>
            </p:extLst>
          </p:nvPr>
        </p:nvGraphicFramePr>
        <p:xfrm>
          <a:off x="705363" y="2988495"/>
          <a:ext cx="4248472" cy="36364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2896877508"/>
              </p:ext>
            </p:extLst>
          </p:nvPr>
        </p:nvGraphicFramePr>
        <p:xfrm>
          <a:off x="5069880" y="4140671"/>
          <a:ext cx="4957340" cy="1716399"/>
        </p:xfrm>
        <a:graphic>
          <a:graphicData uri="http://schemas.openxmlformats.org/drawingml/2006/table">
            <a:tbl>
              <a:tblPr/>
              <a:tblGrid>
                <a:gridCol w="1315330"/>
                <a:gridCol w="889782"/>
                <a:gridCol w="851096"/>
                <a:gridCol w="1109044"/>
                <a:gridCol w="792088"/>
              </a:tblGrid>
              <a:tr h="391002">
                <a:tc>
                  <a:txBody>
                    <a:bodyPr/>
                    <a:lstStyle/>
                    <a:p>
                      <a:pPr algn="ctr">
                        <a:spcBef>
                          <a:spcPts val="0"/>
                        </a:spcBef>
                        <a:spcAft>
                          <a:spcPts val="0"/>
                        </a:spcAft>
                      </a:pPr>
                      <a:endParaRPr lang="fr-FR" sz="13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Tapisserie/Sellerie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Encadrement-Dorure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307973">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Dirigeants</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84%</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86,5%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95%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84,5%</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307973">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Conjoints collaborateurs</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6%</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4,5%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2%</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5,5%</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307973">
                <a:tc>
                  <a:txBody>
                    <a:bodyPr/>
                    <a:lstStyle/>
                    <a:p>
                      <a:pPr algn="just">
                        <a:spcBef>
                          <a:spcPts val="0"/>
                        </a:spcBef>
                        <a:spcAft>
                          <a:spcPts val="0"/>
                        </a:spcAft>
                      </a:pPr>
                      <a:r>
                        <a:rPr lang="fr-FR" sz="1300" spc="0" baseline="0" smtClean="0">
                          <a:solidFill>
                            <a:srgbClr val="2B6384"/>
                          </a:solidFill>
                          <a:latin typeface="Calibri" pitchFamily="34" charset="0"/>
                          <a:ea typeface="Times New Roman"/>
                          <a:cs typeface="Times New Roman"/>
                        </a:rPr>
                        <a:t>Elèves stagiaires</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9%</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3%</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300" b="1" spc="0" baseline="0" smtClean="0">
                          <a:solidFill>
                            <a:srgbClr val="2B6384"/>
                          </a:solidFill>
                          <a:latin typeface="Calibri" pitchFamily="34" charset="0"/>
                          <a:ea typeface="Times New Roman"/>
                          <a:cs typeface="Times New Roman"/>
                        </a:rPr>
                        <a:t>10%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7973">
                <a:tc>
                  <a:txBody>
                    <a:bodyPr/>
                    <a:lstStyle/>
                    <a:p>
                      <a:pPr algn="just">
                        <a:spcBef>
                          <a:spcPts val="0"/>
                        </a:spcBef>
                        <a:spcAft>
                          <a:spcPts val="0"/>
                        </a:spcAft>
                      </a:pPr>
                      <a:r>
                        <a:rPr lang="fr-FR" sz="1300" b="1" spc="0" baseline="0" dirty="0">
                          <a:solidFill>
                            <a:srgbClr val="2B6384"/>
                          </a:solidFill>
                          <a:latin typeface="Calibri" pitchFamily="34" charset="0"/>
                          <a:ea typeface="Times New Roman"/>
                          <a:cs typeface="Times New Roman"/>
                        </a:rPr>
                        <a:t>Ensemble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r>
            </a:tbl>
          </a:graphicData>
        </a:graphic>
      </p:graphicFrame>
      <p:sp>
        <p:nvSpPr>
          <p:cNvPr id="12" name="Rectangle 2"/>
          <p:cNvSpPr>
            <a:spLocks noChangeArrowheads="1"/>
          </p:cNvSpPr>
          <p:nvPr/>
        </p:nvSpPr>
        <p:spPr bwMode="auto">
          <a:xfrm>
            <a:off x="5362446" y="3558028"/>
            <a:ext cx="4312905"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Répartition de l’</a:t>
            </a:r>
            <a:r>
              <a:rPr lang="fr-FR" sz="1300" b="1" dirty="0" smtClean="0">
                <a:solidFill>
                  <a:srgbClr val="2B6384"/>
                </a:solidFill>
                <a:latin typeface="Calibri" pitchFamily="34" charset="0"/>
                <a:ea typeface="Times New Roman" pitchFamily="18" charset="0"/>
                <a:cs typeface="Times New Roman" pitchFamily="18" charset="0"/>
              </a:rPr>
              <a:t>effectif non salarié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selon l’activité et le poste</a:t>
            </a:r>
            <a:endParaRPr kumimoji="0" lang="fr-FR" sz="1300" b="1" i="0" u="none" strike="noStrike" cap="none" normalizeH="0" baseline="0" dirty="0" smtClean="0">
              <a:ln>
                <a:noFill/>
              </a:ln>
              <a:solidFill>
                <a:srgbClr val="2B6384"/>
              </a:solidFill>
              <a:effectLst/>
              <a:latin typeface="Calibri" pitchFamily="34" charset="0"/>
            </a:endParaRPr>
          </a:p>
        </p:txBody>
      </p:sp>
    </p:spTree>
    <p:extLst>
      <p:ext uri="{BB962C8B-B14F-4D97-AF65-F5344CB8AC3E}">
        <p14:creationId xmlns:p14="http://schemas.microsoft.com/office/powerpoint/2010/main" val="3474101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2936437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14"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700" b="0" u="sng" dirty="0"/>
              <a:t>Effectifs </a:t>
            </a:r>
            <a:r>
              <a:rPr lang="fr-FR" sz="1700" b="0" u="sng" dirty="0" smtClean="0"/>
              <a:t>salariés</a:t>
            </a:r>
          </a:p>
          <a:p>
            <a:pPr marL="442913" indent="0" algn="just">
              <a:spcBef>
                <a:spcPts val="300"/>
              </a:spcBef>
              <a:buClr>
                <a:srgbClr val="336699"/>
              </a:buClr>
              <a:buNone/>
              <a:tabLst>
                <a:tab pos="177800" algn="l"/>
              </a:tabLst>
            </a:pPr>
            <a:endParaRPr lang="fr-FR" sz="400" b="0" dirty="0">
              <a:latin typeface="Calibri" pitchFamily="34" charset="0"/>
              <a:cs typeface="Times New Roman" pitchFamily="18" charset="0"/>
            </a:endParaRPr>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Réduction des effectifs salariés de </a:t>
            </a:r>
            <a:r>
              <a:rPr lang="fr-FR" sz="1500" b="0" dirty="0" smtClean="0">
                <a:latin typeface="Calibri" pitchFamily="34" charset="0"/>
                <a:cs typeface="Times New Roman" pitchFamily="18" charset="0"/>
              </a:rPr>
              <a:t>13 </a:t>
            </a:r>
            <a:r>
              <a:rPr lang="fr-FR" sz="1500" b="0" dirty="0">
                <a:latin typeface="Calibri" pitchFamily="34" charset="0"/>
                <a:cs typeface="Times New Roman" pitchFamily="18" charset="0"/>
              </a:rPr>
              <a:t>% en </a:t>
            </a:r>
            <a:r>
              <a:rPr lang="fr-FR" sz="1500" b="0" dirty="0" smtClean="0">
                <a:latin typeface="Calibri" pitchFamily="34" charset="0"/>
                <a:cs typeface="Times New Roman" pitchFamily="18" charset="0"/>
              </a:rPr>
              <a:t>six </a:t>
            </a:r>
            <a:r>
              <a:rPr lang="fr-FR" sz="1500" b="0" dirty="0">
                <a:latin typeface="Calibri" pitchFamily="34" charset="0"/>
                <a:cs typeface="Times New Roman" pitchFamily="18" charset="0"/>
              </a:rPr>
              <a:t>ans qui s’établissent </a:t>
            </a:r>
            <a:r>
              <a:rPr lang="fr-FR" sz="1500" b="0" dirty="0" smtClean="0">
                <a:latin typeface="Calibri" pitchFamily="34" charset="0"/>
                <a:cs typeface="Times New Roman" pitchFamily="18" charset="0"/>
              </a:rPr>
              <a:t>à  39.100 au 31 décembre 2021. </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1. EFFECTIFS EMPLOYES</a:t>
            </a:r>
            <a:br>
              <a:rPr lang="fr-FR" dirty="0" smtClean="0"/>
            </a:br>
            <a:r>
              <a:rPr lang="fr-FR" dirty="0"/>
              <a:t>	</a:t>
            </a:r>
            <a:r>
              <a:rPr lang="fr-FR" sz="2000" b="0" dirty="0"/>
              <a:t> a. Effectifs employés au 31 décembre 2021</a:t>
            </a:r>
            <a:r>
              <a:rPr lang="fr-FR" sz="2000" b="0" dirty="0" smtClean="0"/>
              <a:t/>
            </a:r>
            <a:br>
              <a:rPr lang="fr-FR" sz="2000" b="0" dirty="0" smtClean="0"/>
            </a:br>
            <a:endParaRPr lang="fr-FR" sz="2000" b="0" dirty="0"/>
          </a:p>
        </p:txBody>
      </p:sp>
      <p:graphicFrame>
        <p:nvGraphicFramePr>
          <p:cNvPr id="10" name="Graphique 9"/>
          <p:cNvGraphicFramePr/>
          <p:nvPr>
            <p:extLst>
              <p:ext uri="{D42A27DB-BD31-4B8C-83A1-F6EECF244321}">
                <p14:modId xmlns:p14="http://schemas.microsoft.com/office/powerpoint/2010/main" val="2626313177"/>
              </p:ext>
            </p:extLst>
          </p:nvPr>
        </p:nvGraphicFramePr>
        <p:xfrm>
          <a:off x="5634732" y="2556495"/>
          <a:ext cx="4293788" cy="3384376"/>
        </p:xfrm>
        <a:graphic>
          <a:graphicData uri="http://schemas.openxmlformats.org/drawingml/2006/chart">
            <c:chart xmlns:c="http://schemas.openxmlformats.org/drawingml/2006/chart" xmlns:r="http://schemas.openxmlformats.org/officeDocument/2006/relationships" r:id="rId7"/>
          </a:graphicData>
        </a:graphic>
      </p:graphicFrame>
      <p:grpSp>
        <p:nvGrpSpPr>
          <p:cNvPr id="12" name="Groupe 11"/>
          <p:cNvGrpSpPr/>
          <p:nvPr/>
        </p:nvGrpSpPr>
        <p:grpSpPr>
          <a:xfrm>
            <a:off x="882204" y="3634414"/>
            <a:ext cx="3932158" cy="1228538"/>
            <a:chOff x="846112" y="3603998"/>
            <a:chExt cx="3932158" cy="1228538"/>
          </a:xfrm>
        </p:grpSpPr>
        <p:grpSp>
          <p:nvGrpSpPr>
            <p:cNvPr id="13" name="Groupe 12"/>
            <p:cNvGrpSpPr/>
            <p:nvPr/>
          </p:nvGrpSpPr>
          <p:grpSpPr>
            <a:xfrm>
              <a:off x="846112" y="3603998"/>
              <a:ext cx="3932158" cy="1228538"/>
              <a:chOff x="954212" y="3710485"/>
              <a:chExt cx="3932158" cy="1232938"/>
            </a:xfrm>
          </p:grpSpPr>
          <p:sp>
            <p:nvSpPr>
              <p:cNvPr id="15" name="Rectangle 14"/>
              <p:cNvSpPr/>
              <p:nvPr/>
            </p:nvSpPr>
            <p:spPr>
              <a:xfrm>
                <a:off x="954212" y="3710485"/>
                <a:ext cx="1123846" cy="1232938"/>
              </a:xfrm>
              <a:prstGeom prst="rect">
                <a:avLst/>
              </a:prstGeom>
              <a:solidFill>
                <a:srgbClr val="29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078058" y="3710485"/>
                <a:ext cx="2808312" cy="1222274"/>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3000" dirty="0" smtClean="0">
                    <a:solidFill>
                      <a:srgbClr val="2B6384"/>
                    </a:solidFill>
                    <a:latin typeface="Calibri" pitchFamily="34" charset="0"/>
                  </a:rPr>
                  <a:t>39 100</a:t>
                </a:r>
                <a:r>
                  <a:rPr lang="fr-FR" sz="3200" dirty="0" smtClean="0">
                    <a:solidFill>
                      <a:srgbClr val="2B6384"/>
                    </a:solidFill>
                    <a:latin typeface="Calibri" pitchFamily="34" charset="0"/>
                  </a:rPr>
                  <a:t> </a:t>
                </a:r>
                <a:r>
                  <a:rPr lang="fr-FR" sz="2400" dirty="0" smtClean="0">
                    <a:solidFill>
                      <a:srgbClr val="2B6384"/>
                    </a:solidFill>
                    <a:latin typeface="Calibri" pitchFamily="34" charset="0"/>
                  </a:rPr>
                  <a:t>salariés </a:t>
                </a:r>
              </a:p>
              <a:p>
                <a:pPr algn="ctr" eaLnBrk="0" hangingPunct="0">
                  <a:spcBef>
                    <a:spcPct val="0"/>
                  </a:spcBef>
                  <a:buFont typeface="Wingdings" pitchFamily="2" charset="2"/>
                  <a:buNone/>
                  <a:tabLst>
                    <a:tab pos="266700" algn="l"/>
                  </a:tabLst>
                  <a:defRPr/>
                </a:pPr>
                <a:r>
                  <a:rPr lang="fr-FR" sz="2400" dirty="0" smtClean="0">
                    <a:solidFill>
                      <a:srgbClr val="2B6384"/>
                    </a:solidFill>
                    <a:latin typeface="Calibri" pitchFamily="34" charset="0"/>
                  </a:rPr>
                  <a:t>en 2021</a:t>
                </a:r>
                <a:endParaRPr lang="fr-FR" sz="300" i="1" dirty="0">
                  <a:solidFill>
                    <a:schemeClr val="accent3">
                      <a:lumMod val="50000"/>
                    </a:schemeClr>
                  </a:solidFill>
                  <a:latin typeface="Calibri" pitchFamily="34" charset="0"/>
                </a:endParaRPr>
              </a:p>
            </p:txBody>
          </p:sp>
        </p:grpSp>
        <p:pic>
          <p:nvPicPr>
            <p:cNvPr id="14" name="Image 13"/>
            <p:cNvPicPr>
              <a:picLocks noChangeAspect="1"/>
            </p:cNvPicPr>
            <p:nvPr/>
          </p:nvPicPr>
          <p:blipFill>
            <a:blip r:embed="rId8"/>
            <a:stretch>
              <a:fillRect/>
            </a:stretch>
          </p:blipFill>
          <p:spPr>
            <a:xfrm>
              <a:off x="953090" y="3851898"/>
              <a:ext cx="909890" cy="721561"/>
            </a:xfrm>
            <a:prstGeom prst="rect">
              <a:avLst/>
            </a:prstGeom>
          </p:spPr>
        </p:pic>
      </p:gr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41</a:t>
            </a:fld>
            <a:endParaRPr lang="fr-FR"/>
          </a:p>
        </p:txBody>
      </p:sp>
    </p:spTree>
    <p:extLst>
      <p:ext uri="{BB962C8B-B14F-4D97-AF65-F5344CB8AC3E}">
        <p14:creationId xmlns:p14="http://schemas.microsoft.com/office/powerpoint/2010/main" val="3082884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2770028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34"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a:t>Effectifs </a:t>
            </a:r>
            <a:r>
              <a:rPr lang="fr-FR" sz="1600" b="0" u="sng" dirty="0" smtClean="0"/>
              <a:t>salariés</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La </a:t>
            </a:r>
            <a:r>
              <a:rPr lang="fr-FR" sz="1500" b="0" dirty="0">
                <a:latin typeface="Calibri" pitchFamily="34" charset="0"/>
                <a:cs typeface="Times New Roman" pitchFamily="18" charset="0"/>
              </a:rPr>
              <a:t>plus grande strate représente </a:t>
            </a:r>
            <a:r>
              <a:rPr lang="fr-FR" sz="1500" b="0" dirty="0" smtClean="0">
                <a:latin typeface="Calibri" pitchFamily="34" charset="0"/>
                <a:cs typeface="Times New Roman" pitchFamily="18" charset="0"/>
              </a:rPr>
              <a:t>4,5 </a:t>
            </a:r>
            <a:r>
              <a:rPr lang="fr-FR" sz="1500" b="0" dirty="0">
                <a:latin typeface="Calibri" pitchFamily="34" charset="0"/>
                <a:cs typeface="Times New Roman" pitchFamily="18" charset="0"/>
              </a:rPr>
              <a:t>% des entreprises (</a:t>
            </a:r>
            <a:r>
              <a:rPr lang="fr-FR" sz="1500" b="0" dirty="0" smtClean="0">
                <a:latin typeface="Calibri" pitchFamily="34" charset="0"/>
                <a:cs typeface="Times New Roman" pitchFamily="18" charset="0"/>
              </a:rPr>
              <a:t>1.050 </a:t>
            </a:r>
            <a:r>
              <a:rPr lang="fr-FR" sz="1500" b="0" dirty="0">
                <a:latin typeface="Calibri" pitchFamily="34" charset="0"/>
                <a:cs typeface="Times New Roman" pitchFamily="18" charset="0"/>
              </a:rPr>
              <a:t>entreprises) mais réunit </a:t>
            </a:r>
            <a:r>
              <a:rPr lang="fr-FR" sz="1500" b="0" dirty="0" smtClean="0">
                <a:latin typeface="Calibri" pitchFamily="34" charset="0"/>
                <a:cs typeface="Times New Roman" pitchFamily="18" charset="0"/>
              </a:rPr>
              <a:t>plus de la moitié des </a:t>
            </a:r>
            <a:r>
              <a:rPr lang="fr-FR" sz="1500" b="0" dirty="0">
                <a:latin typeface="Calibri" pitchFamily="34" charset="0"/>
                <a:cs typeface="Times New Roman" pitchFamily="18" charset="0"/>
              </a:rPr>
              <a:t>effectifs </a:t>
            </a:r>
            <a:r>
              <a:rPr lang="fr-FR" sz="1500" b="0" dirty="0" smtClean="0">
                <a:latin typeface="Calibri" pitchFamily="34" charset="0"/>
                <a:cs typeface="Times New Roman" pitchFamily="18" charset="0"/>
              </a:rPr>
              <a:t>salariés</a:t>
            </a:r>
            <a:r>
              <a:rPr lang="fr-FR" sz="1500" b="0" dirty="0">
                <a:latin typeface="Calibri" pitchFamily="34" charset="0"/>
                <a:cs typeface="Times New Roman" pitchFamily="18" charset="0"/>
              </a:rPr>
              <a:t> </a:t>
            </a:r>
            <a:r>
              <a:rPr lang="fr-FR" sz="1500" b="0" dirty="0" smtClean="0">
                <a:latin typeface="Calibri" pitchFamily="34" charset="0"/>
                <a:cs typeface="Times New Roman" pitchFamily="18" charset="0"/>
              </a:rPr>
              <a:t>présents en fin d’année 2021. </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1. EFFECTIFS EMPLOYES</a:t>
            </a:r>
            <a:br>
              <a:rPr lang="fr-FR" dirty="0" smtClean="0"/>
            </a:br>
            <a:r>
              <a:rPr lang="fr-FR" dirty="0"/>
              <a:t>	</a:t>
            </a:r>
            <a:r>
              <a:rPr lang="fr-FR" sz="2000" b="0" dirty="0"/>
              <a:t> a. Effectifs employés au 31 décembre 2021</a:t>
            </a:r>
            <a:r>
              <a:rPr lang="fr-FR" sz="2000" b="0" dirty="0" smtClean="0"/>
              <a:t/>
            </a:r>
            <a:br>
              <a:rPr lang="fr-FR" sz="2000" b="0" dirty="0" smtClean="0"/>
            </a:br>
            <a:endParaRPr lang="fr-FR" sz="2000" b="0" dirty="0"/>
          </a:p>
        </p:txBody>
      </p:sp>
      <p:graphicFrame>
        <p:nvGraphicFramePr>
          <p:cNvPr id="23" name="Graphique 22"/>
          <p:cNvGraphicFramePr/>
          <p:nvPr>
            <p:extLst>
              <p:ext uri="{D42A27DB-BD31-4B8C-83A1-F6EECF244321}">
                <p14:modId xmlns:p14="http://schemas.microsoft.com/office/powerpoint/2010/main" val="1002590739"/>
              </p:ext>
            </p:extLst>
          </p:nvPr>
        </p:nvGraphicFramePr>
        <p:xfrm>
          <a:off x="5562724" y="2844527"/>
          <a:ext cx="4408942" cy="332456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Graphique 23"/>
          <p:cNvGraphicFramePr/>
          <p:nvPr>
            <p:extLst>
              <p:ext uri="{D42A27DB-BD31-4B8C-83A1-F6EECF244321}">
                <p14:modId xmlns:p14="http://schemas.microsoft.com/office/powerpoint/2010/main" val="3121300411"/>
              </p:ext>
            </p:extLst>
          </p:nvPr>
        </p:nvGraphicFramePr>
        <p:xfrm>
          <a:off x="731449" y="2617489"/>
          <a:ext cx="4424350" cy="3636448"/>
        </p:xfrm>
        <a:graphic>
          <a:graphicData uri="http://schemas.openxmlformats.org/drawingml/2006/chart">
            <c:chart xmlns:c="http://schemas.openxmlformats.org/drawingml/2006/chart" xmlns:r="http://schemas.openxmlformats.org/officeDocument/2006/relationships" r:id="rId8"/>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42</a:t>
            </a:fld>
            <a:endParaRPr lang="fr-FR"/>
          </a:p>
        </p:txBody>
      </p:sp>
      <p:sp>
        <p:nvSpPr>
          <p:cNvPr id="9" name="Text Box 31"/>
          <p:cNvSpPr txBox="1">
            <a:spLocks noChangeArrowheads="1"/>
          </p:cNvSpPr>
          <p:nvPr/>
        </p:nvSpPr>
        <p:spPr bwMode="auto">
          <a:xfrm>
            <a:off x="954212" y="6199651"/>
            <a:ext cx="1584176"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Y compris les apprentis</a:t>
            </a:r>
            <a:endParaRPr lang="fr-FR" sz="1000" i="1" dirty="0">
              <a:solidFill>
                <a:srgbClr val="2B6384"/>
              </a:solidFill>
              <a:latin typeface="Calibri" pitchFamily="34" charset="0"/>
            </a:endParaRPr>
          </a:p>
        </p:txBody>
      </p:sp>
    </p:spTree>
    <p:extLst>
      <p:ext uri="{BB962C8B-B14F-4D97-AF65-F5344CB8AC3E}">
        <p14:creationId xmlns:p14="http://schemas.microsoft.com/office/powerpoint/2010/main" val="3585848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2770028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55"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Effectifs salariés</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La part des ébénisteries reste très importante dans l’emploi salarié : </a:t>
            </a:r>
            <a:r>
              <a:rPr lang="fr-FR" sz="1500" b="0" dirty="0" smtClean="0">
                <a:latin typeface="Calibri" pitchFamily="34" charset="0"/>
                <a:cs typeface="Times New Roman" pitchFamily="18" charset="0"/>
              </a:rPr>
              <a:t>82,5 </a:t>
            </a:r>
            <a:r>
              <a:rPr lang="fr-FR" sz="1500" b="0" dirty="0">
                <a:latin typeface="Calibri" pitchFamily="34" charset="0"/>
                <a:cs typeface="Times New Roman" pitchFamily="18" charset="0"/>
              </a:rPr>
              <a:t>% des salariés pour seulement </a:t>
            </a:r>
            <a:r>
              <a:rPr lang="fr-FR" sz="1500" b="0" dirty="0" smtClean="0">
                <a:latin typeface="Calibri" pitchFamily="34" charset="0"/>
                <a:cs typeface="Times New Roman" pitchFamily="18" charset="0"/>
              </a:rPr>
              <a:t>79 </a:t>
            </a:r>
            <a:r>
              <a:rPr lang="fr-FR" sz="1500" b="0" dirty="0">
                <a:latin typeface="Calibri" pitchFamily="34" charset="0"/>
                <a:cs typeface="Times New Roman" pitchFamily="18" charset="0"/>
              </a:rPr>
              <a:t>% des entreprises</a:t>
            </a:r>
            <a:r>
              <a:rPr lang="fr-FR" sz="1500" b="0" dirty="0" smtClean="0">
                <a:latin typeface="Calibri" pitchFamily="34" charset="0"/>
                <a:cs typeface="Times New Roman" pitchFamily="18" charset="0"/>
              </a:rPr>
              <a:t>. </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 </a:t>
            </a:r>
            <a:r>
              <a:rPr lang="fr-FR" sz="1500" b="0" dirty="0">
                <a:latin typeface="Calibri" pitchFamily="34" charset="0"/>
                <a:cs typeface="Times New Roman" pitchFamily="18" charset="0"/>
              </a:rPr>
              <a:t>recul sensible de l’emploi salarié entre </a:t>
            </a:r>
            <a:r>
              <a:rPr lang="fr-FR" sz="1500" b="0" dirty="0" smtClean="0">
                <a:latin typeface="Calibri" pitchFamily="34" charset="0"/>
                <a:cs typeface="Times New Roman" pitchFamily="18" charset="0"/>
              </a:rPr>
              <a:t>2015 </a:t>
            </a:r>
            <a:r>
              <a:rPr lang="fr-FR" sz="1500" b="0" dirty="0">
                <a:latin typeface="Calibri" pitchFamily="34" charset="0"/>
                <a:cs typeface="Times New Roman" pitchFamily="18" charset="0"/>
              </a:rPr>
              <a:t>et </a:t>
            </a:r>
            <a:r>
              <a:rPr lang="fr-FR" sz="1500" b="0" dirty="0" smtClean="0">
                <a:latin typeface="Calibri" pitchFamily="34" charset="0"/>
                <a:cs typeface="Times New Roman" pitchFamily="18" charset="0"/>
              </a:rPr>
              <a:t>2021 </a:t>
            </a:r>
            <a:r>
              <a:rPr lang="fr-FR" sz="1500" b="0" dirty="0">
                <a:latin typeface="Calibri" pitchFamily="34" charset="0"/>
                <a:cs typeface="Times New Roman" pitchFamily="18" charset="0"/>
              </a:rPr>
              <a:t>concerne tous les </a:t>
            </a:r>
            <a:r>
              <a:rPr lang="fr-FR" sz="1500" b="0" dirty="0" smtClean="0">
                <a:latin typeface="Calibri" pitchFamily="34" charset="0"/>
                <a:cs typeface="Times New Roman" pitchFamily="18" charset="0"/>
              </a:rPr>
              <a:t>métiers.</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1. EFFECTIFS EMPLOYES</a:t>
            </a:r>
            <a:br>
              <a:rPr lang="fr-FR" dirty="0" smtClean="0"/>
            </a:br>
            <a:r>
              <a:rPr lang="fr-FR" dirty="0"/>
              <a:t>	</a:t>
            </a:r>
            <a:r>
              <a:rPr lang="fr-FR" sz="2000" b="0" dirty="0"/>
              <a:t> a. Effectifs employés au 31 décembre 2021</a:t>
            </a:r>
            <a:r>
              <a:rPr lang="fr-FR" sz="2000" b="0" dirty="0" smtClean="0"/>
              <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43</a:t>
            </a:fld>
            <a:endParaRPr lang="fr-FR"/>
          </a:p>
        </p:txBody>
      </p:sp>
      <p:graphicFrame>
        <p:nvGraphicFramePr>
          <p:cNvPr id="9" name="Graphique 8"/>
          <p:cNvGraphicFramePr/>
          <p:nvPr>
            <p:extLst>
              <p:ext uri="{D42A27DB-BD31-4B8C-83A1-F6EECF244321}">
                <p14:modId xmlns:p14="http://schemas.microsoft.com/office/powerpoint/2010/main" val="3196440503"/>
              </p:ext>
            </p:extLst>
          </p:nvPr>
        </p:nvGraphicFramePr>
        <p:xfrm>
          <a:off x="5293214" y="2896468"/>
          <a:ext cx="4662034" cy="348022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aphique 9"/>
          <p:cNvGraphicFramePr/>
          <p:nvPr>
            <p:extLst>
              <p:ext uri="{D42A27DB-BD31-4B8C-83A1-F6EECF244321}">
                <p14:modId xmlns:p14="http://schemas.microsoft.com/office/powerpoint/2010/main" val="3565926111"/>
              </p:ext>
            </p:extLst>
          </p:nvPr>
        </p:nvGraphicFramePr>
        <p:xfrm>
          <a:off x="954212" y="2803117"/>
          <a:ext cx="4339002" cy="3636448"/>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 Box 31"/>
          <p:cNvSpPr txBox="1">
            <a:spLocks noChangeArrowheads="1"/>
          </p:cNvSpPr>
          <p:nvPr/>
        </p:nvSpPr>
        <p:spPr bwMode="auto">
          <a:xfrm>
            <a:off x="954212" y="6364141"/>
            <a:ext cx="1584176"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Y compris les apprentis</a:t>
            </a:r>
            <a:endParaRPr lang="fr-FR" sz="1000" i="1" dirty="0">
              <a:solidFill>
                <a:srgbClr val="2B6384"/>
              </a:solidFill>
              <a:latin typeface="Calibri" pitchFamily="34" charset="0"/>
            </a:endParaRPr>
          </a:p>
        </p:txBody>
      </p:sp>
    </p:spTree>
    <p:extLst>
      <p:ext uri="{BB962C8B-B14F-4D97-AF65-F5344CB8AC3E}">
        <p14:creationId xmlns:p14="http://schemas.microsoft.com/office/powerpoint/2010/main" val="4263585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2628105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1"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379562"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Effectifs salariés</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Les </a:t>
            </a:r>
            <a:r>
              <a:rPr lang="fr-FR" sz="1500" b="0" dirty="0" smtClean="0">
                <a:latin typeface="Calibri" pitchFamily="34" charset="0"/>
                <a:cs typeface="Times New Roman" pitchFamily="18" charset="0"/>
              </a:rPr>
              <a:t>apprentis représentent 11 </a:t>
            </a:r>
            <a:r>
              <a:rPr lang="fr-FR" sz="1500" b="0" dirty="0">
                <a:latin typeface="Calibri" pitchFamily="34" charset="0"/>
                <a:cs typeface="Times New Roman" pitchFamily="18" charset="0"/>
              </a:rPr>
              <a:t>% des emplois </a:t>
            </a:r>
            <a:r>
              <a:rPr lang="fr-FR" sz="1500" b="0" dirty="0" smtClean="0">
                <a:latin typeface="Calibri" pitchFamily="34" charset="0"/>
                <a:cs typeface="Times New Roman" pitchFamily="18" charset="0"/>
              </a:rPr>
              <a:t>salariés, soit une proportion identique à 2015. </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L’ébénisterie et la tapisserie/sellerie emploient plus fréquemment des apprentis que l’encadrement-dorure.</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a. Effectifs employés au 31 décembre 2021</a:t>
            </a:r>
            <a:r>
              <a:rPr lang="fr-FR" sz="2000" b="0" dirty="0" smtClean="0"/>
              <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44</a:t>
            </a:fld>
            <a:endParaRPr lang="fr-FR"/>
          </a:p>
        </p:txBody>
      </p:sp>
      <p:graphicFrame>
        <p:nvGraphicFramePr>
          <p:cNvPr id="10" name="Graphique 9"/>
          <p:cNvGraphicFramePr/>
          <p:nvPr>
            <p:extLst>
              <p:ext uri="{D42A27DB-BD31-4B8C-83A1-F6EECF244321}">
                <p14:modId xmlns:p14="http://schemas.microsoft.com/office/powerpoint/2010/main" val="2638497880"/>
              </p:ext>
            </p:extLst>
          </p:nvPr>
        </p:nvGraphicFramePr>
        <p:xfrm>
          <a:off x="450156" y="2697742"/>
          <a:ext cx="4339002" cy="36364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Graphique 13"/>
          <p:cNvGraphicFramePr/>
          <p:nvPr>
            <p:extLst>
              <p:ext uri="{D42A27DB-BD31-4B8C-83A1-F6EECF244321}">
                <p14:modId xmlns:p14="http://schemas.microsoft.com/office/powerpoint/2010/main" val="3846295500"/>
              </p:ext>
            </p:extLst>
          </p:nvPr>
        </p:nvGraphicFramePr>
        <p:xfrm>
          <a:off x="5490716" y="2508871"/>
          <a:ext cx="4408942" cy="193951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Graphique 14"/>
          <p:cNvGraphicFramePr/>
          <p:nvPr>
            <p:extLst>
              <p:ext uri="{D42A27DB-BD31-4B8C-83A1-F6EECF244321}">
                <p14:modId xmlns:p14="http://schemas.microsoft.com/office/powerpoint/2010/main" val="363912570"/>
              </p:ext>
            </p:extLst>
          </p:nvPr>
        </p:nvGraphicFramePr>
        <p:xfrm>
          <a:off x="5490716" y="4733349"/>
          <a:ext cx="4408942" cy="208352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1403575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27"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332359"/>
            <a:ext cx="9523578"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Formation initiale des chefs d’entreprise</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Le diplôme initial le plus fréquent parmi les chefs d’entreprise reste le CAP : </a:t>
            </a:r>
            <a:r>
              <a:rPr lang="fr-FR" sz="1500" b="0" dirty="0" smtClean="0">
                <a:latin typeface="Calibri" pitchFamily="34" charset="0"/>
                <a:cs typeface="Times New Roman" pitchFamily="18" charset="0"/>
              </a:rPr>
              <a:t>détenu par près de 40 % d’entre eux. </a:t>
            </a:r>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Après s’être progressivement contractée entre 2000 et 2015, la part des autodidactes se </a:t>
            </a:r>
            <a:r>
              <a:rPr lang="fr-FR" sz="1500" b="0">
                <a:latin typeface="Calibri" pitchFamily="34" charset="0"/>
                <a:cs typeface="Times New Roman" pitchFamily="18" charset="0"/>
              </a:rPr>
              <a:t>renforce </a:t>
            </a:r>
            <a:r>
              <a:rPr lang="fr-FR" sz="1500" b="0" smtClean="0">
                <a:latin typeface="Calibri" pitchFamily="34" charset="0"/>
                <a:cs typeface="Times New Roman" pitchFamily="18" charset="0"/>
              </a:rPr>
              <a:t>en </a:t>
            </a:r>
            <a:r>
              <a:rPr lang="fr-FR" sz="1500" b="0" dirty="0">
                <a:latin typeface="Calibri" pitchFamily="34" charset="0"/>
                <a:cs typeface="Times New Roman" pitchFamily="18" charset="0"/>
              </a:rPr>
              <a:t>2021 </a:t>
            </a:r>
            <a:r>
              <a:rPr lang="fr-FR" sz="1500" b="0">
                <a:latin typeface="Calibri" pitchFamily="34" charset="0"/>
                <a:cs typeface="Times New Roman" pitchFamily="18" charset="0"/>
              </a:rPr>
              <a:t>: </a:t>
            </a:r>
            <a:r>
              <a:rPr lang="fr-FR" sz="1500" b="0" smtClean="0">
                <a:latin typeface="Calibri" pitchFamily="34" charset="0"/>
                <a:cs typeface="Times New Roman" pitchFamily="18" charset="0"/>
              </a:rPr>
              <a:t/>
            </a:r>
            <a:br>
              <a:rPr lang="fr-FR" sz="1500" b="0" smtClean="0">
                <a:latin typeface="Calibri" pitchFamily="34" charset="0"/>
                <a:cs typeface="Times New Roman" pitchFamily="18" charset="0"/>
              </a:rPr>
            </a:br>
            <a:r>
              <a:rPr lang="fr-FR" sz="1500" b="0" smtClean="0">
                <a:latin typeface="Calibri" pitchFamily="34" charset="0"/>
                <a:cs typeface="Times New Roman" pitchFamily="18" charset="0"/>
              </a:rPr>
              <a:t>10 </a:t>
            </a:r>
            <a:r>
              <a:rPr lang="fr-FR" sz="1500" b="0" dirty="0">
                <a:latin typeface="Calibri" pitchFamily="34" charset="0"/>
                <a:cs typeface="Times New Roman" pitchFamily="18" charset="0"/>
              </a:rPr>
              <a:t>% des responsables n’ont pas de formation initiale.</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En 2021, 18 % des chefs d’entreprise ont un diplôme de niveau supérieur, soit une part en très nette augmentation comparée à 2015. Cette tendance témoigne de la reconversion de personnes venues d’horizon parfois lointain du secteur vers les métiers de l’artisanat de l’ameublement.</a:t>
            </a:r>
          </a:p>
          <a:p>
            <a:pPr marL="715963" indent="-273050" algn="just">
              <a:spcBef>
                <a:spcPts val="300"/>
              </a:spcBef>
              <a:buClr>
                <a:srgbClr val="336699"/>
              </a:buClr>
              <a:tabLst>
                <a:tab pos="177800" algn="l"/>
              </a:tabLst>
            </a:pPr>
            <a:endParaRPr lang="fr-FR" sz="1500" b="0" dirty="0" smtClean="0">
              <a:latin typeface="Calibri" pitchFamily="34" charset="0"/>
              <a:cs typeface="Times New Roman" pitchFamily="18" charset="0"/>
            </a:endParaRPr>
          </a:p>
          <a:p>
            <a:pPr marL="442913" indent="0" algn="just">
              <a:spcBef>
                <a:spcPts val="300"/>
              </a:spcBef>
              <a:buClr>
                <a:srgbClr val="336699"/>
              </a:buClr>
              <a:buNone/>
              <a:tabLst>
                <a:tab pos="177800" algn="l"/>
              </a:tabLst>
            </a:pPr>
            <a:endParaRPr lang="fr-FR" sz="1500" b="0" dirty="0" smtClean="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a:t>
            </a:r>
            <a:r>
              <a:rPr lang="fr-FR" sz="2000" b="0" dirty="0" smtClean="0"/>
              <a:t>b. Caractéristiques du chef d’entreprise</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45</a:t>
            </a:fld>
            <a:endParaRPr lang="fr-FR"/>
          </a:p>
        </p:txBody>
      </p:sp>
      <p:graphicFrame>
        <p:nvGraphicFramePr>
          <p:cNvPr id="17" name="Graphique 16"/>
          <p:cNvGraphicFramePr/>
          <p:nvPr>
            <p:extLst>
              <p:ext uri="{D42A27DB-BD31-4B8C-83A1-F6EECF244321}">
                <p14:modId xmlns:p14="http://schemas.microsoft.com/office/powerpoint/2010/main" val="2907062069"/>
              </p:ext>
            </p:extLst>
          </p:nvPr>
        </p:nvGraphicFramePr>
        <p:xfrm>
          <a:off x="1242244" y="3905990"/>
          <a:ext cx="8289091" cy="2545429"/>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p:cNvSpPr/>
          <p:nvPr/>
        </p:nvSpPr>
        <p:spPr>
          <a:xfrm>
            <a:off x="1242244" y="6486738"/>
            <a:ext cx="5400600" cy="246221"/>
          </a:xfrm>
          <a:prstGeom prst="rect">
            <a:avLst/>
          </a:prstGeom>
        </p:spPr>
        <p:txBody>
          <a:bodyPr wrap="square">
            <a:spAutoFit/>
          </a:bodyPr>
          <a:lstStyle/>
          <a:p>
            <a:r>
              <a:rPr lang="fr-FR" sz="1000" b="0" i="1" dirty="0" smtClean="0">
                <a:solidFill>
                  <a:srgbClr val="2B6384"/>
                </a:solidFill>
                <a:latin typeface="Calibri" pitchFamily="34" charset="0"/>
              </a:rPr>
              <a:t>* Compagnons du devoir, Bac + 2, Bac + 3, Master, Bac + 5, Ingénieurs, Ecole de commerce, …</a:t>
            </a:r>
            <a:endParaRPr lang="fr-FR" sz="1000" b="0" i="1" dirty="0">
              <a:solidFill>
                <a:srgbClr val="2B6384"/>
              </a:solidFill>
              <a:latin typeface="Calibri" pitchFamily="34" charset="0"/>
            </a:endParaRPr>
          </a:p>
        </p:txBody>
      </p:sp>
    </p:spTree>
    <p:extLst>
      <p:ext uri="{BB962C8B-B14F-4D97-AF65-F5344CB8AC3E}">
        <p14:creationId xmlns:p14="http://schemas.microsoft.com/office/powerpoint/2010/main" val="2582055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53"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188343"/>
            <a:ext cx="9252000" cy="5442411"/>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Formation initiale des chefs d’entreprise</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Forte proportion d’autodidactes au sein de l’encadrement-dorure.</a:t>
            </a:r>
            <a:endParaRPr lang="fr-FR" sz="1500" b="0" dirty="0">
              <a:latin typeface="Calibri" pitchFamily="34" charset="0"/>
              <a:cs typeface="Times New Roman" pitchFamily="18" charset="0"/>
            </a:endParaRP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 chefs d’entreprises détenant un diplôme de niveau supérieur sont nettement plus représentés au sein de l’ébénisterie et de l’encadrement-dorure qu’au sein de la tapisserie-sellerie.</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La nette majorité des chefs d’entreprise de la tapisserie-sellerie détient un CAP.</a:t>
            </a:r>
            <a:endParaRPr lang="fr-FR" sz="1500" b="0" dirty="0">
              <a:latin typeface="Calibri" pitchFamily="34" charset="0"/>
              <a:cs typeface="Times New Roman" pitchFamily="18" charset="0"/>
            </a:endParaRP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a:t>
            </a:r>
            <a:r>
              <a:rPr lang="fr-FR" sz="2000" b="0" dirty="0" smtClean="0"/>
              <a:t>b. Caractéristiques du chef d’entreprise</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46</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1589128023"/>
              </p:ext>
            </p:extLst>
          </p:nvPr>
        </p:nvGraphicFramePr>
        <p:xfrm>
          <a:off x="1314253" y="3442895"/>
          <a:ext cx="8361099" cy="3146048"/>
        </p:xfrm>
        <a:graphic>
          <a:graphicData uri="http://schemas.openxmlformats.org/drawingml/2006/table">
            <a:tbl>
              <a:tblPr/>
              <a:tblGrid>
                <a:gridCol w="1635990"/>
                <a:gridCol w="908883"/>
                <a:gridCol w="908883"/>
                <a:gridCol w="1054304"/>
                <a:gridCol w="872527"/>
                <a:gridCol w="218132"/>
                <a:gridCol w="690595"/>
                <a:gridCol w="690595"/>
                <a:gridCol w="690595"/>
                <a:gridCol w="690595"/>
              </a:tblGrid>
              <a:tr h="432198">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a:t>
                      </a:r>
                      <a:br>
                        <a:rPr lang="fr-FR" sz="1300" b="1" spc="0" baseline="0" dirty="0" smtClean="0">
                          <a:solidFill>
                            <a:schemeClr val="bg1"/>
                          </a:solidFill>
                          <a:latin typeface="Calibri" pitchFamily="34" charset="0"/>
                          <a:ea typeface="Times New Roman"/>
                          <a:cs typeface="Times New Roman"/>
                        </a:rPr>
                      </a:br>
                      <a:r>
                        <a:rPr lang="fr-FR" sz="1300" b="1" spc="0" baseline="0" dirty="0" smtClean="0">
                          <a:solidFill>
                            <a:schemeClr val="bg1"/>
                          </a:solidFill>
                          <a:latin typeface="Calibri" pitchFamily="34" charset="0"/>
                          <a:ea typeface="Times New Roman"/>
                          <a:cs typeface="Times New Roman"/>
                        </a:rPr>
                        <a:t>Sellerie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 </a:t>
                      </a:r>
                      <a:r>
                        <a:rPr lang="fr-FR" sz="1300" b="1" spc="0" baseline="0" dirty="0">
                          <a:solidFill>
                            <a:schemeClr val="bg1"/>
                          </a:solidFill>
                          <a:latin typeface="Calibri" pitchFamily="34" charset="0"/>
                          <a:ea typeface="Times New Roman"/>
                          <a:cs typeface="Times New Roman"/>
                        </a:rPr>
                        <a:t>Dorure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1229" marR="41229"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Bef>
                          <a:spcPts val="0"/>
                        </a:spcBef>
                        <a:spcAft>
                          <a:spcPts val="0"/>
                        </a:spcAft>
                      </a:pPr>
                      <a:r>
                        <a:rPr lang="fr-FR" sz="1200" b="1" i="1" spc="0" baseline="0" dirty="0" smtClean="0">
                          <a:solidFill>
                            <a:schemeClr val="bg1"/>
                          </a:solidFill>
                          <a:latin typeface="Calibri" pitchFamily="34" charset="0"/>
                          <a:ea typeface="Times New Roman"/>
                          <a:cs typeface="Times New Roman"/>
                        </a:rPr>
                        <a:t>Rappel 2015</a:t>
                      </a:r>
                      <a:endParaRPr lang="fr-FR" sz="1200" b="1" i="1" spc="0" baseline="0" dirty="0">
                        <a:solidFill>
                          <a:schemeClr val="bg1"/>
                        </a:solidFill>
                        <a:latin typeface="Calibri" pitchFamily="34" charset="0"/>
                        <a:ea typeface="Times New Roman"/>
                        <a:cs typeface="Times New Roman"/>
                      </a:endParaRPr>
                    </a:p>
                  </a:txBody>
                  <a:tcPr marL="41229" marR="41229"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200" b="1" i="1" spc="0" baseline="0" dirty="0" smtClean="0">
                          <a:solidFill>
                            <a:schemeClr val="bg1"/>
                          </a:solidFill>
                          <a:latin typeface="Calibri" pitchFamily="34" charset="0"/>
                          <a:ea typeface="Times New Roman"/>
                          <a:cs typeface="Times New Roman"/>
                        </a:rPr>
                        <a:t>Rappel 2011</a:t>
                      </a:r>
                      <a:endParaRPr lang="fr-FR" sz="1200" b="1" i="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200" b="1" i="1" spc="0" baseline="0" dirty="0" smtClean="0">
                          <a:solidFill>
                            <a:schemeClr val="bg1"/>
                          </a:solidFill>
                          <a:latin typeface="Calibri" pitchFamily="34" charset="0"/>
                          <a:ea typeface="Times New Roman"/>
                          <a:cs typeface="Times New Roman"/>
                        </a:rPr>
                        <a:t>Rappel 2005</a:t>
                      </a:r>
                      <a:endParaRPr lang="fr-FR" sz="1200" b="1" i="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200" b="1" i="1" spc="0" baseline="0" dirty="0" smtClean="0">
                          <a:solidFill>
                            <a:schemeClr val="bg1"/>
                          </a:solidFill>
                          <a:latin typeface="Calibri" pitchFamily="34" charset="0"/>
                          <a:ea typeface="Times New Roman"/>
                          <a:cs typeface="Times New Roman"/>
                        </a:rPr>
                        <a:t>Rappel 2000</a:t>
                      </a:r>
                      <a:endParaRPr lang="fr-FR" sz="1200" b="1" i="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r>
              <a:tr h="286576">
                <a:tc>
                  <a:txBody>
                    <a:bodyPr/>
                    <a:lstStyle/>
                    <a:p>
                      <a:pPr>
                        <a:spcBef>
                          <a:spcPts val="1200"/>
                        </a:spcBef>
                        <a:spcAft>
                          <a:spcPts val="1200"/>
                        </a:spcAft>
                      </a:pPr>
                      <a:r>
                        <a:rPr lang="fr-FR" sz="1300" dirty="0">
                          <a:solidFill>
                            <a:srgbClr val="2B6384"/>
                          </a:solidFill>
                          <a:latin typeface="Calibri" pitchFamily="34" charset="0"/>
                          <a:ea typeface="Times New Roman"/>
                          <a:cs typeface="Times New Roman"/>
                        </a:rPr>
                        <a:t>Autodidacte</a:t>
                      </a: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10%</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8%</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31%</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10%</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6%</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11%</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14%</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15%</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r h="286576">
                <a:tc>
                  <a:txBody>
                    <a:bodyPr/>
                    <a:lstStyle/>
                    <a:p>
                      <a:pPr>
                        <a:spcBef>
                          <a:spcPts val="1200"/>
                        </a:spcBef>
                        <a:spcAft>
                          <a:spcPts val="1200"/>
                        </a:spcAft>
                      </a:pPr>
                      <a:r>
                        <a:rPr lang="fr-FR" sz="1300" dirty="0">
                          <a:solidFill>
                            <a:srgbClr val="2B6384"/>
                          </a:solidFill>
                          <a:latin typeface="Calibri" pitchFamily="34" charset="0"/>
                          <a:ea typeface="Times New Roman"/>
                          <a:cs typeface="Times New Roman"/>
                        </a:rPr>
                        <a:t>CAP</a:t>
                      </a: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36%</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55%</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30%</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39</a:t>
                      </a:r>
                      <a:r>
                        <a:rPr lang="fr-FR" sz="1300" b="1" baseline="0" dirty="0" smtClean="0">
                          <a:solidFill>
                            <a:srgbClr val="2B6384"/>
                          </a:solidFill>
                          <a:latin typeface="Calibri" pitchFamily="34" charset="0"/>
                          <a:ea typeface="Times New Roman"/>
                          <a:cs typeface="Times New Roman"/>
                        </a:rPr>
                        <a:t>%</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49%</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42%</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59%</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60%</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r>
              <a:tr h="286576">
                <a:tc>
                  <a:txBody>
                    <a:bodyPr/>
                    <a:lstStyle/>
                    <a:p>
                      <a:pPr>
                        <a:spcBef>
                          <a:spcPts val="1200"/>
                        </a:spcBef>
                        <a:spcAft>
                          <a:spcPts val="1200"/>
                        </a:spcAft>
                      </a:pPr>
                      <a:r>
                        <a:rPr lang="fr-FR" sz="1300" dirty="0">
                          <a:solidFill>
                            <a:srgbClr val="2B6384"/>
                          </a:solidFill>
                          <a:latin typeface="Calibri" pitchFamily="34" charset="0"/>
                          <a:ea typeface="Times New Roman"/>
                          <a:cs typeface="Times New Roman"/>
                        </a:rPr>
                        <a:t>BEP</a:t>
                      </a: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8%</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7%</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6%</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8%</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6%</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5%</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5%</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5%</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r h="286576">
                <a:tc>
                  <a:txBody>
                    <a:bodyPr/>
                    <a:lstStyle/>
                    <a:p>
                      <a:pPr>
                        <a:spcBef>
                          <a:spcPts val="600"/>
                        </a:spcBef>
                        <a:spcAft>
                          <a:spcPts val="600"/>
                        </a:spcAft>
                      </a:pPr>
                      <a:r>
                        <a:rPr lang="fr-FR" sz="1300" dirty="0">
                          <a:solidFill>
                            <a:srgbClr val="2B6384"/>
                          </a:solidFill>
                          <a:latin typeface="Calibri" pitchFamily="34" charset="0"/>
                          <a:ea typeface="Times New Roman"/>
                          <a:cs typeface="Times New Roman"/>
                        </a:rPr>
                        <a:t>BP, Bac Professionnel</a:t>
                      </a: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14%</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15%</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3%</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14%</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12% </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17% </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7%</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8%</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r>
              <a:tr h="286576">
                <a:tc>
                  <a:txBody>
                    <a:bodyPr/>
                    <a:lstStyle/>
                    <a:p>
                      <a:pPr>
                        <a:spcBef>
                          <a:spcPts val="1200"/>
                        </a:spcBef>
                        <a:spcAft>
                          <a:spcPts val="1200"/>
                        </a:spcAft>
                      </a:pPr>
                      <a:r>
                        <a:rPr lang="fr-FR" sz="1300" dirty="0">
                          <a:solidFill>
                            <a:srgbClr val="2B6384"/>
                          </a:solidFill>
                          <a:latin typeface="Calibri" pitchFamily="34" charset="0"/>
                          <a:ea typeface="Times New Roman"/>
                          <a:cs typeface="Times New Roman"/>
                        </a:rPr>
                        <a:t>Brevet de Maîtrise</a:t>
                      </a: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9%</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6%</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&lt;1%</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8%</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13%</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11%</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11%</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10%</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r h="286576">
                <a:tc>
                  <a:txBody>
                    <a:bodyPr/>
                    <a:lstStyle/>
                    <a:p>
                      <a:pPr>
                        <a:spcBef>
                          <a:spcPts val="1200"/>
                        </a:spcBef>
                        <a:spcAft>
                          <a:spcPts val="1200"/>
                        </a:spcAft>
                      </a:pPr>
                      <a:r>
                        <a:rPr lang="fr-FR" sz="1300" dirty="0">
                          <a:solidFill>
                            <a:srgbClr val="2B6384"/>
                          </a:solidFill>
                          <a:latin typeface="Calibri" pitchFamily="34" charset="0"/>
                          <a:ea typeface="Times New Roman"/>
                          <a:cs typeface="Times New Roman"/>
                        </a:rPr>
                        <a:t>BAC général</a:t>
                      </a: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&lt;1%</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6%</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1%</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3%</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3%</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r>
              <a:tr h="286576">
                <a:tc>
                  <a:txBody>
                    <a:bodyPr/>
                    <a:lstStyle/>
                    <a:p>
                      <a:pPr>
                        <a:spcBef>
                          <a:spcPts val="1200"/>
                        </a:spcBef>
                        <a:spcAft>
                          <a:spcPts val="1200"/>
                        </a:spcAft>
                      </a:pPr>
                      <a:r>
                        <a:rPr lang="fr-FR" sz="1300" dirty="0" smtClean="0">
                          <a:solidFill>
                            <a:srgbClr val="2B6384"/>
                          </a:solidFill>
                          <a:latin typeface="Calibri" pitchFamily="34" charset="0"/>
                          <a:ea typeface="Times New Roman"/>
                          <a:cs typeface="Times New Roman"/>
                        </a:rPr>
                        <a:t>BMA/DMA</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2%</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2%</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2%</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ND</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ND</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NS</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r h="286576">
                <a:tc>
                  <a:txBody>
                    <a:bodyPr/>
                    <a:lstStyle/>
                    <a:p>
                      <a:pPr>
                        <a:spcBef>
                          <a:spcPts val="1200"/>
                        </a:spcBef>
                        <a:spcAft>
                          <a:spcPts val="1200"/>
                        </a:spcAft>
                      </a:pPr>
                      <a:r>
                        <a:rPr lang="fr-FR" sz="1300" dirty="0">
                          <a:solidFill>
                            <a:srgbClr val="2B6384"/>
                          </a:solidFill>
                          <a:latin typeface="Calibri" pitchFamily="34" charset="0"/>
                          <a:ea typeface="Times New Roman"/>
                          <a:cs typeface="Times New Roman"/>
                        </a:rPr>
                        <a:t>BTS</a:t>
                      </a: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3%</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2%</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6%</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3%</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3%</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5%</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2%</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3%</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r>
              <a:tr h="286576">
                <a:tc>
                  <a:txBody>
                    <a:bodyPr/>
                    <a:lstStyle/>
                    <a:p>
                      <a:pPr>
                        <a:spcBef>
                          <a:spcPts val="1200"/>
                        </a:spcBef>
                        <a:spcAft>
                          <a:spcPts val="1200"/>
                        </a:spcAft>
                      </a:pPr>
                      <a:r>
                        <a:rPr lang="fr-FR" sz="1300" dirty="0" smtClean="0">
                          <a:solidFill>
                            <a:srgbClr val="2B6384"/>
                          </a:solidFill>
                          <a:latin typeface="Calibri" pitchFamily="34" charset="0"/>
                          <a:ea typeface="Times New Roman"/>
                          <a:cs typeface="Times New Roman"/>
                        </a:rPr>
                        <a:t>Autres</a:t>
                      </a:r>
                      <a:r>
                        <a:rPr lang="fr-FR" sz="1300" baseline="0" dirty="0" smtClean="0">
                          <a:solidFill>
                            <a:srgbClr val="2B6384"/>
                          </a:solidFill>
                          <a:latin typeface="Calibri" pitchFamily="34" charset="0"/>
                          <a:ea typeface="Times New Roman"/>
                          <a:cs typeface="Times New Roman"/>
                        </a:rPr>
                        <a:t> niveaux supérieurs</a:t>
                      </a:r>
                      <a:r>
                        <a:rPr lang="fr-FR" sz="1300" dirty="0" smtClean="0">
                          <a:solidFill>
                            <a:srgbClr val="2B6384"/>
                          </a:solidFill>
                          <a:latin typeface="Calibri" pitchFamily="34" charset="0"/>
                          <a:ea typeface="Times New Roman"/>
                          <a:cs typeface="Times New Roman"/>
                        </a:rPr>
                        <a:t>*</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17%</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7%</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18%</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15%</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8%</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8%</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8%</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9%</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bl>
          </a:graphicData>
        </a:graphic>
      </p:graphicFrame>
      <p:sp>
        <p:nvSpPr>
          <p:cNvPr id="8" name="Rectangle 2"/>
          <p:cNvSpPr>
            <a:spLocks noChangeArrowheads="1"/>
          </p:cNvSpPr>
          <p:nvPr/>
        </p:nvSpPr>
        <p:spPr bwMode="auto">
          <a:xfrm>
            <a:off x="3177366" y="2884992"/>
            <a:ext cx="4464496"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Répartition des chefs d’entreprise</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diplômés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selon l’activité et le diplôme</a:t>
            </a:r>
            <a:endParaRPr kumimoji="0" lang="fr-FR" sz="1300" b="1" i="0" u="none" strike="noStrike" cap="none" normalizeH="0" baseline="0" dirty="0" smtClean="0">
              <a:ln>
                <a:noFill/>
              </a:ln>
              <a:solidFill>
                <a:srgbClr val="2B6384"/>
              </a:solidFill>
              <a:effectLst/>
              <a:latin typeface="Calibri" pitchFamily="34" charset="0"/>
            </a:endParaRPr>
          </a:p>
        </p:txBody>
      </p:sp>
      <p:sp>
        <p:nvSpPr>
          <p:cNvPr id="11" name="Rectangle 10"/>
          <p:cNvSpPr/>
          <p:nvPr/>
        </p:nvSpPr>
        <p:spPr>
          <a:xfrm>
            <a:off x="1242244" y="6630754"/>
            <a:ext cx="5400600" cy="246221"/>
          </a:xfrm>
          <a:prstGeom prst="rect">
            <a:avLst/>
          </a:prstGeom>
        </p:spPr>
        <p:txBody>
          <a:bodyPr wrap="square">
            <a:spAutoFit/>
          </a:bodyPr>
          <a:lstStyle/>
          <a:p>
            <a:r>
              <a:rPr lang="fr-FR" sz="1000" b="0" i="1" dirty="0" smtClean="0">
                <a:solidFill>
                  <a:srgbClr val="2B6384"/>
                </a:solidFill>
                <a:latin typeface="Calibri" pitchFamily="34" charset="0"/>
              </a:rPr>
              <a:t>* Compagnons du devoir, Bac + 2, Bac + 3, Master, Bac + 5, Ingénieurs, Ecole de commerce, …</a:t>
            </a:r>
            <a:endParaRPr lang="fr-FR" sz="1000" b="0" i="1" dirty="0">
              <a:solidFill>
                <a:srgbClr val="2B6384"/>
              </a:solidFill>
              <a:latin typeface="Calibri" pitchFamily="34" charset="0"/>
            </a:endParaRPr>
          </a:p>
        </p:txBody>
      </p:sp>
    </p:spTree>
    <p:extLst>
      <p:ext uri="{BB962C8B-B14F-4D97-AF65-F5344CB8AC3E}">
        <p14:creationId xmlns:p14="http://schemas.microsoft.com/office/powerpoint/2010/main" val="1305687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68"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367992"/>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Fonction antérieure des chefs d’entreprise</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Avant d’occuper leurs fonctions actuelles, </a:t>
            </a:r>
            <a:r>
              <a:rPr lang="fr-FR" sz="1500" b="0" dirty="0" smtClean="0">
                <a:latin typeface="Calibri" pitchFamily="34" charset="0"/>
                <a:cs typeface="Times New Roman" pitchFamily="18" charset="0"/>
              </a:rPr>
              <a:t>plus de la moitié des </a:t>
            </a:r>
            <a:r>
              <a:rPr lang="fr-FR" sz="1500" b="0" dirty="0">
                <a:latin typeface="Calibri" pitchFamily="34" charset="0"/>
                <a:cs typeface="Times New Roman" pitchFamily="18" charset="0"/>
              </a:rPr>
              <a:t>chefs d’entreprise étaient </a:t>
            </a:r>
            <a:r>
              <a:rPr lang="fr-FR" sz="1500" b="0" dirty="0" smtClean="0">
                <a:latin typeface="Calibri" pitchFamily="34" charset="0"/>
                <a:cs typeface="Times New Roman" pitchFamily="18" charset="0"/>
              </a:rPr>
              <a:t>eux-mêmes </a:t>
            </a:r>
            <a:r>
              <a:rPr lang="fr-FR" sz="1500" b="0" dirty="0">
                <a:latin typeface="Calibri" pitchFamily="34" charset="0"/>
                <a:cs typeface="Times New Roman" pitchFamily="18" charset="0"/>
              </a:rPr>
              <a:t>salariés du secteur </a:t>
            </a:r>
            <a:r>
              <a:rPr lang="fr-FR" sz="1500" b="0" dirty="0" smtClean="0">
                <a:latin typeface="Calibri" pitchFamily="34" charset="0"/>
                <a:cs typeface="Times New Roman" pitchFamily="18" charset="0"/>
              </a:rPr>
              <a:t>ameublement et 11 % dirigeaient déjà une autre société du secteur.</a:t>
            </a:r>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L’artisanat de l’ameublement attire des personnes en voix de reconversion : un tiers des responsables travaillaient auparavant dans un autre secteur d’activité (en tant que </a:t>
            </a:r>
            <a:r>
              <a:rPr lang="fr-FR" sz="1500" b="0" dirty="0" smtClean="0">
                <a:latin typeface="Calibri" pitchFamily="34" charset="0"/>
                <a:cs typeface="Times New Roman" pitchFamily="18" charset="0"/>
              </a:rPr>
              <a:t>salarié </a:t>
            </a:r>
            <a:r>
              <a:rPr lang="fr-FR" sz="1500" b="0" dirty="0">
                <a:latin typeface="Calibri" pitchFamily="34" charset="0"/>
                <a:cs typeface="Times New Roman" pitchFamily="18" charset="0"/>
              </a:rPr>
              <a:t>ou dirigeant</a:t>
            </a:r>
            <a:r>
              <a:rPr lang="fr-FR" sz="1500" b="0" dirty="0" smtClean="0">
                <a:latin typeface="Calibri" pitchFamily="34" charset="0"/>
                <a:cs typeface="Times New Roman" pitchFamily="18" charset="0"/>
              </a:rPr>
              <a:t>).</a:t>
            </a:r>
            <a:endParaRPr lang="fr-FR" sz="1500" b="0" dirty="0">
              <a:latin typeface="Calibri" pitchFamily="34" charset="0"/>
              <a:cs typeface="Times New Roman" pitchFamily="18" charset="0"/>
            </a:endParaRPr>
          </a:p>
          <a:p>
            <a:pPr marL="715963" indent="-273050" algn="just">
              <a:spcBef>
                <a:spcPts val="300"/>
              </a:spcBef>
              <a:buClr>
                <a:srgbClr val="336699"/>
              </a:buClr>
              <a:tabLst>
                <a:tab pos="177800" algn="l"/>
              </a:tabLst>
            </a:pPr>
            <a:endParaRPr lang="fr-FR" sz="1500" b="0" dirty="0" smtClean="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a:t>
            </a:r>
            <a:r>
              <a:rPr lang="fr-FR" sz="2000" b="0" dirty="0" smtClean="0"/>
              <a:t>b. Caractéristiques du chef d’entreprise</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47</a:t>
            </a:fld>
            <a:endParaRPr lang="fr-FR"/>
          </a:p>
        </p:txBody>
      </p:sp>
      <p:sp>
        <p:nvSpPr>
          <p:cNvPr id="11" name="Rectangle 10"/>
          <p:cNvSpPr/>
          <p:nvPr/>
        </p:nvSpPr>
        <p:spPr>
          <a:xfrm>
            <a:off x="1026220" y="6228903"/>
            <a:ext cx="4608512" cy="400110"/>
          </a:xfrm>
          <a:prstGeom prst="rect">
            <a:avLst/>
          </a:prstGeom>
          <a:noFill/>
        </p:spPr>
        <p:txBody>
          <a:bodyPr wrap="square">
            <a:spAutoFit/>
          </a:bodyPr>
          <a:lstStyle/>
          <a:p>
            <a:r>
              <a:rPr lang="fr-FR" sz="1000" b="0" i="1" dirty="0" smtClean="0">
                <a:solidFill>
                  <a:srgbClr val="2B6384"/>
                </a:solidFill>
                <a:latin typeface="Calibri" pitchFamily="34" charset="0"/>
              </a:rPr>
              <a:t>* BTP, habillement, restauration, spectacle, comptabilité, automobile, presse,…</a:t>
            </a:r>
          </a:p>
          <a:p>
            <a:r>
              <a:rPr lang="fr-FR" sz="1000" b="0" i="1" dirty="0" smtClean="0">
                <a:solidFill>
                  <a:srgbClr val="2B6384"/>
                </a:solidFill>
                <a:latin typeface="Calibri" pitchFamily="34" charset="0"/>
              </a:rPr>
              <a:t>** Conjoint  non salarié</a:t>
            </a:r>
            <a:endParaRPr lang="fr-FR" sz="1000" b="0" i="1" dirty="0">
              <a:solidFill>
                <a:srgbClr val="2B6384"/>
              </a:solidFill>
              <a:latin typeface="Calibri" pitchFamily="34" charset="0"/>
            </a:endParaRPr>
          </a:p>
        </p:txBody>
      </p:sp>
      <p:graphicFrame>
        <p:nvGraphicFramePr>
          <p:cNvPr id="12" name="Graphique 11"/>
          <p:cNvGraphicFramePr/>
          <p:nvPr>
            <p:extLst>
              <p:ext uri="{D42A27DB-BD31-4B8C-83A1-F6EECF244321}">
                <p14:modId xmlns:p14="http://schemas.microsoft.com/office/powerpoint/2010/main" val="462091091"/>
              </p:ext>
            </p:extLst>
          </p:nvPr>
        </p:nvGraphicFramePr>
        <p:xfrm>
          <a:off x="1632588" y="2916535"/>
          <a:ext cx="8538647" cy="320967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54524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87"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Fonction antérieure des chefs d’entreprise</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a:t>
            </a:r>
            <a:r>
              <a:rPr lang="fr-FR" sz="2000" b="0" dirty="0" smtClean="0"/>
              <a:t>b. Caractéristiques du chef d’entreprise</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48</a:t>
            </a:fld>
            <a:endParaRPr lang="fr-FR"/>
          </a:p>
        </p:txBody>
      </p:sp>
      <p:sp>
        <p:nvSpPr>
          <p:cNvPr id="10" name="Rectangle 1"/>
          <p:cNvSpPr>
            <a:spLocks noChangeArrowheads="1"/>
          </p:cNvSpPr>
          <p:nvPr/>
        </p:nvSpPr>
        <p:spPr bwMode="auto">
          <a:xfrm>
            <a:off x="4676251" y="2372111"/>
            <a:ext cx="13388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Rappel</a:t>
            </a:r>
            <a:r>
              <a:rPr kumimoji="0" lang="fr-FR" sz="12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2000-2015</a:t>
            </a:r>
            <a:endParaRPr kumimoji="0" lang="fr-FR" sz="1200" b="1" i="0" u="none" strike="noStrike" cap="none" normalizeH="0" baseline="0" dirty="0" smtClean="0">
              <a:ln>
                <a:noFill/>
              </a:ln>
              <a:solidFill>
                <a:srgbClr val="2B6384"/>
              </a:solidFill>
              <a:effectLst/>
              <a:latin typeface="Calibri" pitchFamily="34" charset="0"/>
            </a:endParaRPr>
          </a:p>
        </p:txBody>
      </p:sp>
      <p:graphicFrame>
        <p:nvGraphicFramePr>
          <p:cNvPr id="13" name="Tableau 12"/>
          <p:cNvGraphicFramePr>
            <a:graphicFrameLocks noGrp="1"/>
          </p:cNvGraphicFramePr>
          <p:nvPr>
            <p:extLst>
              <p:ext uri="{D42A27DB-BD31-4B8C-83A1-F6EECF244321}">
                <p14:modId xmlns:p14="http://schemas.microsoft.com/office/powerpoint/2010/main" val="4151754486"/>
              </p:ext>
            </p:extLst>
          </p:nvPr>
        </p:nvGraphicFramePr>
        <p:xfrm>
          <a:off x="737154" y="2700508"/>
          <a:ext cx="9234512" cy="2827555"/>
        </p:xfrm>
        <a:graphic>
          <a:graphicData uri="http://schemas.openxmlformats.org/drawingml/2006/table">
            <a:tbl>
              <a:tblPr/>
              <a:tblGrid>
                <a:gridCol w="793122"/>
                <a:gridCol w="1008112"/>
                <a:gridCol w="1203647"/>
                <a:gridCol w="1172617"/>
                <a:gridCol w="1172657"/>
                <a:gridCol w="1026057"/>
                <a:gridCol w="999001"/>
                <a:gridCol w="1053602"/>
                <a:gridCol w="805697"/>
              </a:tblGrid>
              <a:tr h="1024775">
                <a:tc>
                  <a:txBody>
                    <a:bodyPr/>
                    <a:lstStyle/>
                    <a:p>
                      <a:pPr algn="ctr">
                        <a:spcBef>
                          <a:spcPts val="0"/>
                        </a:spcBef>
                        <a:spcAft>
                          <a:spcPts val="0"/>
                        </a:spcAft>
                      </a:pP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Salarié dans une entreprise du secteur ameublement</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Chef d’entreprise dans une </a:t>
                      </a:r>
                      <a:br>
                        <a:rPr lang="fr-FR" sz="1200" b="1" spc="0" baseline="0" dirty="0" smtClean="0">
                          <a:solidFill>
                            <a:schemeClr val="bg1"/>
                          </a:solidFill>
                          <a:latin typeface="Calibri" pitchFamily="34" charset="0"/>
                          <a:ea typeface="Times New Roman"/>
                          <a:cs typeface="Times New Roman"/>
                        </a:rPr>
                      </a:br>
                      <a:r>
                        <a:rPr lang="fr-FR" sz="1200" b="1" spc="0" baseline="0" dirty="0" smtClean="0">
                          <a:solidFill>
                            <a:schemeClr val="bg1"/>
                          </a:solidFill>
                          <a:latin typeface="Calibri" pitchFamily="34" charset="0"/>
                          <a:ea typeface="Times New Roman"/>
                          <a:cs typeface="Times New Roman"/>
                        </a:rPr>
                        <a:t>autre société </a:t>
                      </a:r>
                      <a:br>
                        <a:rPr lang="fr-FR" sz="1200" b="1" spc="0" baseline="0" dirty="0" smtClean="0">
                          <a:solidFill>
                            <a:schemeClr val="bg1"/>
                          </a:solidFill>
                          <a:latin typeface="Calibri" pitchFamily="34" charset="0"/>
                          <a:ea typeface="Times New Roman"/>
                          <a:cs typeface="Times New Roman"/>
                        </a:rPr>
                      </a:br>
                      <a:r>
                        <a:rPr lang="fr-FR" sz="1200" b="1" spc="0" baseline="0" dirty="0" smtClean="0">
                          <a:solidFill>
                            <a:schemeClr val="bg1"/>
                          </a:solidFill>
                          <a:latin typeface="Calibri" pitchFamily="34" charset="0"/>
                          <a:ea typeface="Times New Roman"/>
                          <a:cs typeface="Times New Roman"/>
                        </a:rPr>
                        <a:t>du secteur ameublement</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Salarié </a:t>
                      </a:r>
                      <a:br>
                        <a:rPr lang="fr-FR" sz="1200" b="1" spc="0" baseline="0" dirty="0" smtClean="0">
                          <a:solidFill>
                            <a:schemeClr val="bg1"/>
                          </a:solidFill>
                          <a:latin typeface="Calibri" pitchFamily="34" charset="0"/>
                          <a:ea typeface="Times New Roman"/>
                          <a:cs typeface="Times New Roman"/>
                        </a:rPr>
                      </a:br>
                      <a:r>
                        <a:rPr lang="fr-FR" sz="1200" b="1" spc="0" baseline="0" dirty="0" smtClean="0">
                          <a:solidFill>
                            <a:schemeClr val="bg1"/>
                          </a:solidFill>
                          <a:latin typeface="Calibri" pitchFamily="34" charset="0"/>
                          <a:ea typeface="Times New Roman"/>
                          <a:cs typeface="Times New Roman"/>
                        </a:rPr>
                        <a:t>dans un autre </a:t>
                      </a:r>
                      <a:br>
                        <a:rPr lang="fr-FR" sz="1200" b="1" spc="0" baseline="0" dirty="0" smtClean="0">
                          <a:solidFill>
                            <a:schemeClr val="bg1"/>
                          </a:solidFill>
                          <a:latin typeface="Calibri" pitchFamily="34" charset="0"/>
                          <a:ea typeface="Times New Roman"/>
                          <a:cs typeface="Times New Roman"/>
                        </a:rPr>
                      </a:br>
                      <a:r>
                        <a:rPr lang="fr-FR" sz="1200" b="1" spc="0" baseline="0" dirty="0" smtClean="0">
                          <a:solidFill>
                            <a:schemeClr val="bg1"/>
                          </a:solidFill>
                          <a:latin typeface="Calibri" pitchFamily="34" charset="0"/>
                          <a:ea typeface="Times New Roman"/>
                          <a:cs typeface="Times New Roman"/>
                        </a:rPr>
                        <a:t>secteur que l’ameublement*</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Chef d’entreprise dans un autre secteur que l’ameublement*</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Système scolaire</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Sans emploi</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Autres**</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200" b="1" spc="0" baseline="0" dirty="0">
                          <a:solidFill>
                            <a:schemeClr val="bg1"/>
                          </a:solidFill>
                          <a:latin typeface="Calibri" pitchFamily="34" charset="0"/>
                          <a:ea typeface="Times New Roman"/>
                          <a:cs typeface="Times New Roman"/>
                        </a:rPr>
                        <a:t>Ensemble</a:t>
                      </a: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450695">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2015</a:t>
                      </a: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dirty="0" smtClean="0">
                          <a:solidFill>
                            <a:srgbClr val="2B6384"/>
                          </a:solidFill>
                          <a:latin typeface="Calibri" pitchFamily="34" charset="0"/>
                          <a:ea typeface="Times New Roman"/>
                          <a:cs typeface="Times New Roman"/>
                        </a:rPr>
                        <a:t>64%</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dirty="0" smtClean="0">
                          <a:solidFill>
                            <a:srgbClr val="2B6384"/>
                          </a:solidFill>
                          <a:latin typeface="Calibri" pitchFamily="34" charset="0"/>
                          <a:ea typeface="Times New Roman"/>
                          <a:cs typeface="Times New Roman"/>
                        </a:rPr>
                        <a:t>3%</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dirty="0" smtClean="0">
                          <a:solidFill>
                            <a:srgbClr val="2B6384"/>
                          </a:solidFill>
                          <a:latin typeface="Calibri" pitchFamily="34" charset="0"/>
                          <a:ea typeface="Times New Roman"/>
                          <a:cs typeface="Times New Roman"/>
                        </a:rPr>
                        <a:t>23%</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dirty="0" smtClean="0">
                          <a:solidFill>
                            <a:srgbClr val="2B6384"/>
                          </a:solidFill>
                          <a:latin typeface="Calibri" pitchFamily="34" charset="0"/>
                          <a:ea typeface="Times New Roman"/>
                          <a:cs typeface="Times New Roman"/>
                        </a:rPr>
                        <a:t>3%</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dirty="0" smtClean="0">
                          <a:solidFill>
                            <a:srgbClr val="2B6384"/>
                          </a:solidFill>
                          <a:latin typeface="Calibri" pitchFamily="34" charset="0"/>
                          <a:ea typeface="Times New Roman"/>
                          <a:cs typeface="Times New Roman"/>
                        </a:rPr>
                        <a:t>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dirty="0" smtClean="0">
                          <a:solidFill>
                            <a:srgbClr val="2B6384"/>
                          </a:solidFill>
                          <a:latin typeface="Calibri" pitchFamily="34" charset="0"/>
                          <a:ea typeface="Times New Roman"/>
                          <a:cs typeface="Times New Roman"/>
                        </a:rPr>
                        <a:t>1%</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dirty="0" smtClean="0">
                          <a:solidFill>
                            <a:srgbClr val="2B6384"/>
                          </a:solidFill>
                          <a:latin typeface="Calibri" pitchFamily="34" charset="0"/>
                          <a:ea typeface="Times New Roman"/>
                          <a:cs typeface="Times New Roman"/>
                        </a:rPr>
                        <a:t>1%</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b="1" dirty="0" smtClean="0">
                          <a:solidFill>
                            <a:srgbClr val="2B6384"/>
                          </a:solidFill>
                          <a:latin typeface="Calibri" pitchFamily="34" charset="0"/>
                          <a:ea typeface="Times New Roman"/>
                          <a:cs typeface="Times New Roman"/>
                        </a:rPr>
                        <a:t>100%</a:t>
                      </a:r>
                      <a:endParaRPr lang="fr-FR" sz="12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450695">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2011</a:t>
                      </a: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71%</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4%</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16%</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2%</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4%</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1,5%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1,5%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b="1" dirty="0" smtClean="0">
                          <a:solidFill>
                            <a:srgbClr val="2B6384"/>
                          </a:solidFill>
                          <a:latin typeface="Calibri" pitchFamily="34" charset="0"/>
                          <a:ea typeface="Times New Roman"/>
                          <a:cs typeface="Times New Roman"/>
                        </a:rPr>
                        <a:t>100%</a:t>
                      </a:r>
                      <a:endParaRPr lang="fr-FR" sz="12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450695">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2005</a:t>
                      </a: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66%</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3%</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18%</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2%</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4%</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2%</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b="1" dirty="0" smtClean="0">
                          <a:solidFill>
                            <a:srgbClr val="2B6384"/>
                          </a:solidFill>
                          <a:latin typeface="Calibri" pitchFamily="34" charset="0"/>
                          <a:ea typeface="Times New Roman"/>
                          <a:cs typeface="Times New Roman"/>
                        </a:rPr>
                        <a:t>100%</a:t>
                      </a:r>
                      <a:endParaRPr lang="fr-FR" sz="12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450695">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2000</a:t>
                      </a: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64,5%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3,5%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16%</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1,5%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3,5%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8%</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3%</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b="1" dirty="0" smtClean="0">
                          <a:solidFill>
                            <a:srgbClr val="2B6384"/>
                          </a:solidFill>
                          <a:latin typeface="Calibri" pitchFamily="34" charset="0"/>
                          <a:ea typeface="Times New Roman"/>
                          <a:cs typeface="Times New Roman"/>
                        </a:rPr>
                        <a:t>100%</a:t>
                      </a:r>
                      <a:endParaRPr lang="fr-FR" sz="12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bl>
          </a:graphicData>
        </a:graphic>
      </p:graphicFrame>
      <p:sp>
        <p:nvSpPr>
          <p:cNvPr id="12" name="Rectangle 11"/>
          <p:cNvSpPr/>
          <p:nvPr/>
        </p:nvSpPr>
        <p:spPr>
          <a:xfrm>
            <a:off x="801102" y="5676393"/>
            <a:ext cx="4608512" cy="400110"/>
          </a:xfrm>
          <a:prstGeom prst="rect">
            <a:avLst/>
          </a:prstGeom>
          <a:noFill/>
        </p:spPr>
        <p:txBody>
          <a:bodyPr wrap="square">
            <a:spAutoFit/>
          </a:bodyPr>
          <a:lstStyle/>
          <a:p>
            <a:r>
              <a:rPr lang="fr-FR" sz="1000" b="0" i="1" dirty="0" smtClean="0">
                <a:solidFill>
                  <a:srgbClr val="2B6384"/>
                </a:solidFill>
                <a:latin typeface="Calibri" pitchFamily="34" charset="0"/>
              </a:rPr>
              <a:t>* BTP, habillement, restauration, spectacle, comptabilité, automobile, presse,…</a:t>
            </a:r>
          </a:p>
          <a:p>
            <a:r>
              <a:rPr lang="fr-FR" sz="1000" b="0" i="1" dirty="0" smtClean="0">
                <a:solidFill>
                  <a:srgbClr val="2B6384"/>
                </a:solidFill>
                <a:latin typeface="Calibri" pitchFamily="34" charset="0"/>
              </a:rPr>
              <a:t>** Conjoint  non salarié</a:t>
            </a:r>
            <a:endParaRPr lang="fr-FR" sz="1000" b="0" i="1" dirty="0">
              <a:solidFill>
                <a:srgbClr val="2B6384"/>
              </a:solidFill>
              <a:latin typeface="Calibri" pitchFamily="34" charset="0"/>
            </a:endParaRPr>
          </a:p>
        </p:txBody>
      </p:sp>
    </p:spTree>
    <p:extLst>
      <p:ext uri="{BB962C8B-B14F-4D97-AF65-F5344CB8AC3E}">
        <p14:creationId xmlns:p14="http://schemas.microsoft.com/office/powerpoint/2010/main" val="6877478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12"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367992"/>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Fonction antérieure des chefs d’entreprise</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a:t>
            </a:r>
            <a:r>
              <a:rPr lang="fr-FR" sz="2000" b="0" dirty="0" smtClean="0"/>
              <a:t>b. Caractéristiques du chef d’entreprise</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49</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2871629136"/>
              </p:ext>
            </p:extLst>
          </p:nvPr>
        </p:nvGraphicFramePr>
        <p:xfrm>
          <a:off x="1314252" y="2616948"/>
          <a:ext cx="8361099" cy="3163312"/>
        </p:xfrm>
        <a:graphic>
          <a:graphicData uri="http://schemas.openxmlformats.org/drawingml/2006/table">
            <a:tbl>
              <a:tblPr/>
              <a:tblGrid>
                <a:gridCol w="2542227"/>
                <a:gridCol w="1412348"/>
                <a:gridCol w="1590040"/>
                <a:gridCol w="1460631"/>
                <a:gridCol w="1355853"/>
              </a:tblGrid>
              <a:tr h="432048">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1229" marR="41229"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a:t>
                      </a:r>
                      <a:br>
                        <a:rPr lang="fr-FR" sz="1300" b="1" spc="0" baseline="0" dirty="0" smtClean="0">
                          <a:solidFill>
                            <a:schemeClr val="bg1"/>
                          </a:solidFill>
                          <a:latin typeface="Calibri" pitchFamily="34" charset="0"/>
                          <a:ea typeface="Times New Roman"/>
                          <a:cs typeface="Times New Roman"/>
                        </a:rPr>
                      </a:br>
                      <a:r>
                        <a:rPr lang="fr-FR" sz="1300" b="1" spc="0" baseline="0" dirty="0" smtClean="0">
                          <a:solidFill>
                            <a:schemeClr val="bg1"/>
                          </a:solidFill>
                          <a:latin typeface="Calibri" pitchFamily="34" charset="0"/>
                          <a:ea typeface="Times New Roman"/>
                          <a:cs typeface="Times New Roman"/>
                        </a:rPr>
                        <a:t>Sellerie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 </a:t>
                      </a:r>
                      <a:r>
                        <a:rPr lang="fr-FR" sz="1300" b="1" spc="0" baseline="0" dirty="0">
                          <a:solidFill>
                            <a:schemeClr val="bg1"/>
                          </a:solidFill>
                          <a:latin typeface="Calibri" pitchFamily="34" charset="0"/>
                          <a:ea typeface="Times New Roman"/>
                          <a:cs typeface="Times New Roman"/>
                        </a:rPr>
                        <a:t>Dorure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1229" marR="41229"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r>
              <a:tr h="286576">
                <a:tc>
                  <a:txBody>
                    <a:bodyPr/>
                    <a:lstStyle/>
                    <a:p>
                      <a:pPr>
                        <a:spcBef>
                          <a:spcPts val="1200"/>
                        </a:spcBef>
                        <a:spcAft>
                          <a:spcPts val="1200"/>
                        </a:spcAft>
                      </a:pPr>
                      <a:r>
                        <a:rPr lang="fr-FR" sz="1300" dirty="0" smtClean="0">
                          <a:solidFill>
                            <a:srgbClr val="2B6384"/>
                          </a:solidFill>
                          <a:latin typeface="Calibri" pitchFamily="34" charset="0"/>
                          <a:ea typeface="Times New Roman"/>
                          <a:cs typeface="Times New Roman"/>
                        </a:rPr>
                        <a:t>Salarié</a:t>
                      </a:r>
                      <a:r>
                        <a:rPr lang="fr-FR" sz="1300" baseline="0" dirty="0" smtClean="0">
                          <a:solidFill>
                            <a:srgbClr val="2B6384"/>
                          </a:solidFill>
                          <a:latin typeface="Calibri" pitchFamily="34" charset="0"/>
                          <a:ea typeface="Times New Roman"/>
                          <a:cs typeface="Times New Roman"/>
                        </a:rPr>
                        <a:t> dans une entreprise du secteur ameublement</a:t>
                      </a:r>
                      <a:endParaRPr lang="fr-FR" sz="1300" dirty="0">
                        <a:solidFill>
                          <a:srgbClr val="2B6384"/>
                        </a:solidFill>
                        <a:latin typeface="Calibri" pitchFamily="34" charset="0"/>
                        <a:ea typeface="Times New Roman"/>
                        <a:cs typeface="Times New Roman"/>
                      </a:endParaRPr>
                    </a:p>
                  </a:txBody>
                  <a:tcPr marL="43016" marR="43016"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53%</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58%</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50%</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54%</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r h="286576">
                <a:tc>
                  <a:txBody>
                    <a:bodyPr/>
                    <a:lstStyle/>
                    <a:p>
                      <a:pPr>
                        <a:spcBef>
                          <a:spcPts val="1200"/>
                        </a:spcBef>
                        <a:spcAft>
                          <a:spcPts val="1200"/>
                        </a:spcAft>
                      </a:pPr>
                      <a:r>
                        <a:rPr lang="fr-FR" sz="1300" dirty="0" smtClean="0">
                          <a:solidFill>
                            <a:srgbClr val="2B6384"/>
                          </a:solidFill>
                          <a:latin typeface="Calibri" pitchFamily="34" charset="0"/>
                          <a:ea typeface="Times New Roman"/>
                          <a:cs typeface="Times New Roman"/>
                        </a:rPr>
                        <a:t>Chef</a:t>
                      </a:r>
                      <a:r>
                        <a:rPr lang="fr-FR" sz="1300" baseline="0" dirty="0" smtClean="0">
                          <a:solidFill>
                            <a:srgbClr val="2B6384"/>
                          </a:solidFill>
                          <a:latin typeface="Calibri" pitchFamily="34" charset="0"/>
                          <a:ea typeface="Times New Roman"/>
                          <a:cs typeface="Times New Roman"/>
                        </a:rPr>
                        <a:t> d’entreprise dans une autre société du secteur ameublement</a:t>
                      </a:r>
                      <a:endParaRPr lang="fr-FR" sz="1300" dirty="0">
                        <a:solidFill>
                          <a:srgbClr val="2B6384"/>
                        </a:solidFill>
                        <a:latin typeface="Calibri" pitchFamily="34" charset="0"/>
                        <a:ea typeface="Times New Roman"/>
                        <a:cs typeface="Times New Roman"/>
                      </a:endParaRPr>
                    </a:p>
                  </a:txBody>
                  <a:tcPr marL="43016" marR="43016"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12%</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8%</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6%</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11%</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r>
              <a:tr h="286576">
                <a:tc>
                  <a:txBody>
                    <a:bodyPr/>
                    <a:lstStyle/>
                    <a:p>
                      <a:pPr>
                        <a:spcBef>
                          <a:spcPts val="1200"/>
                        </a:spcBef>
                        <a:spcAft>
                          <a:spcPts val="1200"/>
                        </a:spcAft>
                      </a:pPr>
                      <a:r>
                        <a:rPr lang="fr-FR" sz="1300" dirty="0" smtClean="0">
                          <a:solidFill>
                            <a:srgbClr val="2B6384"/>
                          </a:solidFill>
                          <a:latin typeface="Calibri" pitchFamily="34" charset="0"/>
                          <a:ea typeface="Times New Roman"/>
                          <a:cs typeface="Times New Roman"/>
                        </a:rPr>
                        <a:t>Salarié</a:t>
                      </a:r>
                      <a:r>
                        <a:rPr lang="fr-FR" sz="1300" baseline="0" dirty="0" smtClean="0">
                          <a:solidFill>
                            <a:srgbClr val="2B6384"/>
                          </a:solidFill>
                          <a:latin typeface="Calibri" pitchFamily="34" charset="0"/>
                          <a:ea typeface="Times New Roman"/>
                          <a:cs typeface="Times New Roman"/>
                        </a:rPr>
                        <a:t> dans un autre secteur que l’ameublement*</a:t>
                      </a:r>
                      <a:endParaRPr lang="fr-FR" sz="1300" dirty="0">
                        <a:solidFill>
                          <a:srgbClr val="2B6384"/>
                        </a:solidFill>
                        <a:latin typeface="Calibri" pitchFamily="34" charset="0"/>
                        <a:ea typeface="Times New Roman"/>
                        <a:cs typeface="Times New Roman"/>
                      </a:endParaRPr>
                    </a:p>
                  </a:txBody>
                  <a:tcPr marL="43016" marR="43016"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24%</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20%</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28%</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23%</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r h="286576">
                <a:tc>
                  <a:txBody>
                    <a:bodyPr/>
                    <a:lstStyle/>
                    <a:p>
                      <a:pPr>
                        <a:spcBef>
                          <a:spcPts val="600"/>
                        </a:spcBef>
                        <a:spcAft>
                          <a:spcPts val="600"/>
                        </a:spcAft>
                      </a:pPr>
                      <a:r>
                        <a:rPr lang="fr-FR" sz="1300" dirty="0" smtClean="0">
                          <a:solidFill>
                            <a:srgbClr val="2B6384"/>
                          </a:solidFill>
                          <a:latin typeface="Calibri" pitchFamily="34" charset="0"/>
                          <a:ea typeface="Times New Roman"/>
                          <a:cs typeface="Times New Roman"/>
                        </a:rPr>
                        <a:t>Chef</a:t>
                      </a:r>
                      <a:r>
                        <a:rPr lang="fr-FR" sz="1300" baseline="0" dirty="0" smtClean="0">
                          <a:solidFill>
                            <a:srgbClr val="2B6384"/>
                          </a:solidFill>
                          <a:latin typeface="Calibri" pitchFamily="34" charset="0"/>
                          <a:ea typeface="Times New Roman"/>
                          <a:cs typeface="Times New Roman"/>
                        </a:rPr>
                        <a:t> d’entreprise dans un autre secteur que l’ameublement*</a:t>
                      </a:r>
                      <a:endParaRPr lang="fr-FR" sz="1300" dirty="0">
                        <a:solidFill>
                          <a:srgbClr val="2B6384"/>
                        </a:solidFill>
                        <a:latin typeface="Calibri" pitchFamily="34" charset="0"/>
                        <a:ea typeface="Times New Roman"/>
                        <a:cs typeface="Times New Roman"/>
                      </a:endParaRPr>
                    </a:p>
                  </a:txBody>
                  <a:tcPr marL="43016" marR="43016"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7%</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10%</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6%</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8%</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r>
              <a:tr h="286576">
                <a:tc>
                  <a:txBody>
                    <a:bodyPr/>
                    <a:lstStyle/>
                    <a:p>
                      <a:pPr>
                        <a:spcBef>
                          <a:spcPts val="1200"/>
                        </a:spcBef>
                        <a:spcAft>
                          <a:spcPts val="1200"/>
                        </a:spcAft>
                      </a:pPr>
                      <a:r>
                        <a:rPr lang="fr-FR" sz="1300" dirty="0" smtClean="0">
                          <a:solidFill>
                            <a:srgbClr val="2B6384"/>
                          </a:solidFill>
                          <a:latin typeface="Calibri" pitchFamily="34" charset="0"/>
                          <a:ea typeface="Times New Roman"/>
                          <a:cs typeface="Times New Roman"/>
                        </a:rPr>
                        <a:t>Système</a:t>
                      </a:r>
                      <a:r>
                        <a:rPr lang="fr-FR" sz="1300" baseline="0" dirty="0" smtClean="0">
                          <a:solidFill>
                            <a:srgbClr val="2B6384"/>
                          </a:solidFill>
                          <a:latin typeface="Calibri" pitchFamily="34" charset="0"/>
                          <a:ea typeface="Times New Roman"/>
                          <a:cs typeface="Times New Roman"/>
                        </a:rPr>
                        <a:t> scolaire</a:t>
                      </a:r>
                      <a:endParaRPr lang="fr-FR" sz="1300" dirty="0">
                        <a:solidFill>
                          <a:srgbClr val="2B6384"/>
                        </a:solidFill>
                        <a:latin typeface="Calibri" pitchFamily="34" charset="0"/>
                        <a:ea typeface="Times New Roman"/>
                        <a:cs typeface="Times New Roman"/>
                      </a:endParaRPr>
                    </a:p>
                  </a:txBody>
                  <a:tcPr marL="43016" marR="43016"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3%</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&lt;1%</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&lt;1%</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2%</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r h="286576">
                <a:tc>
                  <a:txBody>
                    <a:bodyPr/>
                    <a:lstStyle/>
                    <a:p>
                      <a:pPr>
                        <a:spcBef>
                          <a:spcPts val="1200"/>
                        </a:spcBef>
                        <a:spcAft>
                          <a:spcPts val="1200"/>
                        </a:spcAft>
                      </a:pPr>
                      <a:r>
                        <a:rPr lang="fr-FR" sz="1300" dirty="0" smtClean="0">
                          <a:solidFill>
                            <a:srgbClr val="2B6384"/>
                          </a:solidFill>
                          <a:latin typeface="Calibri" pitchFamily="34" charset="0"/>
                          <a:ea typeface="Times New Roman"/>
                          <a:cs typeface="Times New Roman"/>
                        </a:rPr>
                        <a:t>Sans</a:t>
                      </a:r>
                      <a:r>
                        <a:rPr lang="fr-FR" sz="1300" baseline="0" dirty="0" smtClean="0">
                          <a:solidFill>
                            <a:srgbClr val="2B6384"/>
                          </a:solidFill>
                          <a:latin typeface="Calibri" pitchFamily="34" charset="0"/>
                          <a:ea typeface="Times New Roman"/>
                          <a:cs typeface="Times New Roman"/>
                        </a:rPr>
                        <a:t> emploi</a:t>
                      </a:r>
                      <a:endParaRPr lang="fr-FR" sz="1300" dirty="0">
                        <a:solidFill>
                          <a:srgbClr val="2B6384"/>
                        </a:solidFill>
                        <a:latin typeface="Calibri" pitchFamily="34" charset="0"/>
                        <a:ea typeface="Times New Roman"/>
                        <a:cs typeface="Times New Roman"/>
                      </a:endParaRPr>
                    </a:p>
                  </a:txBody>
                  <a:tcPr marL="43016" marR="43016"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10%</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1,5%</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r>
              <a:tr h="286576">
                <a:tc>
                  <a:txBody>
                    <a:bodyPr/>
                    <a:lstStyle/>
                    <a:p>
                      <a:pPr>
                        <a:spcBef>
                          <a:spcPts val="1200"/>
                        </a:spcBef>
                        <a:spcAft>
                          <a:spcPts val="1200"/>
                        </a:spcAft>
                      </a:pPr>
                      <a:r>
                        <a:rPr lang="fr-FR" sz="1300" dirty="0" smtClean="0">
                          <a:solidFill>
                            <a:srgbClr val="2B6384"/>
                          </a:solidFill>
                          <a:latin typeface="Calibri" pitchFamily="34" charset="0"/>
                          <a:ea typeface="Times New Roman"/>
                          <a:cs typeface="Times New Roman"/>
                        </a:rPr>
                        <a:t>Autres**</a:t>
                      </a:r>
                      <a:endParaRPr lang="fr-FR" sz="1300" dirty="0">
                        <a:solidFill>
                          <a:srgbClr val="2B6384"/>
                        </a:solidFill>
                        <a:latin typeface="Calibri" pitchFamily="34" charset="0"/>
                        <a:ea typeface="Times New Roman"/>
                        <a:cs typeface="Times New Roman"/>
                      </a:endParaRPr>
                    </a:p>
                  </a:txBody>
                  <a:tcPr marL="43016" marR="43016"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1270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&lt;1%</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1270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3%</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1270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&lt;1%</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1270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0,5%</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12700" cap="flat" cmpd="sng" algn="ctr">
                      <a:solidFill>
                        <a:srgbClr val="2B6384"/>
                      </a:solidFill>
                      <a:prstDash val="solid"/>
                      <a:round/>
                      <a:headEnd type="none" w="med" len="med"/>
                      <a:tailEnd type="none" w="med" len="med"/>
                    </a:lnB>
                    <a:noFill/>
                  </a:tcPr>
                </a:tc>
              </a:tr>
              <a:tr h="286576">
                <a:tc>
                  <a:txBody>
                    <a:bodyPr/>
                    <a:lstStyle/>
                    <a:p>
                      <a:pPr>
                        <a:spcBef>
                          <a:spcPts val="1200"/>
                        </a:spcBef>
                        <a:spcAft>
                          <a:spcPts val="1200"/>
                        </a:spcAft>
                      </a:pPr>
                      <a:r>
                        <a:rPr lang="fr-FR" sz="1300" b="1" dirty="0" smtClean="0">
                          <a:solidFill>
                            <a:srgbClr val="2B6384"/>
                          </a:solidFill>
                          <a:latin typeface="Calibri" pitchFamily="34" charset="0"/>
                          <a:ea typeface="Times New Roman"/>
                          <a:cs typeface="Times New Roman"/>
                        </a:rPr>
                        <a:t>Ensemble</a:t>
                      </a:r>
                      <a:endParaRPr lang="fr-FR" sz="1300" b="1" dirty="0">
                        <a:solidFill>
                          <a:srgbClr val="2B6384"/>
                        </a:solidFill>
                        <a:latin typeface="Calibri" pitchFamily="34" charset="0"/>
                        <a:ea typeface="Times New Roman"/>
                        <a:cs typeface="Times New Roman"/>
                      </a:endParaRPr>
                    </a:p>
                  </a:txBody>
                  <a:tcPr marL="43016" marR="43016"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2B6384"/>
                      </a:solidFill>
                      <a:prstDash val="solid"/>
                      <a:round/>
                      <a:headEnd type="none" w="med" len="med"/>
                      <a:tailEnd type="none" w="med" len="med"/>
                    </a:lnT>
                    <a:lnB w="12700" cap="flat" cmpd="sng" algn="ctr">
                      <a:no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100%</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2B6384"/>
                      </a:solidFill>
                      <a:prstDash val="solid"/>
                      <a:round/>
                      <a:headEnd type="none" w="med" len="med"/>
                      <a:tailEnd type="none" w="med" len="med"/>
                    </a:lnT>
                    <a:lnB w="12700" cap="flat" cmpd="sng" algn="ctr">
                      <a:no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100%</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2B6384"/>
                      </a:solidFill>
                      <a:prstDash val="solid"/>
                      <a:round/>
                      <a:headEnd type="none" w="med" len="med"/>
                      <a:tailEnd type="none" w="med" len="med"/>
                    </a:lnT>
                    <a:lnB w="12700" cap="flat" cmpd="sng" algn="ctr">
                      <a:no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100%</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2B6384"/>
                      </a:solidFill>
                      <a:prstDash val="solid"/>
                      <a:round/>
                      <a:headEnd type="none" w="med" len="med"/>
                      <a:tailEnd type="none" w="med" len="med"/>
                    </a:lnT>
                    <a:lnB w="12700" cap="flat" cmpd="sng" algn="ctr">
                      <a:no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100%</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B6384"/>
                      </a:solidFill>
                      <a:prstDash val="solid"/>
                      <a:round/>
                      <a:headEnd type="none" w="med" len="med"/>
                      <a:tailEnd type="none" w="med" len="med"/>
                    </a:lnT>
                    <a:lnB w="12700" cap="flat" cmpd="sng" algn="ctr">
                      <a:noFill/>
                      <a:prstDash val="solid"/>
                      <a:round/>
                      <a:headEnd type="none" w="med" len="med"/>
                      <a:tailEnd type="none" w="med" len="med"/>
                    </a:lnB>
                    <a:solidFill>
                      <a:srgbClr val="CDEDF0"/>
                    </a:solidFill>
                  </a:tcPr>
                </a:tc>
              </a:tr>
            </a:tbl>
          </a:graphicData>
        </a:graphic>
      </p:graphicFrame>
      <p:sp>
        <p:nvSpPr>
          <p:cNvPr id="8" name="Rectangle 2"/>
          <p:cNvSpPr>
            <a:spLocks noChangeArrowheads="1"/>
          </p:cNvSpPr>
          <p:nvPr/>
        </p:nvSpPr>
        <p:spPr bwMode="auto">
          <a:xfrm>
            <a:off x="2501350" y="2224815"/>
            <a:ext cx="5688632"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Détail des résultats selon l’activité et la fonction antérieure du chef d’entreprise</a:t>
            </a:r>
            <a:endParaRPr kumimoji="0" lang="fr-FR" sz="1300" b="1" i="0" u="none" strike="noStrike" cap="none" normalizeH="0" baseline="0" dirty="0" smtClean="0">
              <a:ln>
                <a:noFill/>
              </a:ln>
              <a:solidFill>
                <a:srgbClr val="2B6384"/>
              </a:solidFill>
              <a:effectLst/>
              <a:latin typeface="Calibri" pitchFamily="34" charset="0"/>
            </a:endParaRPr>
          </a:p>
        </p:txBody>
      </p:sp>
      <p:sp>
        <p:nvSpPr>
          <p:cNvPr id="12" name="Rectangle 11"/>
          <p:cNvSpPr/>
          <p:nvPr/>
        </p:nvSpPr>
        <p:spPr>
          <a:xfrm>
            <a:off x="4050556" y="3079589"/>
            <a:ext cx="1008112" cy="2944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538646" y="3079589"/>
            <a:ext cx="1008112" cy="2944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242244" y="5828793"/>
            <a:ext cx="4608512" cy="400110"/>
          </a:xfrm>
          <a:prstGeom prst="rect">
            <a:avLst/>
          </a:prstGeom>
          <a:noFill/>
        </p:spPr>
        <p:txBody>
          <a:bodyPr wrap="square">
            <a:spAutoFit/>
          </a:bodyPr>
          <a:lstStyle/>
          <a:p>
            <a:r>
              <a:rPr lang="fr-FR" sz="1000" b="0" i="1" dirty="0" smtClean="0">
                <a:solidFill>
                  <a:srgbClr val="2B6384"/>
                </a:solidFill>
                <a:latin typeface="Calibri" pitchFamily="34" charset="0"/>
              </a:rPr>
              <a:t>* BTP, habillement, restauration, spectacle, comptabilité, automobile, presse,…</a:t>
            </a:r>
          </a:p>
          <a:p>
            <a:r>
              <a:rPr lang="fr-FR" sz="1000" b="0" i="1" dirty="0" smtClean="0">
                <a:solidFill>
                  <a:srgbClr val="2B6384"/>
                </a:solidFill>
                <a:latin typeface="Calibri" pitchFamily="34" charset="0"/>
              </a:rPr>
              <a:t>** Conjoint  non salarié</a:t>
            </a:r>
            <a:endParaRPr lang="fr-FR" sz="1000" b="0" i="1" dirty="0">
              <a:solidFill>
                <a:srgbClr val="2B6384"/>
              </a:solidFill>
              <a:latin typeface="Calibri" pitchFamily="34" charset="0"/>
            </a:endParaRPr>
          </a:p>
        </p:txBody>
      </p:sp>
      <p:sp>
        <p:nvSpPr>
          <p:cNvPr id="15" name="Rectangle 14"/>
          <p:cNvSpPr/>
          <p:nvPr/>
        </p:nvSpPr>
        <p:spPr>
          <a:xfrm>
            <a:off x="7102942" y="3085033"/>
            <a:ext cx="1008112" cy="2944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40805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r>
              <a:rPr lang="fr-FR" dirty="0" smtClean="0"/>
              <a:t>UNIVERS ETUDIE ET RAPPELS METHODOLOGIQUES</a:t>
            </a:r>
            <a:br>
              <a:rPr lang="fr-FR" dirty="0" smtClean="0"/>
            </a:br>
            <a:r>
              <a:rPr lang="fr-FR" sz="2000" b="0" dirty="0" smtClean="0"/>
              <a:t>b. Rappels méthodologiques</a:t>
            </a:r>
            <a:endParaRPr lang="fr-FR" sz="2000" dirty="0"/>
          </a:p>
        </p:txBody>
      </p:sp>
      <p:sp>
        <p:nvSpPr>
          <p:cNvPr id="19" name="Espace réservé du contenu 4"/>
          <p:cNvSpPr>
            <a:spLocks noGrp="1"/>
          </p:cNvSpPr>
          <p:nvPr>
            <p:ph sz="quarter" idx="18"/>
          </p:nvPr>
        </p:nvSpPr>
        <p:spPr>
          <a:xfrm>
            <a:off x="720000" y="1476000"/>
            <a:ext cx="9252000" cy="5148943"/>
          </a:xfrm>
        </p:spPr>
        <p:txBody>
          <a:bodyPr/>
          <a:lstStyle/>
          <a:p>
            <a:pPr marL="0" indent="0">
              <a:buNone/>
            </a:pPr>
            <a:r>
              <a:rPr lang="fr-FR" dirty="0" smtClean="0"/>
              <a:t>L’étude réalisée a respecté les étapes suivantes :</a:t>
            </a:r>
            <a:endParaRPr lang="fr-FR" dirty="0"/>
          </a:p>
        </p:txBody>
      </p:sp>
      <p:grpSp>
        <p:nvGrpSpPr>
          <p:cNvPr id="20" name="Groupe 19"/>
          <p:cNvGrpSpPr/>
          <p:nvPr/>
        </p:nvGrpSpPr>
        <p:grpSpPr>
          <a:xfrm>
            <a:off x="892718" y="3911266"/>
            <a:ext cx="8856612" cy="1014903"/>
            <a:chOff x="1318909" y="3686689"/>
            <a:chExt cx="8856612" cy="1014903"/>
          </a:xfrm>
        </p:grpSpPr>
        <p:sp>
          <p:nvSpPr>
            <p:cNvPr id="27" name="Chevron 26"/>
            <p:cNvSpPr/>
            <p:nvPr/>
          </p:nvSpPr>
          <p:spPr>
            <a:xfrm>
              <a:off x="1318909" y="3693187"/>
              <a:ext cx="3240000" cy="100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8" name="Chevron 27"/>
            <p:cNvSpPr/>
            <p:nvPr/>
          </p:nvSpPr>
          <p:spPr>
            <a:xfrm>
              <a:off x="4126849" y="3693592"/>
              <a:ext cx="3240000" cy="1008000"/>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9" name="Chevron 28"/>
            <p:cNvSpPr/>
            <p:nvPr/>
          </p:nvSpPr>
          <p:spPr>
            <a:xfrm>
              <a:off x="6935521" y="3686689"/>
              <a:ext cx="3240000" cy="1008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0" name="ZoneTexte 29"/>
            <p:cNvSpPr txBox="1"/>
            <p:nvPr/>
          </p:nvSpPr>
          <p:spPr>
            <a:xfrm>
              <a:off x="1800315" y="4009658"/>
              <a:ext cx="2398542" cy="369332"/>
            </a:xfrm>
            <a:prstGeom prst="rect">
              <a:avLst/>
            </a:prstGeom>
            <a:noFill/>
          </p:spPr>
          <p:txBody>
            <a:bodyPr wrap="square" rtlCol="0">
              <a:spAutoFit/>
            </a:bodyPr>
            <a:lstStyle/>
            <a:p>
              <a:pPr algn="ctr"/>
              <a:r>
                <a:rPr lang="fr-FR" sz="1800" b="1" dirty="0">
                  <a:solidFill>
                    <a:schemeClr val="bg1"/>
                  </a:solidFill>
                </a:rPr>
                <a:t>Phase préliminaire</a:t>
              </a:r>
            </a:p>
          </p:txBody>
        </p:sp>
        <p:sp>
          <p:nvSpPr>
            <p:cNvPr id="31" name="ZoneTexte 30"/>
            <p:cNvSpPr txBox="1"/>
            <p:nvPr/>
          </p:nvSpPr>
          <p:spPr>
            <a:xfrm>
              <a:off x="4955641" y="4012926"/>
              <a:ext cx="1772383" cy="369332"/>
            </a:xfrm>
            <a:prstGeom prst="rect">
              <a:avLst/>
            </a:prstGeom>
            <a:noFill/>
          </p:spPr>
          <p:txBody>
            <a:bodyPr wrap="square" rtlCol="0">
              <a:spAutoFit/>
            </a:bodyPr>
            <a:lstStyle/>
            <a:p>
              <a:pPr algn="ctr"/>
              <a:r>
                <a:rPr lang="fr-FR" sz="1800" b="1" dirty="0">
                  <a:solidFill>
                    <a:schemeClr val="bg1"/>
                  </a:solidFill>
                </a:rPr>
                <a:t>Phase d’enquête</a:t>
              </a:r>
            </a:p>
          </p:txBody>
        </p:sp>
        <p:sp>
          <p:nvSpPr>
            <p:cNvPr id="32" name="ZoneTexte 31"/>
            <p:cNvSpPr txBox="1"/>
            <p:nvPr/>
          </p:nvSpPr>
          <p:spPr>
            <a:xfrm>
              <a:off x="7511225" y="3978254"/>
              <a:ext cx="2425310" cy="369332"/>
            </a:xfrm>
            <a:prstGeom prst="rect">
              <a:avLst/>
            </a:prstGeom>
            <a:noFill/>
          </p:spPr>
          <p:txBody>
            <a:bodyPr wrap="square" rtlCol="0">
              <a:spAutoFit/>
            </a:bodyPr>
            <a:lstStyle/>
            <a:p>
              <a:pPr algn="ctr"/>
              <a:r>
                <a:rPr lang="fr-FR" sz="1800" b="1" dirty="0">
                  <a:solidFill>
                    <a:schemeClr val="bg1"/>
                  </a:solidFill>
                </a:rPr>
                <a:t>Traitements et analyse</a:t>
              </a:r>
            </a:p>
          </p:txBody>
        </p:sp>
      </p:grpSp>
      <p:sp>
        <p:nvSpPr>
          <p:cNvPr id="33" name="ZoneTexte 32"/>
          <p:cNvSpPr txBox="1"/>
          <p:nvPr/>
        </p:nvSpPr>
        <p:spPr>
          <a:xfrm>
            <a:off x="875054" y="2435624"/>
            <a:ext cx="3533680" cy="1046440"/>
          </a:xfrm>
          <a:prstGeom prst="rect">
            <a:avLst/>
          </a:prstGeom>
          <a:noFill/>
        </p:spPr>
        <p:txBody>
          <a:bodyPr wrap="square" rtlCol="0">
            <a:spAutoFit/>
          </a:bodyPr>
          <a:lstStyle/>
          <a:p>
            <a:pPr marL="180975" indent="-180975">
              <a:spcBef>
                <a:spcPts val="600"/>
              </a:spcBef>
              <a:buFont typeface="Arial" panose="020B0604020202020204" pitchFamily="34" charset="0"/>
              <a:buChar char="•"/>
            </a:pPr>
            <a:r>
              <a:rPr lang="fr-FR" sz="1300" dirty="0" smtClean="0">
                <a:solidFill>
                  <a:srgbClr val="2B6384"/>
                </a:solidFill>
                <a:latin typeface="Calibri" panose="020F0502020204030204" pitchFamily="34" charset="0"/>
                <a:cs typeface="Calibri" panose="020F0502020204030204" pitchFamily="34" charset="0"/>
              </a:rPr>
              <a:t>Recherche documentaire</a:t>
            </a:r>
          </a:p>
          <a:p>
            <a:pPr marL="180975" indent="-180975">
              <a:spcBef>
                <a:spcPts val="600"/>
              </a:spcBef>
              <a:buFont typeface="Arial" panose="020B0604020202020204" pitchFamily="34" charset="0"/>
              <a:buChar char="•"/>
            </a:pPr>
            <a:r>
              <a:rPr lang="fr-FR" sz="1300" dirty="0" smtClean="0">
                <a:solidFill>
                  <a:srgbClr val="2B6384"/>
                </a:solidFill>
                <a:latin typeface="Calibri" panose="020F0502020204030204" pitchFamily="34" charset="0"/>
                <a:cs typeface="Calibri" panose="020F0502020204030204" pitchFamily="34" charset="0"/>
              </a:rPr>
              <a:t>Constitution des fichiers</a:t>
            </a:r>
          </a:p>
          <a:p>
            <a:pPr marL="180975" indent="-180975">
              <a:spcBef>
                <a:spcPts val="600"/>
              </a:spcBef>
              <a:buFont typeface="Arial" panose="020B0604020202020204" pitchFamily="34" charset="0"/>
              <a:buChar char="•"/>
            </a:pPr>
            <a:r>
              <a:rPr lang="fr-FR" sz="1300" dirty="0" smtClean="0">
                <a:solidFill>
                  <a:srgbClr val="2B6384"/>
                </a:solidFill>
                <a:latin typeface="Calibri" panose="020F0502020204030204" pitchFamily="34" charset="0"/>
                <a:cs typeface="Calibri" panose="020F0502020204030204" pitchFamily="34" charset="0"/>
              </a:rPr>
              <a:t>Elaboration du questionnaire et préparation des enquêtes</a:t>
            </a:r>
          </a:p>
        </p:txBody>
      </p:sp>
      <p:sp>
        <p:nvSpPr>
          <p:cNvPr id="35" name="ZoneTexte 34"/>
          <p:cNvSpPr txBox="1"/>
          <p:nvPr/>
        </p:nvSpPr>
        <p:spPr>
          <a:xfrm>
            <a:off x="6315849" y="2482020"/>
            <a:ext cx="3533138" cy="846386"/>
          </a:xfrm>
          <a:prstGeom prst="rect">
            <a:avLst/>
          </a:prstGeom>
          <a:noFill/>
        </p:spPr>
        <p:txBody>
          <a:bodyPr wrap="square" rtlCol="0">
            <a:spAutoFit/>
          </a:bodyPr>
          <a:lstStyle/>
          <a:p>
            <a:pPr marL="180975" indent="-180975">
              <a:spcBef>
                <a:spcPts val="600"/>
              </a:spcBef>
              <a:buFont typeface="Arial" panose="020B0604020202020204" pitchFamily="34" charset="0"/>
              <a:buChar char="•"/>
            </a:pPr>
            <a:r>
              <a:rPr lang="fr-FR" sz="1300" dirty="0" smtClean="0">
                <a:solidFill>
                  <a:srgbClr val="2B6384"/>
                </a:solidFill>
                <a:latin typeface="Calibri" panose="020F0502020204030204" pitchFamily="34" charset="0"/>
                <a:cs typeface="Calibri" panose="020F0502020204030204" pitchFamily="34" charset="0"/>
              </a:rPr>
              <a:t>Traitements statistiques des informations</a:t>
            </a:r>
            <a:endParaRPr lang="fr-FR" sz="1300" dirty="0">
              <a:solidFill>
                <a:srgbClr val="2B6384"/>
              </a:solidFill>
              <a:latin typeface="Calibri" panose="020F0502020204030204" pitchFamily="34" charset="0"/>
              <a:cs typeface="Calibri" panose="020F0502020204030204" pitchFamily="34" charset="0"/>
            </a:endParaRPr>
          </a:p>
          <a:p>
            <a:pPr marL="180975" indent="-180975">
              <a:spcBef>
                <a:spcPts val="600"/>
              </a:spcBef>
              <a:buFont typeface="Arial" panose="020B0604020202020204" pitchFamily="34" charset="0"/>
              <a:buChar char="•"/>
            </a:pPr>
            <a:r>
              <a:rPr lang="fr-FR" sz="1300" dirty="0">
                <a:solidFill>
                  <a:srgbClr val="2B6384"/>
                </a:solidFill>
                <a:latin typeface="Calibri" panose="020F0502020204030204" pitchFamily="34" charset="0"/>
                <a:cs typeface="Calibri" panose="020F0502020204030204" pitchFamily="34" charset="0"/>
              </a:rPr>
              <a:t>Analyse </a:t>
            </a:r>
            <a:r>
              <a:rPr lang="fr-FR" sz="1300" dirty="0" smtClean="0">
                <a:solidFill>
                  <a:srgbClr val="2B6384"/>
                </a:solidFill>
                <a:latin typeface="Calibri" panose="020F0502020204030204" pitchFamily="34" charset="0"/>
                <a:cs typeface="Calibri" panose="020F0502020204030204" pitchFamily="34" charset="0"/>
              </a:rPr>
              <a:t>des </a:t>
            </a:r>
            <a:r>
              <a:rPr lang="fr-FR" sz="1300" dirty="0">
                <a:solidFill>
                  <a:srgbClr val="2B6384"/>
                </a:solidFill>
                <a:latin typeface="Calibri" panose="020F0502020204030204" pitchFamily="34" charset="0"/>
                <a:cs typeface="Calibri" panose="020F0502020204030204" pitchFamily="34" charset="0"/>
              </a:rPr>
              <a:t>résultats</a:t>
            </a:r>
          </a:p>
          <a:p>
            <a:pPr marL="180975" indent="-180975">
              <a:spcBef>
                <a:spcPts val="600"/>
              </a:spcBef>
              <a:buFont typeface="Arial" panose="020B0604020202020204" pitchFamily="34" charset="0"/>
              <a:buChar char="•"/>
            </a:pPr>
            <a:r>
              <a:rPr lang="fr-FR" sz="1300" dirty="0">
                <a:solidFill>
                  <a:srgbClr val="2B6384"/>
                </a:solidFill>
                <a:latin typeface="Calibri" panose="020F0502020204030204" pitchFamily="34" charset="0"/>
                <a:cs typeface="Calibri" panose="020F0502020204030204" pitchFamily="34" charset="0"/>
              </a:rPr>
              <a:t>Rédaction et présentation du rapport d’étude</a:t>
            </a:r>
          </a:p>
        </p:txBody>
      </p:sp>
      <p:cxnSp>
        <p:nvCxnSpPr>
          <p:cNvPr id="36" name="Connecteur droit avec flèche 35"/>
          <p:cNvCxnSpPr/>
          <p:nvPr/>
        </p:nvCxnSpPr>
        <p:spPr>
          <a:xfrm>
            <a:off x="5202684" y="4926169"/>
            <a:ext cx="0" cy="661932"/>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2361621" y="3463855"/>
            <a:ext cx="0" cy="54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7938988" y="3364288"/>
            <a:ext cx="0" cy="63956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3546500" y="5646794"/>
            <a:ext cx="4032448" cy="1007968"/>
          </a:xfrm>
          <a:prstGeom prst="rect">
            <a:avLst/>
          </a:prstGeom>
          <a:noFill/>
        </p:spPr>
        <p:txBody>
          <a:bodyPr wrap="square" rtlCol="0">
            <a:spAutoFit/>
          </a:bodyPr>
          <a:lstStyle/>
          <a:p>
            <a:pPr marL="180975" indent="-180975">
              <a:spcBef>
                <a:spcPts val="600"/>
              </a:spcBef>
              <a:buFont typeface="Arial" panose="020B0604020202020204" pitchFamily="34" charset="0"/>
              <a:buChar char="•"/>
            </a:pPr>
            <a:r>
              <a:rPr lang="fr-FR" sz="1300" b="1" dirty="0" smtClean="0">
                <a:solidFill>
                  <a:srgbClr val="2B6384"/>
                </a:solidFill>
                <a:latin typeface="Calibri" panose="020F0502020204030204" pitchFamily="34" charset="0"/>
                <a:cs typeface="Calibri" panose="020F0502020204030204" pitchFamily="34" charset="0"/>
              </a:rPr>
              <a:t>838 </a:t>
            </a:r>
            <a:r>
              <a:rPr lang="fr-FR" sz="1300" dirty="0" smtClean="0">
                <a:solidFill>
                  <a:srgbClr val="2B6384"/>
                </a:solidFill>
                <a:latin typeface="Calibri" panose="020F0502020204030204" pitchFamily="34" charset="0"/>
                <a:cs typeface="Calibri" panose="020F0502020204030204" pitchFamily="34" charset="0"/>
              </a:rPr>
              <a:t>questionnaires exploitables :</a:t>
            </a:r>
            <a:endParaRPr lang="fr-FR" sz="1300" dirty="0">
              <a:solidFill>
                <a:srgbClr val="2B6384"/>
              </a:solidFill>
              <a:latin typeface="Calibri" panose="020F0502020204030204" pitchFamily="34" charset="0"/>
              <a:cs typeface="Calibri" panose="020F0502020204030204" pitchFamily="34" charset="0"/>
            </a:endParaRPr>
          </a:p>
          <a:p>
            <a:pPr marL="442913" indent="-179388">
              <a:spcBef>
                <a:spcPts val="300"/>
              </a:spcBef>
              <a:buFont typeface="Wingdings" panose="05000000000000000000" pitchFamily="2" charset="2"/>
              <a:buChar char="§"/>
            </a:pPr>
            <a:r>
              <a:rPr lang="fr-FR" sz="1300" dirty="0" smtClean="0">
                <a:solidFill>
                  <a:srgbClr val="2B6384"/>
                </a:solidFill>
                <a:latin typeface="Calibri" panose="020F0502020204030204" pitchFamily="34" charset="0"/>
                <a:cs typeface="Calibri" panose="020F0502020204030204" pitchFamily="34" charset="0"/>
              </a:rPr>
              <a:t>441 entreprises d’ébénisterie</a:t>
            </a:r>
          </a:p>
          <a:p>
            <a:pPr marL="442913" indent="-179388">
              <a:spcBef>
                <a:spcPts val="300"/>
              </a:spcBef>
              <a:buFont typeface="Wingdings" panose="05000000000000000000" pitchFamily="2" charset="2"/>
              <a:buChar char="§"/>
            </a:pPr>
            <a:r>
              <a:rPr lang="fr-FR" sz="1300" dirty="0" smtClean="0">
                <a:solidFill>
                  <a:srgbClr val="2B6384"/>
                </a:solidFill>
                <a:latin typeface="Calibri" panose="020F0502020204030204" pitchFamily="34" charset="0"/>
                <a:cs typeface="Calibri" panose="020F0502020204030204" pitchFamily="34" charset="0"/>
              </a:rPr>
              <a:t>262 tapissiers-selliers (174 tapissiers, 88 selliers)</a:t>
            </a:r>
          </a:p>
          <a:p>
            <a:pPr marL="442913" indent="-179388">
              <a:spcBef>
                <a:spcPts val="300"/>
              </a:spcBef>
              <a:buFont typeface="Wingdings" panose="05000000000000000000" pitchFamily="2" charset="2"/>
              <a:buChar char="§"/>
            </a:pPr>
            <a:r>
              <a:rPr lang="fr-FR" sz="1300" dirty="0" smtClean="0">
                <a:solidFill>
                  <a:srgbClr val="2B6384"/>
                </a:solidFill>
                <a:latin typeface="Calibri" panose="020F0502020204030204" pitchFamily="34" charset="0"/>
                <a:cs typeface="Calibri" panose="020F0502020204030204" pitchFamily="34" charset="0"/>
              </a:rPr>
              <a:t>135 encadreurs et doreurs</a:t>
            </a:r>
            <a:endParaRPr lang="fr-FR" sz="1300" dirty="0">
              <a:solidFill>
                <a:srgbClr val="2B6384"/>
              </a:solidFill>
              <a:latin typeface="Calibri" panose="020F0502020204030204" pitchFamily="34" charset="0"/>
              <a:cs typeface="Calibri" panose="020F0502020204030204" pitchFamily="34" charset="0"/>
            </a:endParaRPr>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5</a:t>
            </a:fld>
            <a:endParaRPr lang="fr-FR"/>
          </a:p>
        </p:txBody>
      </p:sp>
    </p:spTree>
    <p:extLst>
      <p:ext uri="{BB962C8B-B14F-4D97-AF65-F5344CB8AC3E}">
        <p14:creationId xmlns:p14="http://schemas.microsoft.com/office/powerpoint/2010/main" val="1324547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32"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188343"/>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Age des chefs d’entreprise</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L’âge moyen des chefs </a:t>
            </a:r>
            <a:r>
              <a:rPr lang="fr-FR" sz="1500" b="0" dirty="0" smtClean="0">
                <a:latin typeface="Calibri" pitchFamily="34" charset="0"/>
                <a:cs typeface="Times New Roman" pitchFamily="18" charset="0"/>
              </a:rPr>
              <a:t>d’entreprise, déjà élevé en 2015, a encore augmenté en six ans pour s’établir à </a:t>
            </a:r>
            <a:br>
              <a:rPr lang="fr-FR" sz="1500" b="0" dirty="0" smtClean="0">
                <a:latin typeface="Calibri" pitchFamily="34" charset="0"/>
                <a:cs typeface="Times New Roman" pitchFamily="18" charset="0"/>
              </a:rPr>
            </a:br>
            <a:r>
              <a:rPr lang="fr-FR" sz="1500" b="0" dirty="0" smtClean="0">
                <a:latin typeface="Calibri" pitchFamily="34" charset="0"/>
                <a:cs typeface="Times New Roman" pitchFamily="18" charset="0"/>
              </a:rPr>
              <a:t>51,5 ans en 2021.</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43 % des </a:t>
            </a:r>
            <a:r>
              <a:rPr lang="fr-FR" sz="1500" b="0" dirty="0">
                <a:latin typeface="Calibri" pitchFamily="34" charset="0"/>
                <a:cs typeface="Times New Roman" pitchFamily="18" charset="0"/>
              </a:rPr>
              <a:t>chefs d’entreprise ont plus de 55 ans </a:t>
            </a:r>
            <a:r>
              <a:rPr lang="fr-FR" sz="1500" b="0" dirty="0" smtClean="0">
                <a:latin typeface="Calibri" pitchFamily="34" charset="0"/>
                <a:cs typeface="Times New Roman" pitchFamily="18" charset="0"/>
              </a:rPr>
              <a:t>dont 16 % ont dépassé les 60 ans.</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A l’inverse, seulement 7,5 % des responsables ont moins de 36 ans.</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a:t>
            </a:r>
            <a:r>
              <a:rPr lang="fr-FR" sz="2000" b="0" dirty="0" smtClean="0"/>
              <a:t>b. Caractéristiques du chef d’entreprise</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50</a:t>
            </a:fld>
            <a:endParaRPr lang="fr-FR"/>
          </a:p>
        </p:txBody>
      </p:sp>
      <p:graphicFrame>
        <p:nvGraphicFramePr>
          <p:cNvPr id="15" name="Graphique 14"/>
          <p:cNvGraphicFramePr/>
          <p:nvPr>
            <p:extLst>
              <p:ext uri="{D42A27DB-BD31-4B8C-83A1-F6EECF244321}">
                <p14:modId xmlns:p14="http://schemas.microsoft.com/office/powerpoint/2010/main" val="587614461"/>
              </p:ext>
            </p:extLst>
          </p:nvPr>
        </p:nvGraphicFramePr>
        <p:xfrm>
          <a:off x="5771157" y="3132559"/>
          <a:ext cx="4491832" cy="31683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Graphique 15"/>
          <p:cNvGraphicFramePr/>
          <p:nvPr>
            <p:extLst>
              <p:ext uri="{D42A27DB-BD31-4B8C-83A1-F6EECF244321}">
                <p14:modId xmlns:p14="http://schemas.microsoft.com/office/powerpoint/2010/main" val="3077512204"/>
              </p:ext>
            </p:extLst>
          </p:nvPr>
        </p:nvGraphicFramePr>
        <p:xfrm>
          <a:off x="882204" y="2740702"/>
          <a:ext cx="4130264" cy="2106007"/>
        </p:xfrm>
        <a:graphic>
          <a:graphicData uri="http://schemas.openxmlformats.org/drawingml/2006/chart">
            <c:chart xmlns:c="http://schemas.openxmlformats.org/drawingml/2006/chart" xmlns:r="http://schemas.openxmlformats.org/officeDocument/2006/relationships" r:id="rId8"/>
          </a:graphicData>
        </a:graphic>
      </p:graphicFrame>
      <p:sp>
        <p:nvSpPr>
          <p:cNvPr id="17" name="Rectangle 1"/>
          <p:cNvSpPr>
            <a:spLocks noChangeArrowheads="1"/>
          </p:cNvSpPr>
          <p:nvPr/>
        </p:nvSpPr>
        <p:spPr bwMode="auto">
          <a:xfrm>
            <a:off x="1383135" y="4951749"/>
            <a:ext cx="3452613"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Age moyen du chef</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d’entreprise </a:t>
            </a:r>
            <a:r>
              <a:rPr kumimoji="0" lang="fr-FR" sz="1300" b="1" i="0" u="none" strike="noStrike" cap="none" normalizeH="0" baseline="0" dirty="0" smtClean="0">
                <a:ln>
                  <a:noFill/>
                </a:ln>
                <a:solidFill>
                  <a:srgbClr val="2B6384"/>
                </a:solidFill>
                <a:effectLst/>
                <a:latin typeface="Calibri" pitchFamily="34" charset="0"/>
                <a:ea typeface="Times New Roman" pitchFamily="18" charset="0"/>
              </a:rPr>
              <a:t>selon l’activité</a:t>
            </a:r>
            <a:r>
              <a:rPr kumimoji="0" lang="fr-FR" sz="1300" b="1" i="0" u="none" strike="noStrike" cap="none" normalizeH="0" baseline="0" dirty="0" smtClean="0">
                <a:ln>
                  <a:noFill/>
                </a:ln>
                <a:solidFill>
                  <a:srgbClr val="2B6384"/>
                </a:solidFill>
                <a:effectLst/>
                <a:latin typeface="Calibri" pitchFamily="34" charset="0"/>
              </a:rPr>
              <a:t> </a:t>
            </a:r>
          </a:p>
        </p:txBody>
      </p:sp>
      <p:graphicFrame>
        <p:nvGraphicFramePr>
          <p:cNvPr id="18" name="Tableau 17"/>
          <p:cNvGraphicFramePr>
            <a:graphicFrameLocks noGrp="1"/>
          </p:cNvGraphicFramePr>
          <p:nvPr>
            <p:extLst>
              <p:ext uri="{D42A27DB-BD31-4B8C-83A1-F6EECF244321}">
                <p14:modId xmlns:p14="http://schemas.microsoft.com/office/powerpoint/2010/main" val="3614665768"/>
              </p:ext>
            </p:extLst>
          </p:nvPr>
        </p:nvGraphicFramePr>
        <p:xfrm>
          <a:off x="809271" y="5237677"/>
          <a:ext cx="4600343" cy="1434040"/>
        </p:xfrm>
        <a:graphic>
          <a:graphicData uri="http://schemas.openxmlformats.org/drawingml/2006/table">
            <a:tbl>
              <a:tblPr/>
              <a:tblGrid>
                <a:gridCol w="657192"/>
                <a:gridCol w="927800"/>
                <a:gridCol w="927800"/>
                <a:gridCol w="1159751"/>
                <a:gridCol w="927800"/>
              </a:tblGrid>
              <a:tr h="326364">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a:t>
                      </a:r>
                      <a:br>
                        <a:rPr lang="fr-FR" sz="1300" b="1" spc="0" baseline="0" dirty="0" smtClean="0">
                          <a:solidFill>
                            <a:schemeClr val="bg1"/>
                          </a:solidFill>
                          <a:latin typeface="Calibri" pitchFamily="34" charset="0"/>
                          <a:ea typeface="Times New Roman"/>
                          <a:cs typeface="Times New Roman"/>
                        </a:rPr>
                      </a:br>
                      <a:r>
                        <a:rPr lang="fr-FR" sz="1300" b="1" spc="0" baseline="0" dirty="0" smtClean="0">
                          <a:solidFill>
                            <a:schemeClr val="bg1"/>
                          </a:solidFill>
                          <a:latin typeface="Calibri" pitchFamily="34" charset="0"/>
                          <a:ea typeface="Times New Roman"/>
                          <a:cs typeface="Times New Roman"/>
                        </a:rPr>
                        <a:t>Sellerie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 </a:t>
                      </a:r>
                      <a:r>
                        <a:rPr lang="fr-FR" sz="1300" b="1" spc="0" baseline="0" dirty="0">
                          <a:solidFill>
                            <a:schemeClr val="bg1"/>
                          </a:solidFill>
                          <a:latin typeface="Calibri" pitchFamily="34" charset="0"/>
                          <a:ea typeface="Times New Roman"/>
                          <a:cs typeface="Times New Roman"/>
                        </a:rPr>
                        <a:t>Dorure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2021</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51,5</a:t>
                      </a:r>
                      <a:r>
                        <a:rPr lang="fr-FR" sz="1300" baseline="0" dirty="0" smtClean="0">
                          <a:solidFill>
                            <a:srgbClr val="2B6384"/>
                          </a:solidFill>
                          <a:latin typeface="Calibri" pitchFamily="34" charset="0"/>
                          <a:ea typeface="Times New Roman"/>
                          <a:cs typeface="Times New Roman"/>
                        </a:rPr>
                        <a:t>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51,5</a:t>
                      </a:r>
                      <a:r>
                        <a:rPr lang="fr-FR" sz="1300" baseline="0" dirty="0" smtClean="0">
                          <a:solidFill>
                            <a:srgbClr val="2B6384"/>
                          </a:solidFill>
                          <a:latin typeface="Calibri" pitchFamily="34" charset="0"/>
                          <a:ea typeface="Times New Roman"/>
                          <a:cs typeface="Times New Roman"/>
                        </a:rPr>
                        <a:t>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55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b="1" dirty="0" smtClean="0">
                          <a:solidFill>
                            <a:srgbClr val="2B6384"/>
                          </a:solidFill>
                          <a:latin typeface="Calibri" pitchFamily="34" charset="0"/>
                          <a:ea typeface="Times New Roman"/>
                          <a:cs typeface="Times New Roman"/>
                        </a:rPr>
                        <a:t>51,5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2015</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50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49,5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54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b="1" dirty="0" smtClean="0">
                          <a:solidFill>
                            <a:srgbClr val="2B6384"/>
                          </a:solidFill>
                          <a:latin typeface="Calibri" pitchFamily="34" charset="0"/>
                          <a:ea typeface="Times New Roman"/>
                          <a:cs typeface="Times New Roman"/>
                        </a:rPr>
                        <a:t>50</a:t>
                      </a:r>
                      <a:r>
                        <a:rPr lang="fr-FR" sz="1300" b="1" baseline="0" dirty="0" smtClean="0">
                          <a:solidFill>
                            <a:srgbClr val="2B6384"/>
                          </a:solidFill>
                          <a:latin typeface="Calibri" pitchFamily="34" charset="0"/>
                          <a:ea typeface="Times New Roman"/>
                          <a:cs typeface="Times New Roman"/>
                        </a:rPr>
                        <a:t>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2011</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50 ans </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49,5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51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50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2005</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48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49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47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48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2000</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44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47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46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45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119330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53"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223976"/>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Age des chefs d’entreprise à la création ou à la reprise de l’entreprise</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L’âge des chefs d’entreprise au moment de la création ou de la reprise de l’entreprise </a:t>
            </a:r>
            <a:r>
              <a:rPr lang="fr-FR" sz="1500" b="0" dirty="0" smtClean="0">
                <a:latin typeface="Calibri" pitchFamily="34" charset="0"/>
                <a:cs typeface="Times New Roman" pitchFamily="18" charset="0"/>
              </a:rPr>
              <a:t>progresse également entre 2015 et 2021 pour atteindre désormais 35 </a:t>
            </a:r>
            <a:r>
              <a:rPr lang="fr-FR" sz="1500" b="0" dirty="0">
                <a:latin typeface="Calibri" pitchFamily="34" charset="0"/>
                <a:cs typeface="Times New Roman" pitchFamily="18" charset="0"/>
              </a:rPr>
              <a:t>ans en moyenne</a:t>
            </a:r>
            <a:r>
              <a:rPr lang="fr-FR" sz="1500" b="0" dirty="0" smtClean="0">
                <a:latin typeface="Calibri" pitchFamily="34" charset="0"/>
                <a:cs typeface="Times New Roman" pitchFamily="18" charset="0"/>
              </a:rPr>
              <a:t>.</a:t>
            </a:r>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L’âge moyen demeure </a:t>
            </a:r>
            <a:r>
              <a:rPr lang="fr-FR" sz="1500" b="0" dirty="0" smtClean="0">
                <a:latin typeface="Calibri" pitchFamily="34" charset="0"/>
                <a:cs typeface="Times New Roman" pitchFamily="18" charset="0"/>
              </a:rPr>
              <a:t>plus </a:t>
            </a:r>
            <a:r>
              <a:rPr lang="fr-FR" sz="1500" b="0" dirty="0">
                <a:latin typeface="Calibri" pitchFamily="34" charset="0"/>
                <a:cs typeface="Times New Roman" pitchFamily="18" charset="0"/>
              </a:rPr>
              <a:t>élevé </a:t>
            </a:r>
            <a:r>
              <a:rPr lang="fr-FR" sz="1500" b="0" dirty="0" smtClean="0">
                <a:latin typeface="Calibri" pitchFamily="34" charset="0"/>
                <a:cs typeface="Times New Roman" pitchFamily="18" charset="0"/>
              </a:rPr>
              <a:t>au sein des entreprises d’encadrement-dorure.</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a:t>
            </a:r>
            <a:r>
              <a:rPr lang="fr-FR" sz="2000" b="0" dirty="0" smtClean="0"/>
              <a:t>b. Caractéristiques du chef d’entreprise</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51</a:t>
            </a:fld>
            <a:endParaRPr lang="fr-FR"/>
          </a:p>
        </p:txBody>
      </p:sp>
      <p:graphicFrame>
        <p:nvGraphicFramePr>
          <p:cNvPr id="15" name="Graphique 14"/>
          <p:cNvGraphicFramePr/>
          <p:nvPr>
            <p:extLst>
              <p:ext uri="{D42A27DB-BD31-4B8C-83A1-F6EECF244321}">
                <p14:modId xmlns:p14="http://schemas.microsoft.com/office/powerpoint/2010/main" val="1868983577"/>
              </p:ext>
            </p:extLst>
          </p:nvPr>
        </p:nvGraphicFramePr>
        <p:xfrm>
          <a:off x="5800985" y="3132559"/>
          <a:ext cx="4491832" cy="34923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Graphique 15"/>
          <p:cNvGraphicFramePr/>
          <p:nvPr>
            <p:extLst>
              <p:ext uri="{D42A27DB-BD31-4B8C-83A1-F6EECF244321}">
                <p14:modId xmlns:p14="http://schemas.microsoft.com/office/powerpoint/2010/main" val="213421953"/>
              </p:ext>
            </p:extLst>
          </p:nvPr>
        </p:nvGraphicFramePr>
        <p:xfrm>
          <a:off x="882204" y="2643265"/>
          <a:ext cx="4130264" cy="2106007"/>
        </p:xfrm>
        <a:graphic>
          <a:graphicData uri="http://schemas.openxmlformats.org/drawingml/2006/chart">
            <c:chart xmlns:c="http://schemas.openxmlformats.org/drawingml/2006/chart" xmlns:r="http://schemas.openxmlformats.org/officeDocument/2006/relationships" r:id="rId8"/>
          </a:graphicData>
        </a:graphic>
      </p:graphicFrame>
      <p:sp>
        <p:nvSpPr>
          <p:cNvPr id="17" name="Rectangle 1"/>
          <p:cNvSpPr>
            <a:spLocks noChangeArrowheads="1"/>
          </p:cNvSpPr>
          <p:nvPr/>
        </p:nvSpPr>
        <p:spPr bwMode="auto">
          <a:xfrm>
            <a:off x="1386260" y="4860751"/>
            <a:ext cx="3310842"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Age moyen du chef</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d’entreprise à la création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ou à la reprise de l’entreprise </a:t>
            </a:r>
            <a:r>
              <a:rPr kumimoji="0" lang="fr-FR" sz="1300" b="1" i="0" u="none" strike="noStrike" cap="none" normalizeH="0" baseline="0" dirty="0" smtClean="0">
                <a:ln>
                  <a:noFill/>
                </a:ln>
                <a:solidFill>
                  <a:srgbClr val="2B6384"/>
                </a:solidFill>
                <a:effectLst/>
                <a:latin typeface="Calibri" pitchFamily="34" charset="0"/>
                <a:ea typeface="Times New Roman" pitchFamily="18" charset="0"/>
              </a:rPr>
              <a:t>selon l’activité</a:t>
            </a:r>
            <a:r>
              <a:rPr kumimoji="0" lang="fr-FR" sz="1300" b="1" i="0" u="none" strike="noStrike" cap="none" normalizeH="0" baseline="0" dirty="0" smtClean="0">
                <a:ln>
                  <a:noFill/>
                </a:ln>
                <a:solidFill>
                  <a:srgbClr val="2B6384"/>
                </a:solidFill>
                <a:effectLst/>
                <a:latin typeface="Calibri" pitchFamily="34" charset="0"/>
              </a:rPr>
              <a:t> </a:t>
            </a:r>
          </a:p>
        </p:txBody>
      </p:sp>
      <p:graphicFrame>
        <p:nvGraphicFramePr>
          <p:cNvPr id="18" name="Tableau 17"/>
          <p:cNvGraphicFramePr>
            <a:graphicFrameLocks noGrp="1"/>
          </p:cNvGraphicFramePr>
          <p:nvPr>
            <p:extLst>
              <p:ext uri="{D42A27DB-BD31-4B8C-83A1-F6EECF244321}">
                <p14:modId xmlns:p14="http://schemas.microsoft.com/office/powerpoint/2010/main" val="2040334379"/>
              </p:ext>
            </p:extLst>
          </p:nvPr>
        </p:nvGraphicFramePr>
        <p:xfrm>
          <a:off x="809276" y="5351816"/>
          <a:ext cx="4600343" cy="1434040"/>
        </p:xfrm>
        <a:graphic>
          <a:graphicData uri="http://schemas.openxmlformats.org/drawingml/2006/table">
            <a:tbl>
              <a:tblPr/>
              <a:tblGrid>
                <a:gridCol w="657192"/>
                <a:gridCol w="927800"/>
                <a:gridCol w="927800"/>
                <a:gridCol w="1159751"/>
                <a:gridCol w="927800"/>
              </a:tblGrid>
              <a:tr h="326364">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a:t>
                      </a:r>
                      <a:br>
                        <a:rPr lang="fr-FR" sz="1300" b="1" spc="0" baseline="0" dirty="0" smtClean="0">
                          <a:solidFill>
                            <a:schemeClr val="bg1"/>
                          </a:solidFill>
                          <a:latin typeface="Calibri" pitchFamily="34" charset="0"/>
                          <a:ea typeface="Times New Roman"/>
                          <a:cs typeface="Times New Roman"/>
                        </a:rPr>
                      </a:br>
                      <a:r>
                        <a:rPr lang="fr-FR" sz="1300" b="1" spc="0" baseline="0" dirty="0" smtClean="0">
                          <a:solidFill>
                            <a:schemeClr val="bg1"/>
                          </a:solidFill>
                          <a:latin typeface="Calibri" pitchFamily="34" charset="0"/>
                          <a:ea typeface="Times New Roman"/>
                          <a:cs typeface="Times New Roman"/>
                        </a:rPr>
                        <a:t>Sellerie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 </a:t>
                      </a:r>
                      <a:r>
                        <a:rPr lang="fr-FR" sz="1300" b="1" spc="0" baseline="0" dirty="0">
                          <a:solidFill>
                            <a:schemeClr val="bg1"/>
                          </a:solidFill>
                          <a:latin typeface="Calibri" pitchFamily="34" charset="0"/>
                          <a:ea typeface="Times New Roman"/>
                          <a:cs typeface="Times New Roman"/>
                        </a:rPr>
                        <a:t>Dorure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2021</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34,5</a:t>
                      </a:r>
                      <a:r>
                        <a:rPr lang="fr-FR" sz="1300" baseline="0" dirty="0" smtClean="0">
                          <a:solidFill>
                            <a:srgbClr val="2B6384"/>
                          </a:solidFill>
                          <a:latin typeface="Calibri" pitchFamily="34" charset="0"/>
                          <a:ea typeface="Times New Roman"/>
                          <a:cs typeface="Times New Roman"/>
                        </a:rPr>
                        <a:t>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36,5</a:t>
                      </a:r>
                      <a:r>
                        <a:rPr lang="fr-FR" sz="1300" baseline="0" dirty="0" smtClean="0">
                          <a:solidFill>
                            <a:srgbClr val="2B6384"/>
                          </a:solidFill>
                          <a:latin typeface="Calibri" pitchFamily="34" charset="0"/>
                          <a:ea typeface="Times New Roman"/>
                          <a:cs typeface="Times New Roman"/>
                        </a:rPr>
                        <a:t>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38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b="1" dirty="0" smtClean="0">
                          <a:solidFill>
                            <a:srgbClr val="2B6384"/>
                          </a:solidFill>
                          <a:latin typeface="Calibri" pitchFamily="34" charset="0"/>
                          <a:ea typeface="Times New Roman"/>
                          <a:cs typeface="Times New Roman"/>
                        </a:rPr>
                        <a:t>35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2015</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32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35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38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b="1" dirty="0" smtClean="0">
                          <a:solidFill>
                            <a:srgbClr val="2B6384"/>
                          </a:solidFill>
                          <a:latin typeface="Calibri" pitchFamily="34" charset="0"/>
                          <a:ea typeface="Times New Roman"/>
                          <a:cs typeface="Times New Roman"/>
                        </a:rPr>
                        <a:t>33</a:t>
                      </a:r>
                      <a:r>
                        <a:rPr lang="fr-FR" sz="1300" b="1" baseline="0" dirty="0" smtClean="0">
                          <a:solidFill>
                            <a:srgbClr val="2B6384"/>
                          </a:solidFill>
                          <a:latin typeface="Calibri" pitchFamily="34" charset="0"/>
                          <a:ea typeface="Times New Roman"/>
                          <a:cs typeface="Times New Roman"/>
                        </a:rPr>
                        <a:t>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2011</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32 ans </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33,5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35,5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32,5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2005</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30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33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34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31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2000</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30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32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34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31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726965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77"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260351"/>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Selon le sexe</a:t>
            </a:r>
          </a:p>
          <a:p>
            <a:pPr marL="728663" indent="-285750" algn="just">
              <a:spcBef>
                <a:spcPts val="300"/>
              </a:spcBef>
              <a:buClr>
                <a:srgbClr val="336699"/>
              </a:buClr>
              <a:buFont typeface="Wingdings" panose="05000000000000000000" pitchFamily="2" charset="2"/>
              <a:buChar char="ü"/>
              <a:tabLst>
                <a:tab pos="177800" algn="l"/>
              </a:tabLst>
            </a:pPr>
            <a:endParaRPr lang="fr-FR" sz="200" b="0" u="sng" dirty="0"/>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Globalement, les </a:t>
            </a:r>
            <a:r>
              <a:rPr lang="fr-FR" sz="1500" b="0" dirty="0">
                <a:latin typeface="Calibri" pitchFamily="34" charset="0"/>
                <a:cs typeface="Times New Roman" pitchFamily="18" charset="0"/>
              </a:rPr>
              <a:t>hommes </a:t>
            </a:r>
            <a:r>
              <a:rPr lang="fr-FR" sz="1500" b="0" dirty="0" smtClean="0">
                <a:latin typeface="Calibri" pitchFamily="34" charset="0"/>
                <a:cs typeface="Times New Roman" pitchFamily="18" charset="0"/>
              </a:rPr>
              <a:t>sont encore largement </a:t>
            </a:r>
            <a:r>
              <a:rPr lang="fr-FR" sz="1500" b="0" dirty="0">
                <a:latin typeface="Calibri" pitchFamily="34" charset="0"/>
                <a:cs typeface="Times New Roman" pitchFamily="18" charset="0"/>
              </a:rPr>
              <a:t>majoritaires parmi les salariés </a:t>
            </a:r>
            <a:r>
              <a:rPr lang="fr-FR" sz="1500" b="0" dirty="0" smtClean="0">
                <a:latin typeface="Calibri" pitchFamily="34" charset="0"/>
                <a:cs typeface="Times New Roman" pitchFamily="18" charset="0"/>
              </a:rPr>
              <a:t>du secteur </a:t>
            </a:r>
            <a:r>
              <a:rPr lang="fr-FR" sz="1500" b="0" dirty="0" smtClean="0">
                <a:latin typeface="Calibri" pitchFamily="34" charset="0"/>
                <a:cs typeface="Times New Roman" pitchFamily="18" charset="0"/>
              </a:rPr>
              <a:t>et représentent 75 % des salariés présents fin 2021. </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A noter que la part des effectifs féminins s’est renforcée entre 2015 et 2021.</a:t>
            </a:r>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Au sein des ébénisteries, la très grande majorité des salariés sont des hommes (</a:t>
            </a:r>
            <a:r>
              <a:rPr lang="fr-FR" sz="1500" b="0" dirty="0" smtClean="0">
                <a:latin typeface="Calibri" pitchFamily="34" charset="0"/>
                <a:cs typeface="Times New Roman" pitchFamily="18" charset="0"/>
              </a:rPr>
              <a:t>81 %).</a:t>
            </a:r>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La répartition hommes/femmes est </a:t>
            </a:r>
            <a:r>
              <a:rPr lang="fr-FR" sz="1500" b="0" dirty="0" smtClean="0">
                <a:latin typeface="Calibri" pitchFamily="34" charset="0"/>
                <a:cs typeface="Times New Roman" pitchFamily="18" charset="0"/>
              </a:rPr>
              <a:t>plus équitable </a:t>
            </a:r>
            <a:r>
              <a:rPr lang="fr-FR" sz="1500" b="0" dirty="0">
                <a:latin typeface="Calibri" pitchFamily="34" charset="0"/>
                <a:cs typeface="Times New Roman" pitchFamily="18" charset="0"/>
              </a:rPr>
              <a:t>au sein des </a:t>
            </a:r>
            <a:r>
              <a:rPr lang="fr-FR" sz="1500" b="0" dirty="0" smtClean="0">
                <a:latin typeface="Calibri" pitchFamily="34" charset="0"/>
                <a:cs typeface="Times New Roman" pitchFamily="18" charset="0"/>
              </a:rPr>
              <a:t>tapisseries/selleries et le taux de féminisation est de 56 % au sein des entreprises d’encadrement-dorure.</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c</a:t>
            </a:r>
            <a:r>
              <a:rPr lang="fr-FR" sz="2000" b="0" dirty="0" smtClean="0"/>
              <a:t>. Structure des effectifs salariés</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52</a:t>
            </a:fld>
            <a:endParaRPr lang="fr-FR"/>
          </a:p>
        </p:txBody>
      </p:sp>
      <p:grpSp>
        <p:nvGrpSpPr>
          <p:cNvPr id="11" name="Groupe 10"/>
          <p:cNvGrpSpPr/>
          <p:nvPr/>
        </p:nvGrpSpPr>
        <p:grpSpPr>
          <a:xfrm>
            <a:off x="1314252" y="3991293"/>
            <a:ext cx="2899343" cy="2272362"/>
            <a:chOff x="1630867" y="3107570"/>
            <a:chExt cx="2541873" cy="2309618"/>
          </a:xfrm>
        </p:grpSpPr>
        <p:sp>
          <p:nvSpPr>
            <p:cNvPr id="12" name="Rectangle 11"/>
            <p:cNvSpPr/>
            <p:nvPr/>
          </p:nvSpPr>
          <p:spPr>
            <a:xfrm>
              <a:off x="3022452" y="4088798"/>
              <a:ext cx="1150288" cy="1328390"/>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2900" dirty="0" smtClean="0">
                  <a:solidFill>
                    <a:srgbClr val="2B6384"/>
                  </a:solidFill>
                  <a:latin typeface="Calibri" pitchFamily="34" charset="0"/>
                </a:rPr>
                <a:t>25%</a:t>
              </a:r>
              <a:r>
                <a:rPr lang="fr-FR" sz="3200" dirty="0" smtClean="0">
                  <a:solidFill>
                    <a:srgbClr val="2B6384"/>
                  </a:solidFill>
                  <a:latin typeface="Calibri" pitchFamily="34" charset="0"/>
                </a:rPr>
                <a:t> </a:t>
              </a:r>
              <a:endParaRPr lang="fr-FR" sz="3200" dirty="0">
                <a:solidFill>
                  <a:srgbClr val="2B6384"/>
                </a:solidFill>
                <a:latin typeface="Calibri" pitchFamily="34" charset="0"/>
              </a:endParaRPr>
            </a:p>
            <a:p>
              <a:pPr algn="ctr" eaLnBrk="0" hangingPunct="0">
                <a:spcBef>
                  <a:spcPct val="0"/>
                </a:spcBef>
                <a:buFont typeface="Wingdings" pitchFamily="2" charset="2"/>
                <a:buNone/>
                <a:tabLst>
                  <a:tab pos="266700" algn="l"/>
                </a:tabLst>
                <a:defRPr/>
              </a:pPr>
              <a:r>
                <a:rPr lang="fr-FR" sz="1600" dirty="0">
                  <a:solidFill>
                    <a:srgbClr val="2B6384"/>
                  </a:solidFill>
                  <a:latin typeface="Calibri" pitchFamily="34" charset="0"/>
                </a:rPr>
                <a:t>d</a:t>
              </a:r>
              <a:r>
                <a:rPr lang="fr-FR" sz="1600" dirty="0" smtClean="0">
                  <a:solidFill>
                    <a:srgbClr val="2B6384"/>
                  </a:solidFill>
                  <a:latin typeface="Calibri" pitchFamily="34" charset="0"/>
                </a:rPr>
                <a:t>e femmes</a:t>
              </a:r>
            </a:p>
            <a:p>
              <a:pPr algn="ctr" eaLnBrk="0" hangingPunct="0">
                <a:spcBef>
                  <a:spcPct val="0"/>
                </a:spcBef>
                <a:buFont typeface="Wingdings" pitchFamily="2" charset="2"/>
                <a:buNone/>
                <a:tabLst>
                  <a:tab pos="266700" algn="l"/>
                </a:tabLst>
                <a:defRPr/>
              </a:pPr>
              <a:r>
                <a:rPr lang="fr-FR" sz="1600" dirty="0" smtClean="0">
                  <a:solidFill>
                    <a:srgbClr val="2B6384"/>
                  </a:solidFill>
                  <a:latin typeface="Calibri" pitchFamily="34" charset="0"/>
                </a:rPr>
                <a:t>en </a:t>
              </a:r>
              <a:r>
                <a:rPr lang="fr-FR" sz="1600" dirty="0">
                  <a:solidFill>
                    <a:srgbClr val="2B6384"/>
                  </a:solidFill>
                  <a:latin typeface="Calibri" pitchFamily="34" charset="0"/>
                </a:rPr>
                <a:t>2021</a:t>
              </a:r>
            </a:p>
            <a:p>
              <a:pPr algn="ctr" eaLnBrk="0" hangingPunct="0">
                <a:spcBef>
                  <a:spcPts val="600"/>
                </a:spcBef>
                <a:buFont typeface="Wingdings" pitchFamily="2" charset="2"/>
                <a:buNone/>
                <a:tabLst>
                  <a:tab pos="266700" algn="l"/>
                </a:tabLst>
                <a:defRPr/>
              </a:pPr>
              <a:r>
                <a:rPr lang="fr-FR" sz="1200" dirty="0" smtClean="0">
                  <a:solidFill>
                    <a:srgbClr val="2B6384"/>
                  </a:solidFill>
                  <a:latin typeface="Calibri" pitchFamily="34" charset="0"/>
                </a:rPr>
                <a:t>(9 700 </a:t>
              </a:r>
              <a:r>
                <a:rPr lang="fr-FR" sz="1200" dirty="0">
                  <a:solidFill>
                    <a:srgbClr val="2B6384"/>
                  </a:solidFill>
                  <a:latin typeface="Calibri" pitchFamily="34" charset="0"/>
                </a:rPr>
                <a:t>salariés)</a:t>
              </a:r>
            </a:p>
          </p:txBody>
        </p:sp>
        <p:pic>
          <p:nvPicPr>
            <p:cNvPr id="13" name="Image 12"/>
            <p:cNvPicPr>
              <a:picLocks noChangeAspect="1"/>
            </p:cNvPicPr>
            <p:nvPr/>
          </p:nvPicPr>
          <p:blipFill>
            <a:blip r:embed="rId7"/>
            <a:stretch>
              <a:fillRect/>
            </a:stretch>
          </p:blipFill>
          <p:spPr>
            <a:xfrm>
              <a:off x="3022452" y="3107570"/>
              <a:ext cx="1150288" cy="981227"/>
            </a:xfrm>
            <a:prstGeom prst="rect">
              <a:avLst/>
            </a:prstGeom>
          </p:spPr>
        </p:pic>
        <p:pic>
          <p:nvPicPr>
            <p:cNvPr id="14" name="Image 13"/>
            <p:cNvPicPr>
              <a:picLocks noChangeAspect="1"/>
            </p:cNvPicPr>
            <p:nvPr/>
          </p:nvPicPr>
          <p:blipFill>
            <a:blip r:embed="rId8"/>
            <a:stretch>
              <a:fillRect/>
            </a:stretch>
          </p:blipFill>
          <p:spPr>
            <a:xfrm>
              <a:off x="1630867" y="3110642"/>
              <a:ext cx="1150288" cy="978155"/>
            </a:xfrm>
            <a:prstGeom prst="rect">
              <a:avLst/>
            </a:prstGeom>
            <a:solidFill>
              <a:srgbClr val="002060"/>
            </a:solidFill>
          </p:spPr>
        </p:pic>
        <p:sp>
          <p:nvSpPr>
            <p:cNvPr id="20" name="Rectangle 19"/>
            <p:cNvSpPr/>
            <p:nvPr/>
          </p:nvSpPr>
          <p:spPr>
            <a:xfrm>
              <a:off x="1630867" y="4088798"/>
              <a:ext cx="1150288" cy="1328390"/>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2900" dirty="0" smtClean="0">
                  <a:solidFill>
                    <a:srgbClr val="2B6384"/>
                  </a:solidFill>
                  <a:latin typeface="Calibri" pitchFamily="34" charset="0"/>
                </a:rPr>
                <a:t>75%</a:t>
              </a:r>
              <a:r>
                <a:rPr lang="fr-FR" sz="3200" dirty="0" smtClean="0">
                  <a:solidFill>
                    <a:srgbClr val="2B6384"/>
                  </a:solidFill>
                  <a:latin typeface="Calibri" pitchFamily="34" charset="0"/>
                </a:rPr>
                <a:t> </a:t>
              </a:r>
              <a:endParaRPr lang="fr-FR" sz="3200" dirty="0">
                <a:solidFill>
                  <a:srgbClr val="2B6384"/>
                </a:solidFill>
                <a:latin typeface="Calibri" pitchFamily="34" charset="0"/>
              </a:endParaRPr>
            </a:p>
            <a:p>
              <a:pPr algn="ctr" eaLnBrk="0" hangingPunct="0">
                <a:spcBef>
                  <a:spcPct val="0"/>
                </a:spcBef>
                <a:buFont typeface="Wingdings" pitchFamily="2" charset="2"/>
                <a:buNone/>
                <a:tabLst>
                  <a:tab pos="266700" algn="l"/>
                </a:tabLst>
                <a:defRPr/>
              </a:pPr>
              <a:r>
                <a:rPr lang="fr-FR" sz="1600" dirty="0" smtClean="0">
                  <a:solidFill>
                    <a:srgbClr val="2B6384"/>
                  </a:solidFill>
                  <a:latin typeface="Calibri" pitchFamily="34" charset="0"/>
                </a:rPr>
                <a:t>d’hommes en 2021</a:t>
              </a:r>
            </a:p>
            <a:p>
              <a:pPr algn="ctr" eaLnBrk="0" hangingPunct="0">
                <a:spcBef>
                  <a:spcPts val="600"/>
                </a:spcBef>
                <a:buFont typeface="Wingdings" pitchFamily="2" charset="2"/>
                <a:buNone/>
                <a:tabLst>
                  <a:tab pos="266700" algn="l"/>
                </a:tabLst>
                <a:defRPr/>
              </a:pPr>
              <a:r>
                <a:rPr lang="fr-FR" sz="1200" dirty="0" smtClean="0">
                  <a:solidFill>
                    <a:srgbClr val="2B6384"/>
                  </a:solidFill>
                  <a:latin typeface="Calibri" pitchFamily="34" charset="0"/>
                </a:rPr>
                <a:t>(29 400 salariés)</a:t>
              </a:r>
              <a:endParaRPr lang="fr-FR" sz="1200" dirty="0">
                <a:solidFill>
                  <a:srgbClr val="2B6384"/>
                </a:solidFill>
                <a:latin typeface="Calibri" pitchFamily="34" charset="0"/>
              </a:endParaRPr>
            </a:p>
            <a:p>
              <a:pPr algn="ctr" eaLnBrk="0" hangingPunct="0">
                <a:spcBef>
                  <a:spcPct val="0"/>
                </a:spcBef>
                <a:buFont typeface="Wingdings" pitchFamily="2" charset="2"/>
                <a:buNone/>
                <a:tabLst>
                  <a:tab pos="266700" algn="l"/>
                </a:tabLst>
                <a:defRPr/>
              </a:pPr>
              <a:endParaRPr lang="fr-FR" sz="300" i="1" dirty="0">
                <a:solidFill>
                  <a:schemeClr val="accent3">
                    <a:lumMod val="50000"/>
                  </a:schemeClr>
                </a:solidFill>
                <a:latin typeface="Calibri" pitchFamily="34" charset="0"/>
              </a:endParaRPr>
            </a:p>
          </p:txBody>
        </p:sp>
      </p:grpSp>
      <p:graphicFrame>
        <p:nvGraphicFramePr>
          <p:cNvPr id="21" name="Graphique 20"/>
          <p:cNvGraphicFramePr/>
          <p:nvPr>
            <p:extLst>
              <p:ext uri="{D42A27DB-BD31-4B8C-83A1-F6EECF244321}">
                <p14:modId xmlns:p14="http://schemas.microsoft.com/office/powerpoint/2010/main" val="2352682931"/>
              </p:ext>
            </p:extLst>
          </p:nvPr>
        </p:nvGraphicFramePr>
        <p:xfrm>
          <a:off x="5266409" y="3184048"/>
          <a:ext cx="4408942" cy="172071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Graphique 21"/>
          <p:cNvGraphicFramePr/>
          <p:nvPr>
            <p:extLst>
              <p:ext uri="{D42A27DB-BD31-4B8C-83A1-F6EECF244321}">
                <p14:modId xmlns:p14="http://schemas.microsoft.com/office/powerpoint/2010/main" val="2878005284"/>
              </p:ext>
            </p:extLst>
          </p:nvPr>
        </p:nvGraphicFramePr>
        <p:xfrm>
          <a:off x="5282437" y="5076775"/>
          <a:ext cx="4408942" cy="1860186"/>
        </p:xfrm>
        <a:graphic>
          <a:graphicData uri="http://schemas.openxmlformats.org/drawingml/2006/chart">
            <c:chart xmlns:c="http://schemas.openxmlformats.org/drawingml/2006/chart" xmlns:r="http://schemas.openxmlformats.org/officeDocument/2006/relationships" r:id="rId10"/>
          </a:graphicData>
        </a:graphic>
      </p:graphicFrame>
      <p:sp>
        <p:nvSpPr>
          <p:cNvPr id="23" name="Rectangle 1"/>
          <p:cNvSpPr>
            <a:spLocks noChangeArrowheads="1"/>
          </p:cNvSpPr>
          <p:nvPr/>
        </p:nvSpPr>
        <p:spPr bwMode="auto">
          <a:xfrm>
            <a:off x="1471931" y="3433269"/>
            <a:ext cx="2391167"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Répartition des 39 100 salariés*</a:t>
            </a:r>
          </a:p>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selon le sexe</a:t>
            </a:r>
            <a:endParaRPr kumimoji="0" lang="fr-FR" sz="1300" b="1" i="0" u="none" strike="noStrike" cap="none" normalizeH="0" baseline="0" dirty="0" smtClean="0">
              <a:ln>
                <a:noFill/>
              </a:ln>
              <a:solidFill>
                <a:srgbClr val="2B6384"/>
              </a:solidFill>
              <a:effectLst/>
              <a:latin typeface="Calibri" pitchFamily="34" charset="0"/>
            </a:endParaRPr>
          </a:p>
        </p:txBody>
      </p:sp>
      <p:sp>
        <p:nvSpPr>
          <p:cNvPr id="24" name="Text Box 31"/>
          <p:cNvSpPr txBox="1">
            <a:spLocks noChangeArrowheads="1"/>
          </p:cNvSpPr>
          <p:nvPr/>
        </p:nvSpPr>
        <p:spPr bwMode="auto">
          <a:xfrm>
            <a:off x="1178192" y="6455590"/>
            <a:ext cx="1584176"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Y compris les apprentis</a:t>
            </a:r>
            <a:endParaRPr lang="fr-FR" sz="1000" i="1" dirty="0">
              <a:solidFill>
                <a:srgbClr val="2B6384"/>
              </a:solidFill>
              <a:latin typeface="Calibri" pitchFamily="34" charset="0"/>
            </a:endParaRPr>
          </a:p>
        </p:txBody>
      </p:sp>
    </p:spTree>
    <p:extLst>
      <p:ext uri="{BB962C8B-B14F-4D97-AF65-F5344CB8AC3E}">
        <p14:creationId xmlns:p14="http://schemas.microsoft.com/office/powerpoint/2010/main" val="3076060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0"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Selon la durée du travail</a:t>
            </a:r>
          </a:p>
          <a:p>
            <a:pPr marL="728663" indent="-285750" algn="just">
              <a:spcBef>
                <a:spcPts val="300"/>
              </a:spcBef>
              <a:buClr>
                <a:srgbClr val="336699"/>
              </a:buClr>
              <a:buFont typeface="Wingdings" panose="05000000000000000000" pitchFamily="2" charset="2"/>
              <a:buChar char="ü"/>
              <a:tabLst>
                <a:tab pos="177800" algn="l"/>
              </a:tabLst>
            </a:pPr>
            <a:endParaRPr lang="fr-FR" sz="200" b="0" u="sng" dirty="0"/>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La part </a:t>
            </a:r>
            <a:r>
              <a:rPr lang="fr-FR" sz="1500" b="0" dirty="0" smtClean="0">
                <a:latin typeface="Calibri" pitchFamily="34" charset="0"/>
                <a:cs typeface="Times New Roman" pitchFamily="18" charset="0"/>
              </a:rPr>
              <a:t>des salariés à temps plein reste largement prédominante bien qu’elle se soit quelque peu contractée en six ans pour s’établir à 90,5 % fin 2021.</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c</a:t>
            </a:r>
            <a:r>
              <a:rPr lang="fr-FR" sz="2000" b="0" dirty="0" smtClean="0"/>
              <a:t>. Structure des effectifs salariés</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53</a:t>
            </a:fld>
            <a:endParaRPr lang="fr-FR"/>
          </a:p>
        </p:txBody>
      </p:sp>
      <p:graphicFrame>
        <p:nvGraphicFramePr>
          <p:cNvPr id="21" name="Graphique 20"/>
          <p:cNvGraphicFramePr/>
          <p:nvPr>
            <p:extLst>
              <p:ext uri="{D42A27DB-BD31-4B8C-83A1-F6EECF244321}">
                <p14:modId xmlns:p14="http://schemas.microsoft.com/office/powerpoint/2010/main" val="2544634589"/>
              </p:ext>
            </p:extLst>
          </p:nvPr>
        </p:nvGraphicFramePr>
        <p:xfrm>
          <a:off x="5258238" y="2844527"/>
          <a:ext cx="4408942" cy="184822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Graphique 21"/>
          <p:cNvGraphicFramePr/>
          <p:nvPr>
            <p:extLst>
              <p:ext uri="{D42A27DB-BD31-4B8C-83A1-F6EECF244321}">
                <p14:modId xmlns:p14="http://schemas.microsoft.com/office/powerpoint/2010/main" val="4256951404"/>
              </p:ext>
            </p:extLst>
          </p:nvPr>
        </p:nvGraphicFramePr>
        <p:xfrm>
          <a:off x="5266555" y="4800761"/>
          <a:ext cx="4408942" cy="2004206"/>
        </p:xfrm>
        <a:graphic>
          <a:graphicData uri="http://schemas.openxmlformats.org/drawingml/2006/chart">
            <c:chart xmlns:c="http://schemas.openxmlformats.org/drawingml/2006/chart" xmlns:r="http://schemas.openxmlformats.org/officeDocument/2006/relationships" r:id="rId8"/>
          </a:graphicData>
        </a:graphic>
      </p:graphicFrame>
      <p:sp>
        <p:nvSpPr>
          <p:cNvPr id="24" name="Text Box 31"/>
          <p:cNvSpPr txBox="1">
            <a:spLocks noChangeArrowheads="1"/>
          </p:cNvSpPr>
          <p:nvPr/>
        </p:nvSpPr>
        <p:spPr bwMode="auto">
          <a:xfrm>
            <a:off x="933829" y="6347320"/>
            <a:ext cx="1584176"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Y compris les apprentis</a:t>
            </a:r>
            <a:endParaRPr lang="fr-FR" sz="1000" i="1" dirty="0">
              <a:solidFill>
                <a:srgbClr val="2B6384"/>
              </a:solidFill>
              <a:latin typeface="Calibri" pitchFamily="34" charset="0"/>
            </a:endParaRPr>
          </a:p>
        </p:txBody>
      </p:sp>
      <p:graphicFrame>
        <p:nvGraphicFramePr>
          <p:cNvPr id="16" name="Graphique 15"/>
          <p:cNvGraphicFramePr/>
          <p:nvPr>
            <p:extLst>
              <p:ext uri="{D42A27DB-BD31-4B8C-83A1-F6EECF244321}">
                <p14:modId xmlns:p14="http://schemas.microsoft.com/office/powerpoint/2010/main" val="2131659063"/>
              </p:ext>
            </p:extLst>
          </p:nvPr>
        </p:nvGraphicFramePr>
        <p:xfrm>
          <a:off x="916903" y="3184048"/>
          <a:ext cx="3690930" cy="315014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5703933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22"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Selon la durée du travail</a:t>
            </a:r>
          </a:p>
          <a:p>
            <a:pPr marL="728663" indent="-285750" algn="just">
              <a:spcBef>
                <a:spcPts val="300"/>
              </a:spcBef>
              <a:buClr>
                <a:srgbClr val="336699"/>
              </a:buClr>
              <a:buFont typeface="Wingdings" panose="05000000000000000000" pitchFamily="2" charset="2"/>
              <a:buChar char="ü"/>
              <a:tabLst>
                <a:tab pos="177800" algn="l"/>
              </a:tabLst>
            </a:pPr>
            <a:endParaRPr lang="fr-FR" sz="200" b="0" u="sng" dirty="0"/>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La durée moyenne hebdomadaire de travail des salariés à temps partiel s’établit désormais à </a:t>
            </a:r>
            <a:r>
              <a:rPr lang="fr-FR" sz="1500" b="0" dirty="0" smtClean="0">
                <a:latin typeface="Calibri" pitchFamily="34" charset="0"/>
                <a:cs typeface="Times New Roman" pitchFamily="18" charset="0"/>
              </a:rPr>
              <a:t>20H00</a:t>
            </a:r>
            <a:r>
              <a:rPr lang="fr-FR" sz="1500" b="0" dirty="0">
                <a:latin typeface="Calibri" pitchFamily="34" charset="0"/>
                <a:cs typeface="Times New Roman" pitchFamily="18" charset="0"/>
              </a:rPr>
              <a:t>, soit </a:t>
            </a:r>
            <a:r>
              <a:rPr lang="fr-FR" sz="1500" b="0" dirty="0" smtClean="0">
                <a:latin typeface="Calibri" pitchFamily="34" charset="0"/>
                <a:cs typeface="Times New Roman" pitchFamily="18" charset="0"/>
              </a:rPr>
              <a:t/>
            </a:r>
            <a:br>
              <a:rPr lang="fr-FR" sz="1500" b="0" dirty="0" smtClean="0">
                <a:latin typeface="Calibri" pitchFamily="34" charset="0"/>
                <a:cs typeface="Times New Roman" pitchFamily="18" charset="0"/>
              </a:rPr>
            </a:br>
            <a:r>
              <a:rPr lang="fr-FR" sz="1500" b="0" dirty="0" smtClean="0">
                <a:latin typeface="Calibri" pitchFamily="34" charset="0"/>
                <a:cs typeface="Times New Roman" pitchFamily="18" charset="0"/>
              </a:rPr>
              <a:t>une </a:t>
            </a:r>
            <a:r>
              <a:rPr lang="fr-FR" sz="1500" b="0" dirty="0">
                <a:latin typeface="Calibri" pitchFamily="34" charset="0"/>
                <a:cs typeface="Times New Roman" pitchFamily="18" charset="0"/>
              </a:rPr>
              <a:t>heure de moins qu’en </a:t>
            </a:r>
            <a:r>
              <a:rPr lang="fr-FR" sz="1500" b="0" dirty="0" smtClean="0">
                <a:latin typeface="Calibri" pitchFamily="34" charset="0"/>
                <a:cs typeface="Times New Roman" pitchFamily="18" charset="0"/>
              </a:rPr>
              <a:t>2015.</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c</a:t>
            </a:r>
            <a:r>
              <a:rPr lang="fr-FR" sz="2000" b="0" dirty="0" smtClean="0"/>
              <a:t>. Structure des effectifs salariés</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54</a:t>
            </a:fld>
            <a:endParaRPr lang="fr-FR"/>
          </a:p>
        </p:txBody>
      </p:sp>
      <p:graphicFrame>
        <p:nvGraphicFramePr>
          <p:cNvPr id="11" name="Graphique 10"/>
          <p:cNvGraphicFramePr/>
          <p:nvPr>
            <p:extLst>
              <p:ext uri="{D42A27DB-BD31-4B8C-83A1-F6EECF244321}">
                <p14:modId xmlns:p14="http://schemas.microsoft.com/office/powerpoint/2010/main" val="4204670809"/>
              </p:ext>
            </p:extLst>
          </p:nvPr>
        </p:nvGraphicFramePr>
        <p:xfrm>
          <a:off x="1890316" y="2556495"/>
          <a:ext cx="6840760" cy="2304256"/>
        </p:xfrm>
        <a:graphic>
          <a:graphicData uri="http://schemas.openxmlformats.org/drawingml/2006/chart">
            <c:chart xmlns:c="http://schemas.openxmlformats.org/drawingml/2006/chart" xmlns:r="http://schemas.openxmlformats.org/officeDocument/2006/relationships" r:id="rId7"/>
          </a:graphicData>
        </a:graphic>
      </p:graphicFrame>
      <p:sp>
        <p:nvSpPr>
          <p:cNvPr id="12" name="Rectangle 1"/>
          <p:cNvSpPr>
            <a:spLocks noChangeArrowheads="1"/>
          </p:cNvSpPr>
          <p:nvPr/>
        </p:nvSpPr>
        <p:spPr bwMode="auto">
          <a:xfrm>
            <a:off x="4123258" y="5082685"/>
            <a:ext cx="1435008"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Rappel 2000-2015</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13" name="Tableau 12"/>
          <p:cNvGraphicFramePr>
            <a:graphicFrameLocks noGrp="1"/>
          </p:cNvGraphicFramePr>
          <p:nvPr>
            <p:extLst>
              <p:ext uri="{D42A27DB-BD31-4B8C-83A1-F6EECF244321}">
                <p14:modId xmlns:p14="http://schemas.microsoft.com/office/powerpoint/2010/main" val="2543567589"/>
              </p:ext>
            </p:extLst>
          </p:nvPr>
        </p:nvGraphicFramePr>
        <p:xfrm>
          <a:off x="2106340" y="5379983"/>
          <a:ext cx="5760641" cy="1292378"/>
        </p:xfrm>
        <a:graphic>
          <a:graphicData uri="http://schemas.openxmlformats.org/drawingml/2006/table">
            <a:tbl>
              <a:tblPr/>
              <a:tblGrid>
                <a:gridCol w="822948"/>
                <a:gridCol w="1161810"/>
                <a:gridCol w="1161810"/>
                <a:gridCol w="1452263"/>
                <a:gridCol w="1161810"/>
              </a:tblGrid>
              <a:tr h="417530">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a:t>
                      </a:r>
                      <a:br>
                        <a:rPr lang="fr-FR" sz="1300" b="1" spc="0" baseline="0" dirty="0" smtClean="0">
                          <a:solidFill>
                            <a:schemeClr val="bg1"/>
                          </a:solidFill>
                          <a:latin typeface="Calibri" pitchFamily="34" charset="0"/>
                          <a:ea typeface="Times New Roman"/>
                          <a:cs typeface="Times New Roman"/>
                        </a:rPr>
                      </a:br>
                      <a:r>
                        <a:rPr lang="fr-FR" sz="1300" b="1" spc="0" baseline="0" dirty="0" smtClean="0">
                          <a:solidFill>
                            <a:schemeClr val="bg1"/>
                          </a:solidFill>
                          <a:latin typeface="Calibri" pitchFamily="34" charset="0"/>
                          <a:ea typeface="Times New Roman"/>
                          <a:cs typeface="Times New Roman"/>
                        </a:rPr>
                        <a:t>Sellerie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 </a:t>
                      </a:r>
                      <a:r>
                        <a:rPr lang="fr-FR" sz="1300" b="1" spc="0" baseline="0" dirty="0">
                          <a:solidFill>
                            <a:schemeClr val="bg1"/>
                          </a:solidFill>
                          <a:latin typeface="Calibri" pitchFamily="34" charset="0"/>
                          <a:ea typeface="Times New Roman"/>
                          <a:cs typeface="Times New Roman"/>
                        </a:rPr>
                        <a:t>Dorure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218712">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2015</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21H</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19H30</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21H</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b="1" dirty="0" smtClean="0">
                          <a:solidFill>
                            <a:srgbClr val="2B6384"/>
                          </a:solidFill>
                          <a:latin typeface="Calibri" pitchFamily="34" charset="0"/>
                          <a:ea typeface="Times New Roman"/>
                          <a:cs typeface="Times New Roman"/>
                        </a:rPr>
                        <a:t>21H</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18712">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2011</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22H</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21H30</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21H</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22H</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18712">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2005</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21H</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21H</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21H</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21H</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18712">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2000</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25H</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22H</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22H30</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24H</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633875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42"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04367"/>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Selon l’âge</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L’âge </a:t>
            </a:r>
            <a:r>
              <a:rPr lang="fr-FR" sz="1500" b="0" dirty="0">
                <a:latin typeface="Calibri" pitchFamily="34" charset="0"/>
                <a:cs typeface="Times New Roman" pitchFamily="18" charset="0"/>
              </a:rPr>
              <a:t>moyen </a:t>
            </a:r>
            <a:r>
              <a:rPr lang="fr-FR" sz="1500" b="0" dirty="0" smtClean="0">
                <a:latin typeface="Calibri" pitchFamily="34" charset="0"/>
                <a:cs typeface="Times New Roman" pitchFamily="18" charset="0"/>
              </a:rPr>
              <a:t>des salariés avoisine toujours 37 ans en fin d’année 2021.</a:t>
            </a:r>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Les salariés </a:t>
            </a:r>
            <a:r>
              <a:rPr lang="fr-FR" sz="1500" b="0" dirty="0" smtClean="0">
                <a:latin typeface="Calibri" pitchFamily="34" charset="0"/>
                <a:cs typeface="Times New Roman" pitchFamily="18" charset="0"/>
              </a:rPr>
              <a:t>de l’encadrement-dorure sont, en moyenne, plus âgés que dans les autres métiers.</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a:t>
            </a:r>
            <a:r>
              <a:rPr lang="fr-FR" sz="2000" b="0" dirty="0" smtClean="0"/>
              <a:t>c. Structure des effectifs salariés</a:t>
            </a: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55</a:t>
            </a:fld>
            <a:endParaRPr lang="fr-FR"/>
          </a:p>
        </p:txBody>
      </p:sp>
      <p:graphicFrame>
        <p:nvGraphicFramePr>
          <p:cNvPr id="15" name="Graphique 14"/>
          <p:cNvGraphicFramePr/>
          <p:nvPr>
            <p:extLst>
              <p:ext uri="{D42A27DB-BD31-4B8C-83A1-F6EECF244321}">
                <p14:modId xmlns:p14="http://schemas.microsoft.com/office/powerpoint/2010/main" val="3200067899"/>
              </p:ext>
            </p:extLst>
          </p:nvPr>
        </p:nvGraphicFramePr>
        <p:xfrm>
          <a:off x="5771157" y="3132559"/>
          <a:ext cx="4290114" cy="31683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Graphique 15"/>
          <p:cNvGraphicFramePr/>
          <p:nvPr>
            <p:extLst>
              <p:ext uri="{D42A27DB-BD31-4B8C-83A1-F6EECF244321}">
                <p14:modId xmlns:p14="http://schemas.microsoft.com/office/powerpoint/2010/main" val="3868664049"/>
              </p:ext>
            </p:extLst>
          </p:nvPr>
        </p:nvGraphicFramePr>
        <p:xfrm>
          <a:off x="882204" y="2740702"/>
          <a:ext cx="4130264" cy="2106007"/>
        </p:xfrm>
        <a:graphic>
          <a:graphicData uri="http://schemas.openxmlformats.org/drawingml/2006/chart">
            <c:chart xmlns:c="http://schemas.openxmlformats.org/drawingml/2006/chart" xmlns:r="http://schemas.openxmlformats.org/officeDocument/2006/relationships" r:id="rId8"/>
          </a:graphicData>
        </a:graphic>
      </p:graphicFrame>
      <p:sp>
        <p:nvSpPr>
          <p:cNvPr id="17" name="Rectangle 1"/>
          <p:cNvSpPr>
            <a:spLocks noChangeArrowheads="1"/>
          </p:cNvSpPr>
          <p:nvPr/>
        </p:nvSpPr>
        <p:spPr bwMode="auto">
          <a:xfrm>
            <a:off x="1675845" y="4951749"/>
            <a:ext cx="2867196"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Age moyen des salariés </a:t>
            </a:r>
            <a:r>
              <a:rPr kumimoji="0" lang="fr-FR" sz="1300" b="1" i="0" u="none" strike="noStrike" cap="none" normalizeH="0" baseline="0" dirty="0" smtClean="0">
                <a:ln>
                  <a:noFill/>
                </a:ln>
                <a:solidFill>
                  <a:srgbClr val="2B6384"/>
                </a:solidFill>
                <a:effectLst/>
                <a:latin typeface="Calibri" pitchFamily="34" charset="0"/>
                <a:ea typeface="Times New Roman" pitchFamily="18" charset="0"/>
              </a:rPr>
              <a:t>selon l’activité</a:t>
            </a:r>
            <a:r>
              <a:rPr kumimoji="0" lang="fr-FR" sz="1300" b="1" i="0" u="none" strike="noStrike" cap="none" normalizeH="0" baseline="0" dirty="0" smtClean="0">
                <a:ln>
                  <a:noFill/>
                </a:ln>
                <a:solidFill>
                  <a:srgbClr val="2B6384"/>
                </a:solidFill>
                <a:effectLst/>
                <a:latin typeface="Calibri" pitchFamily="34" charset="0"/>
              </a:rPr>
              <a:t> </a:t>
            </a:r>
          </a:p>
        </p:txBody>
      </p:sp>
      <p:graphicFrame>
        <p:nvGraphicFramePr>
          <p:cNvPr id="18" name="Tableau 17"/>
          <p:cNvGraphicFramePr>
            <a:graphicFrameLocks noGrp="1"/>
          </p:cNvGraphicFramePr>
          <p:nvPr>
            <p:extLst>
              <p:ext uri="{D42A27DB-BD31-4B8C-83A1-F6EECF244321}">
                <p14:modId xmlns:p14="http://schemas.microsoft.com/office/powerpoint/2010/main" val="1950831025"/>
              </p:ext>
            </p:extLst>
          </p:nvPr>
        </p:nvGraphicFramePr>
        <p:xfrm>
          <a:off x="809271" y="5237677"/>
          <a:ext cx="4600343" cy="1434040"/>
        </p:xfrm>
        <a:graphic>
          <a:graphicData uri="http://schemas.openxmlformats.org/drawingml/2006/table">
            <a:tbl>
              <a:tblPr/>
              <a:tblGrid>
                <a:gridCol w="657192"/>
                <a:gridCol w="927800"/>
                <a:gridCol w="927800"/>
                <a:gridCol w="1159751"/>
                <a:gridCol w="927800"/>
              </a:tblGrid>
              <a:tr h="326364">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a:t>
                      </a:r>
                      <a:br>
                        <a:rPr lang="fr-FR" sz="1300" b="1" spc="0" baseline="0" dirty="0" smtClean="0">
                          <a:solidFill>
                            <a:schemeClr val="bg1"/>
                          </a:solidFill>
                          <a:latin typeface="Calibri" pitchFamily="34" charset="0"/>
                          <a:ea typeface="Times New Roman"/>
                          <a:cs typeface="Times New Roman"/>
                        </a:rPr>
                      </a:br>
                      <a:r>
                        <a:rPr lang="fr-FR" sz="1300" b="1" spc="0" baseline="0" dirty="0" smtClean="0">
                          <a:solidFill>
                            <a:schemeClr val="bg1"/>
                          </a:solidFill>
                          <a:latin typeface="Calibri" pitchFamily="34" charset="0"/>
                          <a:ea typeface="Times New Roman"/>
                          <a:cs typeface="Times New Roman"/>
                        </a:rPr>
                        <a:t>Sellerie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 </a:t>
                      </a:r>
                      <a:r>
                        <a:rPr lang="fr-FR" sz="1300" b="1" spc="0" baseline="0" dirty="0">
                          <a:solidFill>
                            <a:schemeClr val="bg1"/>
                          </a:solidFill>
                          <a:latin typeface="Calibri" pitchFamily="34" charset="0"/>
                          <a:ea typeface="Times New Roman"/>
                          <a:cs typeface="Times New Roman"/>
                        </a:rPr>
                        <a:t>Dorure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2021</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37</a:t>
                      </a:r>
                      <a:r>
                        <a:rPr lang="fr-FR" sz="1300" baseline="0" dirty="0" smtClean="0">
                          <a:solidFill>
                            <a:srgbClr val="2B6384"/>
                          </a:solidFill>
                          <a:latin typeface="Calibri" pitchFamily="34" charset="0"/>
                          <a:ea typeface="Times New Roman"/>
                          <a:cs typeface="Times New Roman"/>
                        </a:rPr>
                        <a:t>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baseline="0" dirty="0" smtClean="0">
                          <a:solidFill>
                            <a:srgbClr val="2B6384"/>
                          </a:solidFill>
                          <a:latin typeface="Calibri" pitchFamily="34" charset="0"/>
                          <a:ea typeface="Times New Roman"/>
                          <a:cs typeface="Times New Roman"/>
                        </a:rPr>
                        <a:t>36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42,5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b="1" dirty="0" smtClean="0">
                          <a:solidFill>
                            <a:srgbClr val="2B6384"/>
                          </a:solidFill>
                          <a:latin typeface="Calibri" pitchFamily="34" charset="0"/>
                          <a:ea typeface="Times New Roman"/>
                          <a:cs typeface="Times New Roman"/>
                        </a:rPr>
                        <a:t>37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2015</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36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42,5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43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b="1" baseline="0" dirty="0" smtClean="0">
                          <a:solidFill>
                            <a:srgbClr val="2B6384"/>
                          </a:solidFill>
                          <a:latin typeface="Calibri" pitchFamily="34" charset="0"/>
                          <a:ea typeface="Times New Roman"/>
                          <a:cs typeface="Times New Roman"/>
                        </a:rPr>
                        <a:t>37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2011</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39 ans </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42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40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39,5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2005</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34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36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38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35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2000</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33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34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39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34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bl>
          </a:graphicData>
        </a:graphic>
      </p:graphicFrame>
      <p:sp>
        <p:nvSpPr>
          <p:cNvPr id="11" name="Text Box 31"/>
          <p:cNvSpPr txBox="1">
            <a:spLocks noChangeArrowheads="1"/>
          </p:cNvSpPr>
          <p:nvPr/>
        </p:nvSpPr>
        <p:spPr bwMode="auto">
          <a:xfrm>
            <a:off x="1363159" y="6769690"/>
            <a:ext cx="3179881"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Y compris les apprentis</a:t>
            </a:r>
            <a:endParaRPr lang="fr-FR" sz="1000" i="1" dirty="0">
              <a:solidFill>
                <a:srgbClr val="2B6384"/>
              </a:solidFill>
              <a:latin typeface="Calibri" pitchFamily="34" charset="0"/>
            </a:endParaRPr>
          </a:p>
        </p:txBody>
      </p:sp>
    </p:spTree>
    <p:extLst>
      <p:ext uri="{BB962C8B-B14F-4D97-AF65-F5344CB8AC3E}">
        <p14:creationId xmlns:p14="http://schemas.microsoft.com/office/powerpoint/2010/main" val="2643945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65"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332359"/>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Selon l’ancienneté</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L’ancienneté moyenne s’est réduite </a:t>
            </a:r>
            <a:r>
              <a:rPr lang="fr-FR" sz="1500" b="0" dirty="0" smtClean="0">
                <a:latin typeface="Calibri" pitchFamily="34" charset="0"/>
                <a:cs typeface="Times New Roman" pitchFamily="18" charset="0"/>
              </a:rPr>
              <a:t>d’environ 6 mois depuis 2015 pour s’établir à 8 ans fin 2021.</a:t>
            </a:r>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Cet indicateur </a:t>
            </a:r>
            <a:r>
              <a:rPr lang="fr-FR" sz="1500" b="0" dirty="0" smtClean="0">
                <a:latin typeface="Calibri" pitchFamily="34" charset="0"/>
                <a:cs typeface="Times New Roman" pitchFamily="18" charset="0"/>
              </a:rPr>
              <a:t>demeure </a:t>
            </a:r>
            <a:r>
              <a:rPr lang="fr-FR" sz="1500" b="0" dirty="0">
                <a:latin typeface="Calibri" pitchFamily="34" charset="0"/>
                <a:cs typeface="Times New Roman" pitchFamily="18" charset="0"/>
              </a:rPr>
              <a:t>plus élevé au sein des entreprises d’encadrement-dorure (10,5 ans) que parmi les ébénisteries </a:t>
            </a:r>
            <a:r>
              <a:rPr lang="fr-FR" sz="1500" b="0" dirty="0" smtClean="0">
                <a:latin typeface="Calibri" pitchFamily="34" charset="0"/>
                <a:cs typeface="Times New Roman" pitchFamily="18" charset="0"/>
              </a:rPr>
              <a:t>(8 ans) et </a:t>
            </a:r>
            <a:r>
              <a:rPr lang="fr-FR" sz="1500" b="0" dirty="0">
                <a:latin typeface="Calibri" pitchFamily="34" charset="0"/>
                <a:cs typeface="Times New Roman" pitchFamily="18" charset="0"/>
              </a:rPr>
              <a:t>les tapisseries/selleries </a:t>
            </a:r>
            <a:r>
              <a:rPr lang="fr-FR" sz="1500" b="0" dirty="0" smtClean="0">
                <a:latin typeface="Calibri" pitchFamily="34" charset="0"/>
                <a:cs typeface="Times New Roman" pitchFamily="18" charset="0"/>
              </a:rPr>
              <a:t>(7,5 ans).</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a:t>
            </a:r>
            <a:r>
              <a:rPr lang="fr-FR" sz="2000" b="0" dirty="0" smtClean="0"/>
              <a:t>c. Structure des effectifs salariés</a:t>
            </a: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56</a:t>
            </a:fld>
            <a:endParaRPr lang="fr-FR"/>
          </a:p>
        </p:txBody>
      </p:sp>
      <p:graphicFrame>
        <p:nvGraphicFramePr>
          <p:cNvPr id="15" name="Graphique 14"/>
          <p:cNvGraphicFramePr/>
          <p:nvPr>
            <p:extLst>
              <p:ext uri="{D42A27DB-BD31-4B8C-83A1-F6EECF244321}">
                <p14:modId xmlns:p14="http://schemas.microsoft.com/office/powerpoint/2010/main" val="792102338"/>
              </p:ext>
            </p:extLst>
          </p:nvPr>
        </p:nvGraphicFramePr>
        <p:xfrm>
          <a:off x="5771157" y="3132559"/>
          <a:ext cx="4491832" cy="31683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Graphique 15"/>
          <p:cNvGraphicFramePr/>
          <p:nvPr>
            <p:extLst>
              <p:ext uri="{D42A27DB-BD31-4B8C-83A1-F6EECF244321}">
                <p14:modId xmlns:p14="http://schemas.microsoft.com/office/powerpoint/2010/main" val="3223499873"/>
              </p:ext>
            </p:extLst>
          </p:nvPr>
        </p:nvGraphicFramePr>
        <p:xfrm>
          <a:off x="882204" y="2740702"/>
          <a:ext cx="4130264" cy="2106007"/>
        </p:xfrm>
        <a:graphic>
          <a:graphicData uri="http://schemas.openxmlformats.org/drawingml/2006/chart">
            <c:chart xmlns:c="http://schemas.openxmlformats.org/drawingml/2006/chart" xmlns:r="http://schemas.openxmlformats.org/officeDocument/2006/relationships" r:id="rId8"/>
          </a:graphicData>
        </a:graphic>
      </p:graphicFrame>
      <p:sp>
        <p:nvSpPr>
          <p:cNvPr id="17" name="Rectangle 1"/>
          <p:cNvSpPr>
            <a:spLocks noChangeArrowheads="1"/>
          </p:cNvSpPr>
          <p:nvPr/>
        </p:nvSpPr>
        <p:spPr bwMode="auto">
          <a:xfrm>
            <a:off x="1326297" y="4951749"/>
            <a:ext cx="3566297"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Ancienneté moyenne des salariés </a:t>
            </a:r>
            <a:r>
              <a:rPr kumimoji="0" lang="fr-FR" sz="1300" b="1" i="0" u="none" strike="noStrike" cap="none" normalizeH="0" baseline="0" dirty="0" smtClean="0">
                <a:ln>
                  <a:noFill/>
                </a:ln>
                <a:solidFill>
                  <a:srgbClr val="2B6384"/>
                </a:solidFill>
                <a:effectLst/>
                <a:latin typeface="Calibri" pitchFamily="34" charset="0"/>
                <a:ea typeface="Times New Roman" pitchFamily="18" charset="0"/>
              </a:rPr>
              <a:t>selon l’activité</a:t>
            </a:r>
            <a:r>
              <a:rPr kumimoji="0" lang="fr-FR" sz="1300" b="1" i="0" u="none" strike="noStrike" cap="none" normalizeH="0" baseline="0" dirty="0" smtClean="0">
                <a:ln>
                  <a:noFill/>
                </a:ln>
                <a:solidFill>
                  <a:srgbClr val="2B6384"/>
                </a:solidFill>
                <a:effectLst/>
                <a:latin typeface="Calibri" pitchFamily="34" charset="0"/>
              </a:rPr>
              <a:t> </a:t>
            </a:r>
          </a:p>
        </p:txBody>
      </p:sp>
      <p:graphicFrame>
        <p:nvGraphicFramePr>
          <p:cNvPr id="18" name="Tableau 17"/>
          <p:cNvGraphicFramePr>
            <a:graphicFrameLocks noGrp="1"/>
          </p:cNvGraphicFramePr>
          <p:nvPr>
            <p:extLst>
              <p:ext uri="{D42A27DB-BD31-4B8C-83A1-F6EECF244321}">
                <p14:modId xmlns:p14="http://schemas.microsoft.com/office/powerpoint/2010/main" val="2347932052"/>
              </p:ext>
            </p:extLst>
          </p:nvPr>
        </p:nvGraphicFramePr>
        <p:xfrm>
          <a:off x="809271" y="5237677"/>
          <a:ext cx="4600343" cy="1434040"/>
        </p:xfrm>
        <a:graphic>
          <a:graphicData uri="http://schemas.openxmlformats.org/drawingml/2006/table">
            <a:tbl>
              <a:tblPr/>
              <a:tblGrid>
                <a:gridCol w="657192"/>
                <a:gridCol w="927800"/>
                <a:gridCol w="927800"/>
                <a:gridCol w="1159751"/>
                <a:gridCol w="927800"/>
              </a:tblGrid>
              <a:tr h="326364">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a:t>
                      </a:r>
                      <a:br>
                        <a:rPr lang="fr-FR" sz="1300" b="1" spc="0" baseline="0" dirty="0" smtClean="0">
                          <a:solidFill>
                            <a:schemeClr val="bg1"/>
                          </a:solidFill>
                          <a:latin typeface="Calibri" pitchFamily="34" charset="0"/>
                          <a:ea typeface="Times New Roman"/>
                          <a:cs typeface="Times New Roman"/>
                        </a:rPr>
                      </a:br>
                      <a:r>
                        <a:rPr lang="fr-FR" sz="1300" b="1" spc="0" baseline="0" dirty="0" smtClean="0">
                          <a:solidFill>
                            <a:schemeClr val="bg1"/>
                          </a:solidFill>
                          <a:latin typeface="Calibri" pitchFamily="34" charset="0"/>
                          <a:ea typeface="Times New Roman"/>
                          <a:cs typeface="Times New Roman"/>
                        </a:rPr>
                        <a:t>Sellerie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 </a:t>
                      </a:r>
                      <a:r>
                        <a:rPr lang="fr-FR" sz="1300" b="1" spc="0" baseline="0" dirty="0">
                          <a:solidFill>
                            <a:schemeClr val="bg1"/>
                          </a:solidFill>
                          <a:latin typeface="Calibri" pitchFamily="34" charset="0"/>
                          <a:ea typeface="Times New Roman"/>
                          <a:cs typeface="Times New Roman"/>
                        </a:rPr>
                        <a:t>Dorure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2021</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8</a:t>
                      </a:r>
                      <a:r>
                        <a:rPr lang="fr-FR" sz="1300" baseline="0" dirty="0" smtClean="0">
                          <a:solidFill>
                            <a:srgbClr val="2B6384"/>
                          </a:solidFill>
                          <a:latin typeface="Calibri" pitchFamily="34" charset="0"/>
                          <a:ea typeface="Times New Roman"/>
                          <a:cs typeface="Times New Roman"/>
                        </a:rPr>
                        <a:t>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baseline="0" dirty="0" smtClean="0">
                          <a:solidFill>
                            <a:srgbClr val="2B6384"/>
                          </a:solidFill>
                          <a:latin typeface="Calibri" pitchFamily="34" charset="0"/>
                          <a:ea typeface="Times New Roman"/>
                          <a:cs typeface="Times New Roman"/>
                        </a:rPr>
                        <a:t>7,5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10,5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300" b="1" dirty="0" smtClean="0">
                          <a:solidFill>
                            <a:srgbClr val="2B6384"/>
                          </a:solidFill>
                          <a:latin typeface="Calibri" pitchFamily="34" charset="0"/>
                          <a:ea typeface="Times New Roman"/>
                          <a:cs typeface="Times New Roman"/>
                        </a:rPr>
                        <a:t>8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2015</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8,5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8,5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dirty="0" smtClean="0">
                          <a:solidFill>
                            <a:srgbClr val="2B6384"/>
                          </a:solidFill>
                          <a:latin typeface="Calibri" pitchFamily="34" charset="0"/>
                          <a:ea typeface="Times New Roman"/>
                          <a:cs typeface="Times New Roman"/>
                        </a:rPr>
                        <a:t>10,5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Aft>
                          <a:spcPts val="0"/>
                        </a:spcAft>
                      </a:pPr>
                      <a:r>
                        <a:rPr lang="fr-FR" sz="1300" b="1" baseline="0" dirty="0" smtClean="0">
                          <a:solidFill>
                            <a:srgbClr val="2B6384"/>
                          </a:solidFill>
                          <a:latin typeface="Calibri" pitchFamily="34" charset="0"/>
                          <a:ea typeface="Times New Roman"/>
                          <a:cs typeface="Times New Roman"/>
                        </a:rPr>
                        <a:t>8,5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2011</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9,5 ans </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9,5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9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9,5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2005</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7,5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7,5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7,5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7,5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0756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2000</a:t>
                      </a: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7,5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6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dirty="0" smtClean="0">
                          <a:solidFill>
                            <a:srgbClr val="2B6384"/>
                          </a:solidFill>
                          <a:latin typeface="Calibri" pitchFamily="34" charset="0"/>
                          <a:ea typeface="Times New Roman"/>
                          <a:cs typeface="Times New Roman"/>
                        </a:rPr>
                        <a:t>8 ans</a:t>
                      </a:r>
                      <a:endParaRPr lang="fr-FR" sz="13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300" b="1" dirty="0" smtClean="0">
                          <a:solidFill>
                            <a:srgbClr val="2B6384"/>
                          </a:solidFill>
                          <a:latin typeface="Calibri" pitchFamily="34" charset="0"/>
                          <a:ea typeface="Times New Roman"/>
                          <a:cs typeface="Times New Roman"/>
                        </a:rPr>
                        <a:t>7 ans</a:t>
                      </a:r>
                      <a:endParaRPr lang="fr-FR" sz="13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bl>
          </a:graphicData>
        </a:graphic>
      </p:graphicFrame>
      <p:sp>
        <p:nvSpPr>
          <p:cNvPr id="11" name="Text Box 31"/>
          <p:cNvSpPr txBox="1">
            <a:spLocks noChangeArrowheads="1"/>
          </p:cNvSpPr>
          <p:nvPr/>
        </p:nvSpPr>
        <p:spPr bwMode="auto">
          <a:xfrm>
            <a:off x="1363159" y="6769690"/>
            <a:ext cx="3179881"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Y compris les apprentis</a:t>
            </a:r>
            <a:endParaRPr lang="fr-FR" sz="1000" i="1" dirty="0">
              <a:solidFill>
                <a:srgbClr val="2B6384"/>
              </a:solidFill>
              <a:latin typeface="Calibri" pitchFamily="34" charset="0"/>
            </a:endParaRPr>
          </a:p>
        </p:txBody>
      </p:sp>
    </p:spTree>
    <p:extLst>
      <p:ext uri="{BB962C8B-B14F-4D97-AF65-F5344CB8AC3E}">
        <p14:creationId xmlns:p14="http://schemas.microsoft.com/office/powerpoint/2010/main" val="23027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92"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Selon la nature des contrats</a:t>
            </a:r>
          </a:p>
          <a:p>
            <a:pPr marL="728663" indent="-285750" algn="just">
              <a:spcBef>
                <a:spcPts val="300"/>
              </a:spcBef>
              <a:buClr>
                <a:srgbClr val="336699"/>
              </a:buClr>
              <a:buFont typeface="Wingdings" panose="05000000000000000000" pitchFamily="2" charset="2"/>
              <a:buChar char="ü"/>
              <a:tabLst>
                <a:tab pos="177800" algn="l"/>
              </a:tabLst>
            </a:pPr>
            <a:endParaRPr lang="fr-FR" sz="200" b="0" u="sng" dirty="0"/>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Au 31 décembre 2021, 86 % des salariés bénéficient d’un CDI. </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Ce type de contrat est encore plus prédominant au sein des entreprises d’encadrement-dorure (95 %).</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a:t>
            </a:r>
            <a:r>
              <a:rPr lang="fr-FR" sz="2000" b="0" dirty="0" smtClean="0"/>
              <a:t>c. Structure des effectifs salariés</a:t>
            </a: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57</a:t>
            </a:fld>
            <a:endParaRPr lang="fr-FR"/>
          </a:p>
        </p:txBody>
      </p:sp>
      <p:sp>
        <p:nvSpPr>
          <p:cNvPr id="12" name="Rectangle 1"/>
          <p:cNvSpPr>
            <a:spLocks noChangeArrowheads="1"/>
          </p:cNvSpPr>
          <p:nvPr/>
        </p:nvSpPr>
        <p:spPr bwMode="auto">
          <a:xfrm>
            <a:off x="6858868" y="2700511"/>
            <a:ext cx="13388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Rappel</a:t>
            </a:r>
            <a:r>
              <a:rPr kumimoji="0" lang="fr-FR" sz="12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2000-2015</a:t>
            </a:r>
            <a:endParaRPr kumimoji="0" lang="fr-FR" sz="1200" b="1" i="0" u="none" strike="noStrike" cap="none" normalizeH="0" baseline="0" dirty="0" smtClean="0">
              <a:ln>
                <a:noFill/>
              </a:ln>
              <a:solidFill>
                <a:srgbClr val="2B6384"/>
              </a:solidFill>
              <a:effectLst/>
              <a:latin typeface="Calibri" pitchFamily="34" charset="0"/>
            </a:endParaRPr>
          </a:p>
        </p:txBody>
      </p:sp>
      <p:graphicFrame>
        <p:nvGraphicFramePr>
          <p:cNvPr id="13" name="Tableau 12"/>
          <p:cNvGraphicFramePr>
            <a:graphicFrameLocks noGrp="1"/>
          </p:cNvGraphicFramePr>
          <p:nvPr>
            <p:extLst>
              <p:ext uri="{D42A27DB-BD31-4B8C-83A1-F6EECF244321}">
                <p14:modId xmlns:p14="http://schemas.microsoft.com/office/powerpoint/2010/main" val="2674936374"/>
              </p:ext>
            </p:extLst>
          </p:nvPr>
        </p:nvGraphicFramePr>
        <p:xfrm>
          <a:off x="4724858" y="2983706"/>
          <a:ext cx="5300293" cy="1575528"/>
        </p:xfrm>
        <a:graphic>
          <a:graphicData uri="http://schemas.openxmlformats.org/drawingml/2006/table">
            <a:tbl>
              <a:tblPr/>
              <a:tblGrid>
                <a:gridCol w="628357"/>
                <a:gridCol w="665007"/>
                <a:gridCol w="665007"/>
                <a:gridCol w="665007"/>
                <a:gridCol w="738897"/>
                <a:gridCol w="741391"/>
                <a:gridCol w="588624"/>
                <a:gridCol w="608003"/>
              </a:tblGrid>
              <a:tr h="533172">
                <a:tc>
                  <a:txBody>
                    <a:bodyPr/>
                    <a:lstStyle/>
                    <a:p>
                      <a:pPr algn="ctr">
                        <a:spcBef>
                          <a:spcPts val="0"/>
                        </a:spcBef>
                        <a:spcAft>
                          <a:spcPts val="0"/>
                        </a:spcAft>
                      </a:pP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CDI</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CNE</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CDD </a:t>
                      </a: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Contrats d’</a:t>
                      </a:r>
                      <a:r>
                        <a:rPr lang="fr-FR" sz="1200" b="1" spc="0" baseline="0" dirty="0" err="1" smtClean="0">
                          <a:solidFill>
                            <a:schemeClr val="bg1"/>
                          </a:solidFill>
                          <a:latin typeface="Calibri" pitchFamily="34" charset="0"/>
                          <a:ea typeface="Times New Roman"/>
                          <a:cs typeface="Times New Roman"/>
                        </a:rPr>
                        <a:t>appren-tissage</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Contrats de </a:t>
                      </a:r>
                      <a:r>
                        <a:rPr lang="fr-FR" sz="1200" b="1" spc="0" baseline="0" dirty="0" err="1" smtClean="0">
                          <a:solidFill>
                            <a:schemeClr val="bg1"/>
                          </a:solidFill>
                          <a:latin typeface="Calibri" pitchFamily="34" charset="0"/>
                          <a:ea typeface="Times New Roman"/>
                          <a:cs typeface="Times New Roman"/>
                        </a:rPr>
                        <a:t>quali-fication</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Autres</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200" b="1" spc="0" baseline="0" dirty="0" err="1" smtClean="0">
                          <a:solidFill>
                            <a:schemeClr val="bg1"/>
                          </a:solidFill>
                          <a:latin typeface="Calibri" pitchFamily="34" charset="0"/>
                          <a:ea typeface="Times New Roman"/>
                          <a:cs typeface="Times New Roman"/>
                        </a:rPr>
                        <a:t>Ensem-ble</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chemeClr val="accent3">
                        <a:lumMod val="50000"/>
                      </a:schemeClr>
                    </a:solidFill>
                  </a:tcPr>
                </a:tc>
              </a:tr>
              <a:tr h="256722">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2015</a:t>
                      </a: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dirty="0" smtClean="0">
                          <a:solidFill>
                            <a:srgbClr val="2B6384"/>
                          </a:solidFill>
                          <a:latin typeface="Calibri" pitchFamily="34" charset="0"/>
                          <a:ea typeface="Times New Roman"/>
                          <a:cs typeface="Times New Roman"/>
                        </a:rPr>
                        <a:t>85%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dirty="0" smtClean="0">
                          <a:solidFill>
                            <a:srgbClr val="2B6384"/>
                          </a:solidFill>
                          <a:latin typeface="Calibri" pitchFamily="34" charset="0"/>
                          <a:ea typeface="Times New Roman"/>
                          <a:cs typeface="Times New Roman"/>
                        </a:rPr>
                        <a:t>3,5%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dirty="0" smtClean="0">
                          <a:solidFill>
                            <a:srgbClr val="2B6384"/>
                          </a:solidFill>
                          <a:latin typeface="Calibri" pitchFamily="34" charset="0"/>
                          <a:ea typeface="Times New Roman"/>
                          <a:cs typeface="Times New Roman"/>
                        </a:rPr>
                        <a:t>11%</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dirty="0" smtClean="0">
                          <a:solidFill>
                            <a:srgbClr val="2B6384"/>
                          </a:solidFill>
                          <a:latin typeface="Calibri" pitchFamily="34" charset="0"/>
                          <a:ea typeface="Times New Roman"/>
                          <a:cs typeface="Times New Roman"/>
                        </a:rPr>
                        <a:t>0,5%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Aft>
                          <a:spcPts val="0"/>
                        </a:spcAft>
                      </a:pPr>
                      <a:r>
                        <a:rPr lang="fr-FR" sz="1200" b="1" dirty="0" smtClean="0">
                          <a:solidFill>
                            <a:srgbClr val="2B6384"/>
                          </a:solidFill>
                          <a:latin typeface="Calibri" pitchFamily="34" charset="0"/>
                          <a:ea typeface="Times New Roman"/>
                          <a:cs typeface="Times New Roman"/>
                        </a:rPr>
                        <a:t>100%</a:t>
                      </a:r>
                      <a:endParaRPr lang="fr-FR" sz="12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56722">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2011</a:t>
                      </a: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91,5%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1,5%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7%</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NS</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b="1" dirty="0" smtClean="0">
                          <a:solidFill>
                            <a:srgbClr val="2B6384"/>
                          </a:solidFill>
                          <a:latin typeface="Calibri" pitchFamily="34" charset="0"/>
                          <a:ea typeface="Times New Roman"/>
                          <a:cs typeface="Times New Roman"/>
                        </a:rPr>
                        <a:t>100%</a:t>
                      </a:r>
                      <a:endParaRPr lang="fr-FR" sz="12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r h="256722">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2005</a:t>
                      </a: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78%</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2%</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2%</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17%</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1%</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NS</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c>
                  <a:txBody>
                    <a:bodyPr/>
                    <a:lstStyle/>
                    <a:p>
                      <a:pPr algn="ctr">
                        <a:spcBef>
                          <a:spcPts val="600"/>
                        </a:spcBef>
                        <a:spcAft>
                          <a:spcPts val="600"/>
                        </a:spcAft>
                      </a:pPr>
                      <a:r>
                        <a:rPr lang="fr-FR" sz="1200" b="1" dirty="0" smtClean="0">
                          <a:solidFill>
                            <a:srgbClr val="2B6384"/>
                          </a:solidFill>
                          <a:latin typeface="Calibri" pitchFamily="34" charset="0"/>
                          <a:ea typeface="Times New Roman"/>
                          <a:cs typeface="Times New Roman"/>
                        </a:rPr>
                        <a:t>100%</a:t>
                      </a:r>
                      <a:endParaRPr lang="fr-FR" sz="12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noFill/>
                  </a:tcPr>
                </a:tc>
              </a:tr>
              <a:tr h="256722">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2000</a:t>
                      </a: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chemeClr val="accent3">
                          <a:lumMod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78,5%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4%</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15%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2%</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dirty="0" smtClean="0">
                          <a:solidFill>
                            <a:srgbClr val="2B6384"/>
                          </a:solidFill>
                          <a:latin typeface="Calibri" pitchFamily="34" charset="0"/>
                          <a:ea typeface="Times New Roman"/>
                          <a:cs typeface="Times New Roman"/>
                        </a:rPr>
                        <a:t>0,5%</a:t>
                      </a:r>
                      <a:endParaRPr lang="fr-FR" sz="1200"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c>
                  <a:txBody>
                    <a:bodyPr/>
                    <a:lstStyle/>
                    <a:p>
                      <a:pPr algn="ctr">
                        <a:spcBef>
                          <a:spcPts val="600"/>
                        </a:spcBef>
                        <a:spcAft>
                          <a:spcPts val="600"/>
                        </a:spcAft>
                      </a:pPr>
                      <a:r>
                        <a:rPr lang="fr-FR" sz="1200" b="1" dirty="0" smtClean="0">
                          <a:solidFill>
                            <a:srgbClr val="2B6384"/>
                          </a:solidFill>
                          <a:latin typeface="Calibri" pitchFamily="34" charset="0"/>
                          <a:ea typeface="Times New Roman"/>
                          <a:cs typeface="Times New Roman"/>
                        </a:rPr>
                        <a:t>100%</a:t>
                      </a:r>
                      <a:endParaRPr lang="fr-FR" sz="1200" b="1" dirty="0">
                        <a:solidFill>
                          <a:srgbClr val="2B6384"/>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chemeClr val="accent3">
                          <a:lumMod val="25000"/>
                        </a:schemeClr>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solidFill>
                      <a:srgbClr val="CDEDF0"/>
                    </a:solidFill>
                  </a:tcPr>
                </a:tc>
              </a:tr>
            </a:tbl>
          </a:graphicData>
        </a:graphic>
      </p:graphicFrame>
      <p:graphicFrame>
        <p:nvGraphicFramePr>
          <p:cNvPr id="14" name="Graphique 13"/>
          <p:cNvGraphicFramePr/>
          <p:nvPr>
            <p:extLst>
              <p:ext uri="{D42A27DB-BD31-4B8C-83A1-F6EECF244321}">
                <p14:modId xmlns:p14="http://schemas.microsoft.com/office/powerpoint/2010/main" val="164607995"/>
              </p:ext>
            </p:extLst>
          </p:nvPr>
        </p:nvGraphicFramePr>
        <p:xfrm>
          <a:off x="666180" y="3080283"/>
          <a:ext cx="4058678" cy="3528392"/>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 Box 31"/>
          <p:cNvSpPr txBox="1">
            <a:spLocks noChangeArrowheads="1"/>
          </p:cNvSpPr>
          <p:nvPr/>
        </p:nvSpPr>
        <p:spPr bwMode="auto">
          <a:xfrm>
            <a:off x="933829" y="6347320"/>
            <a:ext cx="1584176"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Y compris les apprentis</a:t>
            </a:r>
            <a:endParaRPr lang="fr-FR" sz="1000" i="1" dirty="0">
              <a:solidFill>
                <a:srgbClr val="2B6384"/>
              </a:solidFill>
              <a:latin typeface="Calibri" pitchFamily="34" charset="0"/>
            </a:endParaRPr>
          </a:p>
        </p:txBody>
      </p:sp>
      <p:graphicFrame>
        <p:nvGraphicFramePr>
          <p:cNvPr id="21" name="Tableau 20"/>
          <p:cNvGraphicFramePr>
            <a:graphicFrameLocks noGrp="1"/>
          </p:cNvGraphicFramePr>
          <p:nvPr>
            <p:extLst>
              <p:ext uri="{D42A27DB-BD31-4B8C-83A1-F6EECF244321}">
                <p14:modId xmlns:p14="http://schemas.microsoft.com/office/powerpoint/2010/main" val="1763740596"/>
              </p:ext>
            </p:extLst>
          </p:nvPr>
        </p:nvGraphicFramePr>
        <p:xfrm>
          <a:off x="4714439" y="4939767"/>
          <a:ext cx="5309180" cy="1765572"/>
        </p:xfrm>
        <a:graphic>
          <a:graphicData uri="http://schemas.openxmlformats.org/drawingml/2006/table">
            <a:tbl>
              <a:tblPr/>
              <a:tblGrid>
                <a:gridCol w="1736754"/>
                <a:gridCol w="880451"/>
                <a:gridCol w="953822"/>
                <a:gridCol w="1027193"/>
                <a:gridCol w="710960"/>
              </a:tblGrid>
              <a:tr h="345700">
                <a:tc>
                  <a:txBody>
                    <a:bodyPr/>
                    <a:lstStyle/>
                    <a:p>
                      <a:pPr algn="ctr">
                        <a:spcBef>
                          <a:spcPts val="0"/>
                        </a:spcBef>
                        <a:spcAft>
                          <a:spcPts val="0"/>
                        </a:spcAft>
                      </a:pPr>
                      <a:endParaRPr lang="fr-FR" sz="12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Ebénisterie</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Tapisserie/</a:t>
                      </a:r>
                    </a:p>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Sellerie</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Encadrement- </a:t>
                      </a:r>
                      <a:r>
                        <a:rPr lang="fr-FR" sz="1200" b="1" spc="0" baseline="0" dirty="0">
                          <a:solidFill>
                            <a:schemeClr val="bg1"/>
                          </a:solidFill>
                          <a:latin typeface="Calibri" pitchFamily="34" charset="0"/>
                          <a:ea typeface="Times New Roman"/>
                          <a:cs typeface="Times New Roman"/>
                        </a:rPr>
                        <a:t>Dorure</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ts val="1800"/>
                        </a:lnSpc>
                        <a:spcBef>
                          <a:spcPts val="0"/>
                        </a:spcBef>
                        <a:spcAft>
                          <a:spcPts val="0"/>
                        </a:spcAft>
                      </a:pPr>
                      <a:r>
                        <a:rPr lang="fr-FR" sz="1200" b="1" spc="0" baseline="0" dirty="0" smtClean="0">
                          <a:solidFill>
                            <a:schemeClr val="bg1"/>
                          </a:solidFill>
                          <a:latin typeface="Calibri" pitchFamily="34" charset="0"/>
                          <a:ea typeface="Times New Roman"/>
                          <a:cs typeface="Times New Roman"/>
                        </a:rPr>
                        <a:t>Ensemble</a:t>
                      </a:r>
                      <a:endParaRPr lang="fr-FR" sz="1200" b="1"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62323">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CDI</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86%</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87%</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95%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86%</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62323">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CDD </a:t>
                      </a:r>
                      <a:r>
                        <a:rPr lang="fr-FR" sz="1100" spc="0" baseline="0" dirty="0" smtClean="0">
                          <a:solidFill>
                            <a:srgbClr val="2B6384"/>
                          </a:solidFill>
                          <a:latin typeface="Calibri" pitchFamily="34" charset="0"/>
                          <a:ea typeface="Times New Roman"/>
                          <a:cs typeface="Times New Roman"/>
                        </a:rPr>
                        <a:t>(hors contrats aidés)</a:t>
                      </a:r>
                      <a:endParaRPr lang="fr-FR" sz="11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2%</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331296">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Contrats d’apprentissage </a:t>
                      </a:r>
                      <a:r>
                        <a:rPr lang="fr-FR" sz="1100" spc="0" baseline="0" dirty="0" smtClean="0">
                          <a:solidFill>
                            <a:srgbClr val="2B6384"/>
                          </a:solidFill>
                          <a:latin typeface="Calibri" pitchFamily="34" charset="0"/>
                          <a:ea typeface="Times New Roman"/>
                          <a:cs typeface="Times New Roman"/>
                        </a:rPr>
                        <a:t>(avec contrats CFA)</a:t>
                      </a:r>
                      <a:endParaRPr lang="fr-FR" sz="11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11%</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10,5%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11%</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62323">
                <a:tc>
                  <a:txBody>
                    <a:bodyPr/>
                    <a:lstStyle/>
                    <a:p>
                      <a:pPr algn="just">
                        <a:spcBef>
                          <a:spcPts val="0"/>
                        </a:spcBef>
                        <a:spcAft>
                          <a:spcPts val="0"/>
                        </a:spcAft>
                      </a:pPr>
                      <a:r>
                        <a:rPr lang="fr-FR" sz="1200" spc="0" baseline="0" dirty="0" smtClean="0">
                          <a:solidFill>
                            <a:srgbClr val="2B6384"/>
                          </a:solidFill>
                          <a:latin typeface="Calibri" pitchFamily="34" charset="0"/>
                          <a:ea typeface="Times New Roman"/>
                          <a:cs typeface="Times New Roman"/>
                        </a:rPr>
                        <a:t>Autres</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0,5%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262323">
                <a:tc>
                  <a:txBody>
                    <a:bodyPr/>
                    <a:lstStyle/>
                    <a:p>
                      <a:pPr algn="just">
                        <a:spcBef>
                          <a:spcPts val="0"/>
                        </a:spcBef>
                        <a:spcAft>
                          <a:spcPts val="0"/>
                        </a:spcAft>
                      </a:pPr>
                      <a:r>
                        <a:rPr lang="fr-FR" sz="1200" b="1" spc="0" baseline="0" dirty="0">
                          <a:solidFill>
                            <a:srgbClr val="2B6384"/>
                          </a:solidFill>
                          <a:latin typeface="Calibri" pitchFamily="34" charset="0"/>
                          <a:ea typeface="Times New Roman"/>
                          <a:cs typeface="Times New Roman"/>
                        </a:rPr>
                        <a:t>Ensemble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2" name="Rectangle 2"/>
          <p:cNvSpPr>
            <a:spLocks noChangeArrowheads="1"/>
          </p:cNvSpPr>
          <p:nvPr/>
        </p:nvSpPr>
        <p:spPr bwMode="auto">
          <a:xfrm>
            <a:off x="5191809" y="4671905"/>
            <a:ext cx="4312905"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Détail</a:t>
            </a:r>
            <a:r>
              <a:rPr kumimoji="0" lang="fr-FR" sz="12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de la répartition </a:t>
            </a:r>
            <a:r>
              <a:rPr kumimoji="0" lang="fr-FR" sz="12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selon l’activité</a:t>
            </a:r>
            <a:endParaRPr kumimoji="0" lang="fr-FR" sz="1200" b="1" i="0" u="none" strike="noStrike" cap="none" normalizeH="0" baseline="0" dirty="0" smtClean="0">
              <a:ln>
                <a:noFill/>
              </a:ln>
              <a:solidFill>
                <a:srgbClr val="2B6384"/>
              </a:solidFill>
              <a:effectLst/>
              <a:latin typeface="Calibri" pitchFamily="34" charset="0"/>
            </a:endParaRPr>
          </a:p>
        </p:txBody>
      </p:sp>
    </p:spTree>
    <p:extLst>
      <p:ext uri="{BB962C8B-B14F-4D97-AF65-F5344CB8AC3E}">
        <p14:creationId xmlns:p14="http://schemas.microsoft.com/office/powerpoint/2010/main" val="27894716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34836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8"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Selon la nature des contrats</a:t>
            </a:r>
          </a:p>
          <a:p>
            <a:pPr marL="728663" indent="-285750" algn="just">
              <a:spcBef>
                <a:spcPts val="300"/>
              </a:spcBef>
              <a:buClr>
                <a:srgbClr val="336699"/>
              </a:buClr>
              <a:buFont typeface="Wingdings" panose="05000000000000000000" pitchFamily="2" charset="2"/>
              <a:buChar char="ü"/>
              <a:tabLst>
                <a:tab pos="177800" algn="l"/>
              </a:tabLst>
            </a:pPr>
            <a:endParaRPr lang="fr-FR" sz="400" b="0" u="sng" dirty="0"/>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 recours aux apprentis est plus fréquent dans l’ébénisterie.</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bwMode="auto">
          <a:xfrm>
            <a:off x="720000" y="360000"/>
            <a:ext cx="9379228" cy="720000"/>
          </a:xfrm>
          <a:prstGeom prst="rect">
            <a:avLst/>
          </a:prstGeom>
          <a:ln w="1">
            <a:noFill/>
            <a:miter lim="800000"/>
            <a:headEnd/>
            <a:tailEnd/>
          </a:ln>
          <a:effectLst/>
        </p:spPr>
        <p:txBody>
          <a:bodyPr vert="horz"/>
          <a:lstStyle/>
          <a:p>
            <a:pPr>
              <a:tabLst>
                <a:tab pos="452438" algn="l"/>
              </a:tabLst>
            </a:pPr>
            <a:r>
              <a:rPr lang="fr-FR" dirty="0" smtClean="0"/>
              <a:t> 1. EFFECTIFS EMPLOYES</a:t>
            </a:r>
            <a:br>
              <a:rPr lang="fr-FR" dirty="0" smtClean="0"/>
            </a:br>
            <a:r>
              <a:rPr lang="fr-FR" dirty="0"/>
              <a:t>	</a:t>
            </a:r>
            <a:r>
              <a:rPr lang="fr-FR" sz="2000" b="0" dirty="0"/>
              <a:t> </a:t>
            </a:r>
            <a:r>
              <a:rPr lang="fr-FR" sz="2000" b="0" dirty="0" smtClean="0"/>
              <a:t>c. Structure des effectifs salariés</a:t>
            </a: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58</a:t>
            </a:fld>
            <a:endParaRPr lang="fr-FR"/>
          </a:p>
        </p:txBody>
      </p:sp>
      <p:graphicFrame>
        <p:nvGraphicFramePr>
          <p:cNvPr id="11" name="Graphique 10"/>
          <p:cNvGraphicFramePr/>
          <p:nvPr>
            <p:extLst>
              <p:ext uri="{D42A27DB-BD31-4B8C-83A1-F6EECF244321}">
                <p14:modId xmlns:p14="http://schemas.microsoft.com/office/powerpoint/2010/main" val="2720219579"/>
              </p:ext>
            </p:extLst>
          </p:nvPr>
        </p:nvGraphicFramePr>
        <p:xfrm>
          <a:off x="3176165" y="2701445"/>
          <a:ext cx="4339002" cy="363644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661861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phique 15"/>
          <p:cNvGraphicFramePr/>
          <p:nvPr>
            <p:extLst>
              <p:ext uri="{D42A27DB-BD31-4B8C-83A1-F6EECF244321}">
                <p14:modId xmlns:p14="http://schemas.microsoft.com/office/powerpoint/2010/main" val="4003067157"/>
              </p:ext>
            </p:extLst>
          </p:nvPr>
        </p:nvGraphicFramePr>
        <p:xfrm>
          <a:off x="881077" y="3276575"/>
          <a:ext cx="4056700" cy="3403664"/>
        </p:xfrm>
        <a:graphic>
          <a:graphicData uri="http://schemas.openxmlformats.org/drawingml/2006/chart">
            <c:chart xmlns:c="http://schemas.openxmlformats.org/drawingml/2006/chart" xmlns:r="http://schemas.openxmlformats.org/officeDocument/2006/relationships" r:id="rId3"/>
          </a:graphicData>
        </a:graphic>
      </p:graphicFrame>
      <p:sp>
        <p:nvSpPr>
          <p:cNvPr id="19" name="Espace réservé du contenu 4"/>
          <p:cNvSpPr>
            <a:spLocks noGrp="1"/>
          </p:cNvSpPr>
          <p:nvPr>
            <p:ph sz="quarter" idx="18"/>
          </p:nvPr>
        </p:nvSpPr>
        <p:spPr>
          <a:xfrm>
            <a:off x="719666" y="1260351"/>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a:t>Selon </a:t>
            </a:r>
            <a:r>
              <a:rPr lang="fr-FR" sz="1600" b="0" u="sng" dirty="0" smtClean="0"/>
              <a:t>le niveau de formation</a:t>
            </a:r>
            <a:endParaRPr lang="fr-FR" sz="1600" b="0" u="sng" dirty="0"/>
          </a:p>
          <a:p>
            <a:pPr marL="715963" indent="-273050" algn="just">
              <a:spcBef>
                <a:spcPts val="300"/>
              </a:spcBef>
              <a:buClr>
                <a:srgbClr val="336699"/>
              </a:buClr>
              <a:tabLst>
                <a:tab pos="177800" algn="l"/>
              </a:tabLst>
            </a:pPr>
            <a:endParaRPr lang="fr-FR" sz="200" b="0" dirty="0" smtClean="0">
              <a:latin typeface="Calibri" pitchFamily="34" charset="0"/>
              <a:cs typeface="Times New Roman" pitchFamily="18" charset="0"/>
            </a:endParaRP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La part des salariés titulaires d’un CAP-BEP s’est nettement réduite en 10 ans, passant de 63 % en 2011 à 47 % en 2021.</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Cette diminution s’est faite au profit des salariés plus diplômés : désormais 27 % des salariés détiennent un BP-Bac professionnel (contre 17,5 % en 2011) et 17 % sont titulaires de diplômes de niveaux supérieurs (contre 7 % en 2011).</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a:t>
            </a:r>
            <a:r>
              <a:rPr lang="fr-FR" dirty="0"/>
              <a:t>1</a:t>
            </a:r>
            <a:r>
              <a:rPr lang="fr-FR" dirty="0" smtClean="0"/>
              <a:t>. EFFECTIFS EMPLOYES</a:t>
            </a:r>
            <a:br>
              <a:rPr lang="fr-FR" dirty="0" smtClean="0"/>
            </a:br>
            <a:r>
              <a:rPr lang="fr-FR" dirty="0" smtClean="0"/>
              <a:t>	</a:t>
            </a:r>
            <a:r>
              <a:rPr lang="fr-FR" sz="2000" b="0" dirty="0" smtClean="0"/>
              <a:t>c. Structure des effectifs salariés</a:t>
            </a:r>
            <a:br>
              <a:rPr lang="fr-FR" sz="2000" b="0" dirty="0" smtClean="0"/>
            </a:br>
            <a:endParaRPr lang="fr-FR" sz="2000" b="0" dirty="0"/>
          </a:p>
        </p:txBody>
      </p:sp>
      <p:sp>
        <p:nvSpPr>
          <p:cNvPr id="13" name="Text Box 31"/>
          <p:cNvSpPr txBox="1">
            <a:spLocks noChangeArrowheads="1"/>
          </p:cNvSpPr>
          <p:nvPr/>
        </p:nvSpPr>
        <p:spPr bwMode="auto">
          <a:xfrm>
            <a:off x="881077" y="6406370"/>
            <a:ext cx="1584176"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Y compris les apprentis</a:t>
            </a:r>
            <a:endParaRPr lang="fr-FR" sz="1000" i="1" dirty="0">
              <a:solidFill>
                <a:srgbClr val="2B6384"/>
              </a:solidFill>
              <a:latin typeface="Calibri" pitchFamily="34" charset="0"/>
            </a:endParaRPr>
          </a:p>
        </p:txBody>
      </p:sp>
      <p:graphicFrame>
        <p:nvGraphicFramePr>
          <p:cNvPr id="14" name="Graphique 13"/>
          <p:cNvGraphicFramePr/>
          <p:nvPr>
            <p:extLst>
              <p:ext uri="{D42A27DB-BD31-4B8C-83A1-F6EECF244321}">
                <p14:modId xmlns:p14="http://schemas.microsoft.com/office/powerpoint/2010/main" val="4030011229"/>
              </p:ext>
            </p:extLst>
          </p:nvPr>
        </p:nvGraphicFramePr>
        <p:xfrm>
          <a:off x="4585549" y="3080207"/>
          <a:ext cx="5188661" cy="20702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3115158996"/>
              </p:ext>
            </p:extLst>
          </p:nvPr>
        </p:nvGraphicFramePr>
        <p:xfrm>
          <a:off x="4493264" y="5460667"/>
          <a:ext cx="5461948" cy="1316663"/>
        </p:xfrm>
        <a:graphic>
          <a:graphicData uri="http://schemas.openxmlformats.org/drawingml/2006/table">
            <a:tbl>
              <a:tblPr/>
              <a:tblGrid>
                <a:gridCol w="1506347"/>
                <a:gridCol w="1018999"/>
                <a:gridCol w="974695"/>
                <a:gridCol w="1151913"/>
                <a:gridCol w="809994"/>
              </a:tblGrid>
              <a:tr h="343139">
                <a:tc>
                  <a:txBody>
                    <a:bodyPr/>
                    <a:lstStyle/>
                    <a:p>
                      <a:pPr algn="ctr">
                        <a:spcBef>
                          <a:spcPts val="0"/>
                        </a:spcBef>
                        <a:spcAft>
                          <a:spcPts val="0"/>
                        </a:spcAft>
                      </a:pPr>
                      <a:endParaRPr lang="fr-FR" sz="12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a:solidFill>
                            <a:schemeClr val="bg1"/>
                          </a:solidFill>
                          <a:latin typeface="Calibri" pitchFamily="34" charset="0"/>
                          <a:ea typeface="Times New Roman"/>
                          <a:cs typeface="Times New Roman"/>
                        </a:rPr>
                        <a:t>Ebénisterie</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Tapisserie/</a:t>
                      </a:r>
                    </a:p>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Sellerie</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Encadrement- </a:t>
                      </a:r>
                      <a:r>
                        <a:rPr lang="fr-FR" sz="1200" b="1" spc="0" baseline="0" dirty="0">
                          <a:solidFill>
                            <a:schemeClr val="bg1"/>
                          </a:solidFill>
                          <a:latin typeface="Calibri" pitchFamily="34" charset="0"/>
                          <a:ea typeface="Times New Roman"/>
                          <a:cs typeface="Times New Roman"/>
                        </a:rPr>
                        <a:t>Dorure</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ts val="1800"/>
                        </a:lnSpc>
                        <a:spcBef>
                          <a:spcPts val="0"/>
                        </a:spcBef>
                        <a:spcAft>
                          <a:spcPts val="0"/>
                        </a:spcAft>
                      </a:pPr>
                      <a:r>
                        <a:rPr lang="fr-FR" sz="1200" b="1" spc="0" baseline="0" dirty="0">
                          <a:solidFill>
                            <a:schemeClr val="bg1"/>
                          </a:solidFill>
                          <a:latin typeface="Calibri" pitchFamily="34" charset="0"/>
                          <a:ea typeface="Times New Roman"/>
                          <a:cs typeface="Times New Roman"/>
                        </a:rPr>
                        <a:t>Ensemble</a:t>
                      </a: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185327">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Sans formation initiale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7%</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21%</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9%</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185327">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CAP-BEP</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47%</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48%</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47%</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209595">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BP-BAC professionnel</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28%</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23%</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27%</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185327">
                <a:tc>
                  <a:txBody>
                    <a:bodyPr/>
                    <a:lstStyle/>
                    <a:p>
                      <a:pPr algn="just">
                        <a:spcBef>
                          <a:spcPts val="0"/>
                        </a:spcBef>
                        <a:spcAft>
                          <a:spcPts val="0"/>
                        </a:spcAft>
                      </a:pPr>
                      <a:r>
                        <a:rPr lang="fr-FR" sz="1200" spc="0" baseline="0" dirty="0" smtClean="0">
                          <a:solidFill>
                            <a:srgbClr val="2B6384"/>
                          </a:solidFill>
                          <a:latin typeface="Calibri" pitchFamily="34" charset="0"/>
                          <a:ea typeface="Times New Roman"/>
                          <a:cs typeface="Times New Roman"/>
                        </a:rPr>
                        <a:t>Niveaux supérieurs</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18%</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8%</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35%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17%</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185327">
                <a:tc>
                  <a:txBody>
                    <a:bodyPr/>
                    <a:lstStyle/>
                    <a:p>
                      <a:pPr algn="just">
                        <a:spcBef>
                          <a:spcPts val="0"/>
                        </a:spcBef>
                        <a:spcAft>
                          <a:spcPts val="0"/>
                        </a:spcAft>
                      </a:pPr>
                      <a:r>
                        <a:rPr lang="fr-FR" sz="1200" b="1" spc="0" baseline="0" dirty="0">
                          <a:solidFill>
                            <a:srgbClr val="2B6384"/>
                          </a:solidFill>
                          <a:latin typeface="Calibri" pitchFamily="34" charset="0"/>
                          <a:ea typeface="Times New Roman"/>
                          <a:cs typeface="Times New Roman"/>
                        </a:rPr>
                        <a:t>Ensemble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Rectangle 2"/>
          <p:cNvSpPr>
            <a:spLocks noChangeArrowheads="1"/>
          </p:cNvSpPr>
          <p:nvPr/>
        </p:nvSpPr>
        <p:spPr bwMode="auto">
          <a:xfrm>
            <a:off x="4767653" y="5178149"/>
            <a:ext cx="4635913"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200" b="1" dirty="0" smtClean="0">
                <a:solidFill>
                  <a:srgbClr val="2B6384"/>
                </a:solidFill>
                <a:latin typeface="Calibri" pitchFamily="34" charset="0"/>
                <a:ea typeface="Times New Roman" pitchFamily="18" charset="0"/>
                <a:cs typeface="Times New Roman" pitchFamily="18" charset="0"/>
              </a:rPr>
              <a:t>Détail </a:t>
            </a:r>
            <a:r>
              <a:rPr kumimoji="0" lang="fr-FR" sz="12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de la répartition selon l’activité</a:t>
            </a:r>
            <a:endParaRPr kumimoji="0" lang="fr-FR" sz="1200" b="1" i="0" u="none" strike="noStrike" cap="none" normalizeH="0" baseline="0" dirty="0" smtClean="0">
              <a:ln>
                <a:noFill/>
              </a:ln>
              <a:solidFill>
                <a:srgbClr val="2B6384"/>
              </a:solidFill>
              <a:effectLst/>
              <a:latin typeface="Calibri" pitchFamily="34" charset="0"/>
            </a:endParaRPr>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59</a:t>
            </a:fld>
            <a:endParaRPr lang="fr-FR"/>
          </a:p>
        </p:txBody>
      </p:sp>
    </p:spTree>
    <p:extLst>
      <p:ext uri="{BB962C8B-B14F-4D97-AF65-F5344CB8AC3E}">
        <p14:creationId xmlns:p14="http://schemas.microsoft.com/office/powerpoint/2010/main" val="81796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0" indent="0">
              <a:buNone/>
            </a:pPr>
            <a:r>
              <a:rPr lang="fr-FR" dirty="0" smtClean="0"/>
              <a:t> </a:t>
            </a:r>
            <a:endParaRPr lang="fr-FR" dirty="0"/>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r>
              <a:rPr lang="fr-FR" dirty="0" smtClean="0"/>
              <a:t> </a:t>
            </a:r>
            <a:endParaRPr lang="fr-FR" dirty="0"/>
          </a:p>
        </p:txBody>
      </p:sp>
      <p:sp>
        <p:nvSpPr>
          <p:cNvPr id="23" name="Espace réservé du texte 2"/>
          <p:cNvSpPr txBox="1">
            <a:spLocks/>
          </p:cNvSpPr>
          <p:nvPr/>
        </p:nvSpPr>
        <p:spPr>
          <a:xfrm>
            <a:off x="4507718" y="3115508"/>
            <a:ext cx="5463948" cy="1113846"/>
          </a:xfrm>
          <a:prstGeom prst="rect">
            <a:avLst/>
          </a:prstGeom>
          <a:noFill/>
        </p:spPr>
        <p:txBody>
          <a:bodyPr/>
          <a:lstStyle>
            <a:lvl1pPr marL="428458" indent="-428458" algn="l" defTabSz="1142554"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28325" indent="-357048" algn="l" defTabSz="1142554"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28194" indent="-285639" algn="l" defTabSz="1142554"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99471"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70748"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42025"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13303"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84580"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55857"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algn="ctr">
              <a:buNone/>
            </a:pPr>
            <a:r>
              <a:rPr lang="fr-FR" sz="3200" b="1" dirty="0" smtClean="0">
                <a:solidFill>
                  <a:schemeClr val="bg1"/>
                </a:solidFill>
              </a:rPr>
              <a:t>FABRICANTS ET DISTRIBUTEURS DE MATERIELS</a:t>
            </a:r>
            <a:endParaRPr lang="fr-FR" sz="3200" b="1" dirty="0">
              <a:solidFill>
                <a:schemeClr val="bg1"/>
              </a:solidFill>
            </a:endParaRPr>
          </a:p>
        </p:txBody>
      </p:sp>
      <p:sp>
        <p:nvSpPr>
          <p:cNvPr id="22" name="Espace réservé du texte 2"/>
          <p:cNvSpPr txBox="1">
            <a:spLocks/>
          </p:cNvSpPr>
          <p:nvPr/>
        </p:nvSpPr>
        <p:spPr>
          <a:xfrm>
            <a:off x="1309138" y="3318616"/>
            <a:ext cx="2664296" cy="707630"/>
          </a:xfrm>
          <a:prstGeom prst="rect">
            <a:avLst/>
          </a:prstGeom>
          <a:noFill/>
        </p:spPr>
        <p:txBody>
          <a:bodyPr/>
          <a:lstStyle>
            <a:lvl1pPr marL="428458" indent="-428458" algn="l" defTabSz="1142554"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28325" indent="-357048" algn="l" defTabSz="1142554"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28194" indent="-285639" algn="l" defTabSz="1142554"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99471"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70748"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42025"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13303"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84580"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55857" indent="-285639" algn="l" defTabSz="114255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algn="ctr">
              <a:buNone/>
            </a:pPr>
            <a:r>
              <a:rPr lang="fr-FR" sz="3600" b="1" dirty="0" smtClean="0">
                <a:solidFill>
                  <a:schemeClr val="bg1"/>
                </a:solidFill>
              </a:rPr>
              <a:t>PARTIE 2</a:t>
            </a:r>
            <a:endParaRPr lang="fr-FR" sz="3600" b="1" dirty="0">
              <a:solidFill>
                <a:schemeClr val="bg1"/>
              </a:solidFill>
            </a:endParaRPr>
          </a:p>
        </p:txBody>
      </p:sp>
      <p:grpSp>
        <p:nvGrpSpPr>
          <p:cNvPr id="10" name="Groupe 17"/>
          <p:cNvGrpSpPr/>
          <p:nvPr/>
        </p:nvGrpSpPr>
        <p:grpSpPr>
          <a:xfrm>
            <a:off x="2430376" y="2340471"/>
            <a:ext cx="6408712" cy="2661394"/>
            <a:chOff x="1187624" y="1772816"/>
            <a:chExt cx="6408712" cy="2661394"/>
          </a:xfrm>
        </p:grpSpPr>
        <p:sp>
          <p:nvSpPr>
            <p:cNvPr id="11" name="ZoneTexte 5"/>
            <p:cNvSpPr txBox="1">
              <a:spLocks noChangeArrowheads="1"/>
            </p:cNvSpPr>
            <p:nvPr/>
          </p:nvSpPr>
          <p:spPr bwMode="auto">
            <a:xfrm>
              <a:off x="2412554" y="1772816"/>
              <a:ext cx="3887787" cy="1631950"/>
            </a:xfrm>
            <a:prstGeom prst="rect">
              <a:avLst/>
            </a:prstGeom>
            <a:noFill/>
            <a:ln w="9525">
              <a:noFill/>
              <a:miter lim="800000"/>
              <a:headEnd/>
              <a:tailEnd/>
            </a:ln>
          </p:spPr>
          <p:txBody>
            <a:bodyPr>
              <a:spAutoFit/>
            </a:bodyPr>
            <a:lstStyle/>
            <a:p>
              <a:pPr algn="ctr"/>
              <a:r>
                <a:rPr lang="fr-FR" sz="6600" dirty="0" smtClean="0">
                  <a:solidFill>
                    <a:srgbClr val="2B6384"/>
                  </a:solidFill>
                  <a:latin typeface="Calibri" pitchFamily="34" charset="0"/>
                </a:rPr>
                <a:t>Partie </a:t>
              </a:r>
              <a:r>
                <a:rPr lang="fr-FR" sz="10000" dirty="0" smtClean="0">
                  <a:solidFill>
                    <a:srgbClr val="2B6384"/>
                  </a:solidFill>
                  <a:latin typeface="Calibri" pitchFamily="34" charset="0"/>
                </a:rPr>
                <a:t>1</a:t>
              </a:r>
              <a:endParaRPr lang="fr-FR" sz="10000" dirty="0">
                <a:solidFill>
                  <a:srgbClr val="2B6384"/>
                </a:solidFill>
                <a:latin typeface="Calibri" pitchFamily="34" charset="0"/>
              </a:endParaRPr>
            </a:p>
          </p:txBody>
        </p:sp>
        <p:sp>
          <p:nvSpPr>
            <p:cNvPr id="12" name="ZoneTexte 6"/>
            <p:cNvSpPr txBox="1">
              <a:spLocks noChangeArrowheads="1"/>
            </p:cNvSpPr>
            <p:nvPr/>
          </p:nvSpPr>
          <p:spPr bwMode="auto">
            <a:xfrm>
              <a:off x="1187624" y="3356992"/>
              <a:ext cx="6408712" cy="1077218"/>
            </a:xfrm>
            <a:prstGeom prst="rect">
              <a:avLst/>
            </a:prstGeom>
            <a:noFill/>
            <a:ln w="9525">
              <a:noFill/>
              <a:miter lim="800000"/>
              <a:headEnd/>
              <a:tailEnd/>
            </a:ln>
          </p:spPr>
          <p:txBody>
            <a:bodyPr wrap="square">
              <a:spAutoFit/>
            </a:bodyPr>
            <a:lstStyle/>
            <a:p>
              <a:pPr algn="ctr">
                <a:spcBef>
                  <a:spcPts val="0"/>
                </a:spcBef>
              </a:pPr>
              <a:r>
                <a:rPr lang="fr-FR" sz="3200" dirty="0" smtClean="0">
                  <a:solidFill>
                    <a:srgbClr val="2B6384"/>
                  </a:solidFill>
                  <a:latin typeface="Calibri" pitchFamily="34" charset="0"/>
                </a:rPr>
                <a:t>Positionnement économique </a:t>
              </a:r>
              <a:br>
                <a:rPr lang="fr-FR" sz="3200" dirty="0" smtClean="0">
                  <a:solidFill>
                    <a:srgbClr val="2B6384"/>
                  </a:solidFill>
                  <a:latin typeface="Calibri" pitchFamily="34" charset="0"/>
                </a:rPr>
              </a:br>
              <a:r>
                <a:rPr lang="fr-FR" sz="3200" dirty="0" smtClean="0">
                  <a:solidFill>
                    <a:srgbClr val="2B6384"/>
                  </a:solidFill>
                  <a:latin typeface="Calibri" pitchFamily="34" charset="0"/>
                </a:rPr>
                <a:t>du secteur</a:t>
              </a:r>
              <a:endParaRPr lang="fr-FR" sz="3200" dirty="0">
                <a:solidFill>
                  <a:srgbClr val="2B6384"/>
                </a:solidFill>
                <a:latin typeface="Calibri" pitchFamily="34" charset="0"/>
              </a:endParaRPr>
            </a:p>
          </p:txBody>
        </p:sp>
      </p:grpSp>
      <p:sp>
        <p:nvSpPr>
          <p:cNvPr id="13" name="Rectangle 11"/>
          <p:cNvSpPr>
            <a:spLocks noChangeArrowheads="1"/>
          </p:cNvSpPr>
          <p:nvPr/>
        </p:nvSpPr>
        <p:spPr bwMode="auto">
          <a:xfrm rot="16200000">
            <a:off x="684335" y="3582764"/>
            <a:ext cx="2952327" cy="323728"/>
          </a:xfrm>
          <a:prstGeom prst="rect">
            <a:avLst/>
          </a:prstGeom>
          <a:solidFill>
            <a:schemeClr val="tx2"/>
          </a:solidFill>
          <a:ln w="9525">
            <a:noFill/>
            <a:miter lim="800000"/>
            <a:headEnd/>
            <a:tailEnd/>
          </a:ln>
        </p:spPr>
        <p:txBody>
          <a:bodyPr/>
          <a:lstStyle/>
          <a:p>
            <a:pPr algn="ctr"/>
            <a:r>
              <a:rPr lang="fr-FR" sz="3600" dirty="0">
                <a:solidFill>
                  <a:srgbClr val="2B6384"/>
                </a:solidFill>
                <a:latin typeface="Calibri" pitchFamily="34" charset="0"/>
              </a:rPr>
              <a:t> </a:t>
            </a:r>
            <a:endParaRPr lang="fr-FR" sz="3600" b="0" dirty="0">
              <a:solidFill>
                <a:srgbClr val="2B6384"/>
              </a:solidFill>
              <a:latin typeface="Calibri" pitchFamily="34" charset="0"/>
            </a:endParaRPr>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6</a:t>
            </a:fld>
            <a:endParaRPr lang="fr-FR"/>
          </a:p>
        </p:txBody>
      </p:sp>
    </p:spTree>
    <p:extLst>
      <p:ext uri="{BB962C8B-B14F-4D97-AF65-F5344CB8AC3E}">
        <p14:creationId xmlns:p14="http://schemas.microsoft.com/office/powerpoint/2010/main" val="3845543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04367"/>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Salariés handicapés</a:t>
            </a:r>
            <a:endParaRPr lang="fr-FR" sz="1600" b="0" u="sng" dirty="0"/>
          </a:p>
          <a:p>
            <a:pPr marL="715963" indent="-273050" algn="just">
              <a:spcBef>
                <a:spcPts val="300"/>
              </a:spcBef>
              <a:buClr>
                <a:srgbClr val="336699"/>
              </a:buClr>
              <a:tabLst>
                <a:tab pos="177800" algn="l"/>
              </a:tabLst>
            </a:pPr>
            <a:endParaRPr lang="fr-FR" sz="200" b="0" dirty="0" smtClean="0">
              <a:latin typeface="Calibri" pitchFamily="34" charset="0"/>
              <a:cs typeface="Times New Roman" pitchFamily="18" charset="0"/>
            </a:endParaRPr>
          </a:p>
          <a:p>
            <a:pPr marL="715963" indent="-273050" algn="just">
              <a:spcBef>
                <a:spcPts val="300"/>
              </a:spcBef>
              <a:buClr>
                <a:srgbClr val="336699"/>
              </a:buClr>
              <a:tabLst>
                <a:tab pos="177800" algn="l"/>
              </a:tabLst>
            </a:pPr>
            <a:r>
              <a:rPr lang="fr-FR" sz="1500" b="0" dirty="0">
                <a:latin typeface="Calibri" pitchFamily="34" charset="0"/>
                <a:cs typeface="Times New Roman" pitchFamily="18" charset="0"/>
              </a:rPr>
              <a:t>La proportion d’entreprises employant des salariés en situation de handicap reste </a:t>
            </a:r>
            <a:r>
              <a:rPr lang="fr-FR" sz="1500" b="0" dirty="0" smtClean="0">
                <a:latin typeface="Calibri" pitchFamily="34" charset="0"/>
                <a:cs typeface="Times New Roman" pitchFamily="18" charset="0"/>
              </a:rPr>
              <a:t>modérée </a:t>
            </a:r>
            <a:r>
              <a:rPr lang="fr-FR" sz="1500" b="0" dirty="0">
                <a:latin typeface="Calibri" pitchFamily="34" charset="0"/>
                <a:cs typeface="Times New Roman" pitchFamily="18" charset="0"/>
              </a:rPr>
              <a:t>en </a:t>
            </a:r>
            <a:r>
              <a:rPr lang="fr-FR" sz="1500" b="0" dirty="0" smtClean="0">
                <a:latin typeface="Calibri" pitchFamily="34" charset="0"/>
                <a:cs typeface="Times New Roman" pitchFamily="18" charset="0"/>
              </a:rPr>
              <a:t>2021. </a:t>
            </a:r>
            <a:r>
              <a:rPr lang="fr-FR" sz="1500" b="0" dirty="0">
                <a:latin typeface="Calibri" pitchFamily="34" charset="0"/>
                <a:cs typeface="Times New Roman" pitchFamily="18" charset="0"/>
              </a:rPr>
              <a:t>Les salariés en situation de handicap ne représentent toujours que 1,7 % des salariés présents en fin d’année</a:t>
            </a:r>
            <a:r>
              <a:rPr lang="fr-FR" sz="1500" b="0" dirty="0" smtClean="0">
                <a:latin typeface="Calibri" pitchFamily="34" charset="0"/>
                <a:cs typeface="Times New Roman" pitchFamily="18" charset="0"/>
              </a:rPr>
              <a:t>.</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a:t>
            </a:r>
            <a:r>
              <a:rPr lang="fr-FR" dirty="0"/>
              <a:t>1</a:t>
            </a:r>
            <a:r>
              <a:rPr lang="fr-FR" dirty="0" smtClean="0"/>
              <a:t>. EFFECTIFS EMPLOYES</a:t>
            </a:r>
            <a:br>
              <a:rPr lang="fr-FR" dirty="0" smtClean="0"/>
            </a:br>
            <a:r>
              <a:rPr lang="fr-FR" dirty="0" smtClean="0"/>
              <a:t>	</a:t>
            </a:r>
            <a:r>
              <a:rPr lang="fr-FR" sz="2000" b="0" dirty="0" smtClean="0"/>
              <a:t>c. Structure des effectifs salariés</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60</a:t>
            </a:fld>
            <a:endParaRPr lang="fr-FR"/>
          </a:p>
        </p:txBody>
      </p:sp>
      <p:graphicFrame>
        <p:nvGraphicFramePr>
          <p:cNvPr id="20" name="Tableau 19"/>
          <p:cNvGraphicFramePr>
            <a:graphicFrameLocks noGrp="1"/>
          </p:cNvGraphicFramePr>
          <p:nvPr>
            <p:extLst>
              <p:ext uri="{D42A27DB-BD31-4B8C-83A1-F6EECF244321}">
                <p14:modId xmlns:p14="http://schemas.microsoft.com/office/powerpoint/2010/main" val="3545875577"/>
              </p:ext>
            </p:extLst>
          </p:nvPr>
        </p:nvGraphicFramePr>
        <p:xfrm>
          <a:off x="1314252" y="3040483"/>
          <a:ext cx="2806818" cy="863788"/>
        </p:xfrm>
        <a:graphic>
          <a:graphicData uri="http://schemas.openxmlformats.org/drawingml/2006/table">
            <a:tbl>
              <a:tblPr/>
              <a:tblGrid>
                <a:gridCol w="935606"/>
                <a:gridCol w="935606"/>
                <a:gridCol w="935606"/>
              </a:tblGrid>
              <a:tr h="431894">
                <a:tc>
                  <a:txBody>
                    <a:bodyPr/>
                    <a:lstStyle/>
                    <a:p>
                      <a:pPr algn="ctr">
                        <a:spcBef>
                          <a:spcPts val="0"/>
                        </a:spcBef>
                        <a:spcAft>
                          <a:spcPts val="0"/>
                        </a:spcAft>
                      </a:pPr>
                      <a:r>
                        <a:rPr lang="fr-FR" sz="1300" b="1" dirty="0" smtClean="0">
                          <a:solidFill>
                            <a:schemeClr val="bg1"/>
                          </a:solidFill>
                          <a:latin typeface="Calibri" pitchFamily="34" charset="0"/>
                          <a:ea typeface="Times New Roman"/>
                          <a:cs typeface="Times New Roman"/>
                        </a:rPr>
                        <a:t>2011</a:t>
                      </a:r>
                    </a:p>
                  </a:txBody>
                  <a:tcPr marL="44450" marR="4445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300" b="1" dirty="0" smtClean="0">
                          <a:solidFill>
                            <a:schemeClr val="bg1"/>
                          </a:solidFill>
                          <a:latin typeface="Calibri" pitchFamily="34" charset="0"/>
                          <a:ea typeface="Times New Roman"/>
                          <a:cs typeface="Times New Roman"/>
                        </a:rPr>
                        <a:t>2015</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300" b="1" dirty="0" smtClean="0">
                          <a:solidFill>
                            <a:schemeClr val="bg1"/>
                          </a:solidFill>
                          <a:latin typeface="Calibri" pitchFamily="34" charset="0"/>
                          <a:ea typeface="Times New Roman"/>
                          <a:cs typeface="Times New Roman"/>
                        </a:rPr>
                        <a:t>2021</a:t>
                      </a:r>
                    </a:p>
                  </a:txBody>
                  <a:tcPr marL="44450" marR="4445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r>
              <a:tr h="431894">
                <a:tc>
                  <a:txBody>
                    <a:bodyPr/>
                    <a:lstStyle/>
                    <a:p>
                      <a:pPr algn="ctr">
                        <a:spcBef>
                          <a:spcPts val="0"/>
                        </a:spcBef>
                        <a:spcAft>
                          <a:spcPts val="0"/>
                        </a:spcAft>
                      </a:pPr>
                      <a:r>
                        <a:rPr lang="fr-FR" sz="1300" b="0" dirty="0" smtClean="0">
                          <a:solidFill>
                            <a:srgbClr val="2B6384"/>
                          </a:solidFill>
                          <a:latin typeface="Calibri" pitchFamily="34" charset="0"/>
                          <a:ea typeface="Times New Roman"/>
                          <a:cs typeface="Times New Roman"/>
                        </a:rPr>
                        <a:t>5%</a:t>
                      </a:r>
                    </a:p>
                  </a:txBody>
                  <a:tcPr marL="44450" marR="4445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300" b="0" dirty="0" smtClean="0">
                          <a:solidFill>
                            <a:srgbClr val="2B6384"/>
                          </a:solidFill>
                          <a:latin typeface="Calibri" pitchFamily="34" charset="0"/>
                          <a:ea typeface="Times New Roman"/>
                          <a:cs typeface="Times New Roman"/>
                        </a:rPr>
                        <a:t>4,5%</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4,5%</a:t>
                      </a:r>
                    </a:p>
                  </a:txBody>
                  <a:tcPr marL="44450" marR="4445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noFill/>
                  </a:tcPr>
                </a:tc>
              </a:tr>
            </a:tbl>
          </a:graphicData>
        </a:graphic>
      </p:graphicFrame>
      <p:sp>
        <p:nvSpPr>
          <p:cNvPr id="21" name="Rectangle 1"/>
          <p:cNvSpPr>
            <a:spLocks noChangeArrowheads="1"/>
          </p:cNvSpPr>
          <p:nvPr/>
        </p:nvSpPr>
        <p:spPr bwMode="auto">
          <a:xfrm>
            <a:off x="1171729" y="2484487"/>
            <a:ext cx="2879016"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Part d’entreprises employant</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au moins un salarié handicapé</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22" name="Tableau 21"/>
          <p:cNvGraphicFramePr>
            <a:graphicFrameLocks noGrp="1"/>
          </p:cNvGraphicFramePr>
          <p:nvPr>
            <p:extLst>
              <p:ext uri="{D42A27DB-BD31-4B8C-83A1-F6EECF244321}">
                <p14:modId xmlns:p14="http://schemas.microsoft.com/office/powerpoint/2010/main" val="1650154965"/>
              </p:ext>
            </p:extLst>
          </p:nvPr>
        </p:nvGraphicFramePr>
        <p:xfrm>
          <a:off x="6570836" y="3033492"/>
          <a:ext cx="2806818" cy="863788"/>
        </p:xfrm>
        <a:graphic>
          <a:graphicData uri="http://schemas.openxmlformats.org/drawingml/2006/table">
            <a:tbl>
              <a:tblPr/>
              <a:tblGrid>
                <a:gridCol w="935606"/>
                <a:gridCol w="935606"/>
                <a:gridCol w="935606"/>
              </a:tblGrid>
              <a:tr h="431894">
                <a:tc>
                  <a:txBody>
                    <a:bodyPr/>
                    <a:lstStyle/>
                    <a:p>
                      <a:pPr algn="ctr">
                        <a:spcBef>
                          <a:spcPts val="0"/>
                        </a:spcBef>
                        <a:spcAft>
                          <a:spcPts val="0"/>
                        </a:spcAft>
                      </a:pPr>
                      <a:r>
                        <a:rPr lang="fr-FR" sz="1300" b="1" dirty="0" smtClean="0">
                          <a:solidFill>
                            <a:schemeClr val="bg1"/>
                          </a:solidFill>
                          <a:latin typeface="Calibri" pitchFamily="34" charset="0"/>
                          <a:ea typeface="Times New Roman"/>
                          <a:cs typeface="Times New Roman"/>
                        </a:rPr>
                        <a:t>2011</a:t>
                      </a:r>
                    </a:p>
                  </a:txBody>
                  <a:tcPr marL="44450" marR="4445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300" b="1" dirty="0" smtClean="0">
                          <a:solidFill>
                            <a:schemeClr val="bg1"/>
                          </a:solidFill>
                          <a:latin typeface="Calibri" pitchFamily="34" charset="0"/>
                          <a:ea typeface="Times New Roman"/>
                          <a:cs typeface="Times New Roman"/>
                        </a:rPr>
                        <a:t>2015</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300" b="1" dirty="0" smtClean="0">
                          <a:solidFill>
                            <a:schemeClr val="bg1"/>
                          </a:solidFill>
                          <a:latin typeface="Calibri" pitchFamily="34" charset="0"/>
                          <a:ea typeface="Times New Roman"/>
                          <a:cs typeface="Times New Roman"/>
                        </a:rPr>
                        <a:t>2021</a:t>
                      </a:r>
                    </a:p>
                  </a:txBody>
                  <a:tcPr marL="44450" marR="4445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r>
              <a:tr h="431894">
                <a:tc>
                  <a:txBody>
                    <a:bodyPr/>
                    <a:lstStyle/>
                    <a:p>
                      <a:pPr algn="ctr">
                        <a:spcBef>
                          <a:spcPts val="0"/>
                        </a:spcBef>
                        <a:spcAft>
                          <a:spcPts val="0"/>
                        </a:spcAft>
                      </a:pPr>
                      <a:r>
                        <a:rPr lang="fr-FR" sz="1300" b="0" dirty="0" smtClean="0">
                          <a:solidFill>
                            <a:srgbClr val="2B6384"/>
                          </a:solidFill>
                          <a:latin typeface="Calibri" pitchFamily="34" charset="0"/>
                          <a:ea typeface="Times New Roman"/>
                          <a:cs typeface="Times New Roman"/>
                        </a:rPr>
                        <a:t>1,7%</a:t>
                      </a:r>
                    </a:p>
                  </a:txBody>
                  <a:tcPr marL="44450" marR="4445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300" b="0" dirty="0" smtClean="0">
                          <a:solidFill>
                            <a:srgbClr val="2B6384"/>
                          </a:solidFill>
                          <a:latin typeface="Calibri" pitchFamily="34" charset="0"/>
                          <a:ea typeface="Times New Roman"/>
                          <a:cs typeface="Times New Roman"/>
                        </a:rPr>
                        <a:t>1,7%</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300" b="1" dirty="0" smtClean="0">
                          <a:solidFill>
                            <a:srgbClr val="2B6384"/>
                          </a:solidFill>
                          <a:latin typeface="Calibri" pitchFamily="34" charset="0"/>
                          <a:ea typeface="Times New Roman"/>
                          <a:cs typeface="Times New Roman"/>
                        </a:rPr>
                        <a:t>1,7%</a:t>
                      </a:r>
                    </a:p>
                  </a:txBody>
                  <a:tcPr marL="44450" marR="4445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noFill/>
                  </a:tcPr>
                </a:tc>
              </a:tr>
            </a:tbl>
          </a:graphicData>
        </a:graphic>
      </p:graphicFrame>
      <p:sp>
        <p:nvSpPr>
          <p:cNvPr id="23" name="Rectangle 1"/>
          <p:cNvSpPr>
            <a:spLocks noChangeArrowheads="1"/>
          </p:cNvSpPr>
          <p:nvPr/>
        </p:nvSpPr>
        <p:spPr bwMode="auto">
          <a:xfrm>
            <a:off x="6174697" y="2484487"/>
            <a:ext cx="3311064"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Part des salariés handicapés dans l’ensemble des salariés</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présents au 31 décembre </a:t>
            </a:r>
            <a:endParaRPr kumimoji="0" lang="fr-FR" sz="1300" b="1" i="0" u="none" strike="noStrike" cap="none" normalizeH="0" baseline="0" dirty="0" smtClean="0">
              <a:ln>
                <a:noFill/>
              </a:ln>
              <a:solidFill>
                <a:srgbClr val="2B6384"/>
              </a:solidFill>
              <a:effectLst/>
              <a:latin typeface="Calibri" pitchFamily="34" charset="0"/>
            </a:endParaRPr>
          </a:p>
        </p:txBody>
      </p:sp>
      <p:pic>
        <p:nvPicPr>
          <p:cNvPr id="24" name="Image 23"/>
          <p:cNvPicPr>
            <a:picLocks noChangeAspect="1"/>
          </p:cNvPicPr>
          <p:nvPr/>
        </p:nvPicPr>
        <p:blipFill>
          <a:blip r:embed="rId3"/>
          <a:stretch>
            <a:fillRect/>
          </a:stretch>
        </p:blipFill>
        <p:spPr>
          <a:xfrm>
            <a:off x="852003" y="3040483"/>
            <a:ext cx="462249" cy="431894"/>
          </a:xfrm>
          <a:prstGeom prst="rect">
            <a:avLst/>
          </a:prstGeom>
        </p:spPr>
      </p:pic>
      <p:pic>
        <p:nvPicPr>
          <p:cNvPr id="25" name="Image 24"/>
          <p:cNvPicPr>
            <a:picLocks noChangeAspect="1"/>
          </p:cNvPicPr>
          <p:nvPr/>
        </p:nvPicPr>
        <p:blipFill>
          <a:blip r:embed="rId4"/>
          <a:stretch>
            <a:fillRect/>
          </a:stretch>
        </p:blipFill>
        <p:spPr>
          <a:xfrm>
            <a:off x="6103610" y="3033491"/>
            <a:ext cx="462249" cy="431895"/>
          </a:xfrm>
          <a:prstGeom prst="rect">
            <a:avLst/>
          </a:prstGeom>
        </p:spPr>
      </p:pic>
      <p:graphicFrame>
        <p:nvGraphicFramePr>
          <p:cNvPr id="29" name="Graphique 28"/>
          <p:cNvGraphicFramePr/>
          <p:nvPr>
            <p:extLst>
              <p:ext uri="{D42A27DB-BD31-4B8C-83A1-F6EECF244321}">
                <p14:modId xmlns:p14="http://schemas.microsoft.com/office/powerpoint/2010/main" val="4028249511"/>
              </p:ext>
            </p:extLst>
          </p:nvPr>
        </p:nvGraphicFramePr>
        <p:xfrm>
          <a:off x="594172" y="4049550"/>
          <a:ext cx="3888432" cy="25753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Graphique 29"/>
          <p:cNvGraphicFramePr/>
          <p:nvPr>
            <p:extLst>
              <p:ext uri="{D42A27DB-BD31-4B8C-83A1-F6EECF244321}">
                <p14:modId xmlns:p14="http://schemas.microsoft.com/office/powerpoint/2010/main" val="2757955942"/>
              </p:ext>
            </p:extLst>
          </p:nvPr>
        </p:nvGraphicFramePr>
        <p:xfrm>
          <a:off x="5778748" y="4077830"/>
          <a:ext cx="3888432" cy="257539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072760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 8" hidden="1"/>
          <p:cNvGraphicFramePr>
            <a:graphicFrameLocks noChangeAspect="1"/>
          </p:cNvGraphicFramePr>
          <p:nvPr>
            <p:custDataLst>
              <p:tags r:id="rId2"/>
            </p:custDataLst>
            <p:extLst>
              <p:ext uri="{D42A27DB-BD31-4B8C-83A1-F6EECF244321}">
                <p14:modId xmlns:p14="http://schemas.microsoft.com/office/powerpoint/2010/main" val="4084340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08"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endParaRPr lang="fr-FR" b="0" dirty="0" smtClean="0">
              <a:latin typeface="Calibri" pitchFamily="34" charset="0"/>
              <a:cs typeface="Times New Roman" pitchFamily="18" charset="0"/>
            </a:endParaRP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 mouvements de personnel s’avèrent assez </a:t>
            </a:r>
            <a:r>
              <a:rPr lang="fr-FR" sz="1500" b="0" dirty="0">
                <a:latin typeface="Calibri" pitchFamily="34" charset="0"/>
                <a:cs typeface="Times New Roman" pitchFamily="18" charset="0"/>
              </a:rPr>
              <a:t>limités en </a:t>
            </a:r>
            <a:r>
              <a:rPr lang="fr-FR" sz="1500" b="0" dirty="0" smtClean="0">
                <a:latin typeface="Calibri" pitchFamily="34" charset="0"/>
                <a:cs typeface="Times New Roman" pitchFamily="18" charset="0"/>
              </a:rPr>
              <a:t>2021. Le taux d’embauche s’établit à 8,5 % et le taux de départ à 7 %, </a:t>
            </a:r>
            <a:r>
              <a:rPr lang="fr-FR" sz="1500" b="0" dirty="0">
                <a:latin typeface="Calibri" pitchFamily="34" charset="0"/>
                <a:cs typeface="Times New Roman" pitchFamily="18" charset="0"/>
              </a:rPr>
              <a:t>aboutissant à périmètre constant à une hausse de </a:t>
            </a:r>
            <a:r>
              <a:rPr lang="fr-FR" sz="1500" b="0" dirty="0" smtClean="0">
                <a:latin typeface="Calibri" pitchFamily="34" charset="0"/>
                <a:cs typeface="Times New Roman" pitchFamily="18" charset="0"/>
              </a:rPr>
              <a:t>650 </a:t>
            </a:r>
            <a:r>
              <a:rPr lang="fr-FR" sz="1500" b="0" dirty="0">
                <a:latin typeface="Calibri" pitchFamily="34" charset="0"/>
                <a:cs typeface="Times New Roman" pitchFamily="18" charset="0"/>
              </a:rPr>
              <a:t>emplois</a:t>
            </a:r>
            <a:r>
              <a:rPr lang="fr-FR" sz="1500" b="0" dirty="0" smtClean="0">
                <a:latin typeface="Calibri" pitchFamily="34" charset="0"/>
                <a:cs typeface="Times New Roman" pitchFamily="18" charset="0"/>
              </a:rPr>
              <a:t>.</a:t>
            </a:r>
          </a:p>
          <a:p>
            <a:pPr marL="442913" indent="0" algn="just">
              <a:spcBef>
                <a:spcPts val="300"/>
              </a:spcBef>
              <a:buClr>
                <a:srgbClr val="336699"/>
              </a:buClr>
              <a:buNone/>
              <a:tabLst>
                <a:tab pos="177800" algn="l"/>
              </a:tabLst>
            </a:pPr>
            <a:endParaRPr lang="fr-FR" sz="1500" b="0" dirty="0" smtClean="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2. EMBAUCHES ET DEPARTS</a:t>
            </a:r>
            <a:br>
              <a:rPr lang="fr-FR" dirty="0" smtClean="0"/>
            </a:br>
            <a:r>
              <a:rPr lang="fr-FR" dirty="0" smtClean="0"/>
              <a:t>	</a:t>
            </a:r>
            <a:r>
              <a:rPr lang="fr-FR" sz="2000" b="0" dirty="0" smtClean="0"/>
              <a:t>a. Nombre d’embauches et de départs</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61</a:t>
            </a:fld>
            <a:endParaRPr lang="fr-FR"/>
          </a:p>
        </p:txBody>
      </p:sp>
      <p:sp>
        <p:nvSpPr>
          <p:cNvPr id="14" name="Triangle isocèle 13"/>
          <p:cNvSpPr/>
          <p:nvPr/>
        </p:nvSpPr>
        <p:spPr bwMode="auto">
          <a:xfrm>
            <a:off x="1026220" y="1437863"/>
            <a:ext cx="303133" cy="307270"/>
          </a:xfrm>
          <a:prstGeom prst="triangle">
            <a:avLst/>
          </a:prstGeom>
          <a:solidFill>
            <a:srgbClr val="C00000"/>
          </a:solidFill>
          <a:ln w="9525" cap="flat" cmpd="sng" algn="ctr">
            <a:noFill/>
            <a:prstDash val="solid"/>
            <a:round/>
            <a:headEnd type="none" w="med" len="med"/>
            <a:tailEnd type="none" w="med" len="med"/>
          </a:ln>
          <a:effectLst/>
        </p:spPr>
        <p:txBody>
          <a:bodyPr vert="horz" wrap="square" lIns="72000" tIns="0" rIns="72000" bIns="10800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fr-FR" sz="1300" b="1" i="0" u="none" strike="noStrike" cap="none" normalizeH="0" baseline="0" dirty="0" smtClean="0">
                <a:ln>
                  <a:noFill/>
                </a:ln>
                <a:solidFill>
                  <a:schemeClr val="bg1"/>
                </a:solidFill>
                <a:effectLst/>
                <a:latin typeface="Arial" charset="0"/>
                <a:cs typeface="Arial" charset="0"/>
              </a:rPr>
              <a:t>!</a:t>
            </a:r>
          </a:p>
        </p:txBody>
      </p:sp>
      <p:sp>
        <p:nvSpPr>
          <p:cNvPr id="15" name="Rectangle 339"/>
          <p:cNvSpPr>
            <a:spLocks noChangeArrowheads="1"/>
          </p:cNvSpPr>
          <p:nvPr/>
        </p:nvSpPr>
        <p:spPr bwMode="auto">
          <a:xfrm>
            <a:off x="1442998" y="1437863"/>
            <a:ext cx="8528668" cy="301214"/>
          </a:xfrm>
          <a:prstGeom prst="rect">
            <a:avLst/>
          </a:prstGeom>
          <a:noFill/>
          <a:ln w="9525">
            <a:solidFill>
              <a:srgbClr val="C00000"/>
            </a:solidFill>
            <a:miter lim="800000"/>
            <a:headEnd/>
            <a:tailEnd/>
          </a:ln>
        </p:spPr>
        <p:txBody>
          <a:bodyPr anchor="ctr" anchorCtr="0"/>
          <a:lstStyle/>
          <a:p>
            <a:pPr algn="just">
              <a:spcBef>
                <a:spcPct val="0"/>
              </a:spcBef>
            </a:pPr>
            <a:r>
              <a:rPr lang="fr-FR" sz="1200" b="1" i="1" dirty="0" smtClean="0">
                <a:solidFill>
                  <a:srgbClr val="C00000"/>
                </a:solidFill>
                <a:latin typeface="Calibri" pitchFamily="34" charset="0"/>
              </a:rPr>
              <a:t>Attention, les embauches et les départs sont établis à périmètre constant c'est-à-dire hors créations et disparitions d’entreprises</a:t>
            </a:r>
            <a:endParaRPr lang="fr-FR" sz="1200" b="1" dirty="0" smtClean="0">
              <a:solidFill>
                <a:srgbClr val="C00000"/>
              </a:solidFill>
              <a:latin typeface="Calibri" pitchFamily="34" charset="0"/>
            </a:endParaRPr>
          </a:p>
        </p:txBody>
      </p:sp>
      <p:grpSp>
        <p:nvGrpSpPr>
          <p:cNvPr id="8" name="Groupe 7"/>
          <p:cNvGrpSpPr/>
          <p:nvPr/>
        </p:nvGrpSpPr>
        <p:grpSpPr>
          <a:xfrm>
            <a:off x="1114326" y="2915446"/>
            <a:ext cx="3656312" cy="1047967"/>
            <a:chOff x="1114326" y="2915446"/>
            <a:chExt cx="3656312" cy="1047967"/>
          </a:xfrm>
        </p:grpSpPr>
        <p:grpSp>
          <p:nvGrpSpPr>
            <p:cNvPr id="5" name="Groupe 4"/>
            <p:cNvGrpSpPr/>
            <p:nvPr/>
          </p:nvGrpSpPr>
          <p:grpSpPr>
            <a:xfrm>
              <a:off x="1168206" y="2915446"/>
              <a:ext cx="3602432" cy="1047967"/>
              <a:chOff x="1168206" y="2915446"/>
              <a:chExt cx="3602432" cy="1303200"/>
            </a:xfrm>
          </p:grpSpPr>
          <p:sp>
            <p:nvSpPr>
              <p:cNvPr id="33" name="Rectangle 32"/>
              <p:cNvSpPr/>
              <p:nvPr/>
            </p:nvSpPr>
            <p:spPr>
              <a:xfrm>
                <a:off x="1168206" y="2915446"/>
                <a:ext cx="970868" cy="13032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120244" y="2915446"/>
                <a:ext cx="2650394" cy="1290088"/>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2400" dirty="0" smtClean="0">
                    <a:solidFill>
                      <a:srgbClr val="2B6384"/>
                    </a:solidFill>
                    <a:latin typeface="Calibri" pitchFamily="34" charset="0"/>
                  </a:rPr>
                  <a:t>3 400 </a:t>
                </a:r>
                <a:r>
                  <a:rPr lang="fr-FR" sz="1800" dirty="0" smtClean="0">
                    <a:solidFill>
                      <a:srgbClr val="2B6384"/>
                    </a:solidFill>
                    <a:latin typeface="Calibri" pitchFamily="34" charset="0"/>
                  </a:rPr>
                  <a:t>salariés en </a:t>
                </a:r>
                <a:r>
                  <a:rPr lang="fr-FR" sz="1800" dirty="0">
                    <a:solidFill>
                      <a:srgbClr val="2B6384"/>
                    </a:solidFill>
                    <a:latin typeface="Calibri" pitchFamily="34" charset="0"/>
                  </a:rPr>
                  <a:t>2021</a:t>
                </a:r>
                <a:endParaRPr lang="fr-FR" sz="1800" i="1" dirty="0">
                  <a:solidFill>
                    <a:schemeClr val="accent3">
                      <a:lumMod val="50000"/>
                    </a:schemeClr>
                  </a:solidFill>
                  <a:latin typeface="Calibri" pitchFamily="34" charset="0"/>
                </a:endParaRPr>
              </a:p>
              <a:p>
                <a:pPr algn="ctr" eaLnBrk="0" hangingPunct="0">
                  <a:spcBef>
                    <a:spcPct val="0"/>
                  </a:spcBef>
                  <a:buFont typeface="Wingdings" pitchFamily="2" charset="2"/>
                  <a:buNone/>
                  <a:tabLst>
                    <a:tab pos="266700" algn="l"/>
                  </a:tabLst>
                  <a:defRPr/>
                </a:pPr>
                <a:r>
                  <a:rPr lang="fr-FR" sz="1600" dirty="0" smtClean="0">
                    <a:solidFill>
                      <a:srgbClr val="2B6384"/>
                    </a:solidFill>
                    <a:latin typeface="Calibri" pitchFamily="34" charset="0"/>
                  </a:rPr>
                  <a:t>Taux d’embauche</a:t>
                </a:r>
                <a:r>
                  <a:rPr lang="fr-FR" sz="1600" baseline="30000" dirty="0" smtClean="0">
                    <a:solidFill>
                      <a:srgbClr val="2B6384"/>
                    </a:solidFill>
                    <a:latin typeface="Calibri" pitchFamily="34" charset="0"/>
                  </a:rPr>
                  <a:t>(1) </a:t>
                </a:r>
                <a:r>
                  <a:rPr lang="fr-FR" sz="1600" dirty="0" smtClean="0">
                    <a:solidFill>
                      <a:srgbClr val="2B6384"/>
                    </a:solidFill>
                    <a:latin typeface="Calibri" pitchFamily="34" charset="0"/>
                  </a:rPr>
                  <a:t>: </a:t>
                </a:r>
                <a:r>
                  <a:rPr lang="fr-FR" sz="2900" dirty="0" smtClean="0">
                    <a:solidFill>
                      <a:srgbClr val="2B6384"/>
                    </a:solidFill>
                    <a:latin typeface="Calibri" pitchFamily="34" charset="0"/>
                  </a:rPr>
                  <a:t>8,5%</a:t>
                </a:r>
                <a:r>
                  <a:rPr lang="fr-FR" sz="3200" dirty="0" smtClean="0">
                    <a:solidFill>
                      <a:srgbClr val="2B6384"/>
                    </a:solidFill>
                    <a:latin typeface="Calibri" pitchFamily="34" charset="0"/>
                  </a:rPr>
                  <a:t> </a:t>
                </a:r>
                <a:endParaRPr lang="fr-FR" sz="300" i="1" dirty="0">
                  <a:solidFill>
                    <a:schemeClr val="accent3">
                      <a:lumMod val="50000"/>
                    </a:schemeClr>
                  </a:solidFill>
                  <a:latin typeface="Calibri" pitchFamily="34" charset="0"/>
                </a:endParaRPr>
              </a:p>
            </p:txBody>
          </p:sp>
        </p:grpSp>
        <p:sp>
          <p:nvSpPr>
            <p:cNvPr id="40" name="Rectangle 1"/>
            <p:cNvSpPr>
              <a:spLocks noChangeArrowheads="1"/>
            </p:cNvSpPr>
            <p:nvPr/>
          </p:nvSpPr>
          <p:spPr bwMode="auto">
            <a:xfrm>
              <a:off x="1114326" y="3277697"/>
              <a:ext cx="1078627"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Embauches</a:t>
              </a:r>
              <a:endParaRPr kumimoji="0" lang="fr-FR" sz="1400" b="1" i="0" u="none" strike="noStrike" cap="none" normalizeH="0" baseline="0" dirty="0" smtClean="0">
                <a:ln>
                  <a:noFill/>
                </a:ln>
                <a:solidFill>
                  <a:schemeClr val="bg1"/>
                </a:solidFill>
                <a:effectLst/>
                <a:latin typeface="Calibri" pitchFamily="34" charset="0"/>
              </a:endParaRPr>
            </a:p>
          </p:txBody>
        </p:sp>
      </p:grpSp>
      <p:grpSp>
        <p:nvGrpSpPr>
          <p:cNvPr id="7" name="Groupe 6"/>
          <p:cNvGrpSpPr/>
          <p:nvPr/>
        </p:nvGrpSpPr>
        <p:grpSpPr>
          <a:xfrm>
            <a:off x="6209509" y="2921010"/>
            <a:ext cx="3665726" cy="1031531"/>
            <a:chOff x="6286548" y="2912554"/>
            <a:chExt cx="3665726" cy="1031531"/>
          </a:xfrm>
        </p:grpSpPr>
        <p:grpSp>
          <p:nvGrpSpPr>
            <p:cNvPr id="34" name="Groupe 33"/>
            <p:cNvGrpSpPr/>
            <p:nvPr/>
          </p:nvGrpSpPr>
          <p:grpSpPr>
            <a:xfrm>
              <a:off x="6349843" y="2912554"/>
              <a:ext cx="3602431" cy="1031531"/>
              <a:chOff x="1168206" y="2915446"/>
              <a:chExt cx="3602431" cy="1303200"/>
            </a:xfrm>
          </p:grpSpPr>
          <p:sp>
            <p:nvSpPr>
              <p:cNvPr id="35" name="Rectangle 34"/>
              <p:cNvSpPr/>
              <p:nvPr/>
            </p:nvSpPr>
            <p:spPr>
              <a:xfrm>
                <a:off x="1168206" y="2915446"/>
                <a:ext cx="970868" cy="13032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2120243" y="2915446"/>
                <a:ext cx="2650394" cy="1290088"/>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2400" dirty="0" smtClean="0">
                    <a:solidFill>
                      <a:srgbClr val="2B6384"/>
                    </a:solidFill>
                    <a:latin typeface="Calibri" pitchFamily="34" charset="0"/>
                  </a:rPr>
                  <a:t>2 750 </a:t>
                </a:r>
                <a:r>
                  <a:rPr lang="fr-FR" sz="1800" dirty="0" smtClean="0">
                    <a:solidFill>
                      <a:srgbClr val="2B6384"/>
                    </a:solidFill>
                    <a:latin typeface="Calibri" pitchFamily="34" charset="0"/>
                  </a:rPr>
                  <a:t>salariés en </a:t>
                </a:r>
                <a:r>
                  <a:rPr lang="fr-FR" sz="1800" dirty="0">
                    <a:solidFill>
                      <a:srgbClr val="2B6384"/>
                    </a:solidFill>
                    <a:latin typeface="Calibri" pitchFamily="34" charset="0"/>
                  </a:rPr>
                  <a:t>2021</a:t>
                </a:r>
                <a:endParaRPr lang="fr-FR" sz="1800" i="1" dirty="0">
                  <a:solidFill>
                    <a:schemeClr val="accent3">
                      <a:lumMod val="50000"/>
                    </a:schemeClr>
                  </a:solidFill>
                  <a:latin typeface="Calibri" pitchFamily="34" charset="0"/>
                </a:endParaRPr>
              </a:p>
              <a:p>
                <a:pPr algn="ctr" eaLnBrk="0" hangingPunct="0">
                  <a:spcBef>
                    <a:spcPct val="0"/>
                  </a:spcBef>
                  <a:buFont typeface="Wingdings" pitchFamily="2" charset="2"/>
                  <a:buNone/>
                  <a:tabLst>
                    <a:tab pos="266700" algn="l"/>
                  </a:tabLst>
                  <a:defRPr/>
                </a:pPr>
                <a:r>
                  <a:rPr lang="fr-FR" sz="1600" dirty="0" smtClean="0">
                    <a:solidFill>
                      <a:srgbClr val="2B6384"/>
                    </a:solidFill>
                    <a:latin typeface="Calibri" pitchFamily="34" charset="0"/>
                  </a:rPr>
                  <a:t>Taux de départ</a:t>
                </a:r>
                <a:r>
                  <a:rPr lang="fr-FR" sz="1600" baseline="30000" dirty="0" smtClean="0">
                    <a:solidFill>
                      <a:srgbClr val="2B6384"/>
                    </a:solidFill>
                    <a:latin typeface="Calibri" pitchFamily="34" charset="0"/>
                  </a:rPr>
                  <a:t>(2) </a:t>
                </a:r>
                <a:r>
                  <a:rPr lang="fr-FR" sz="1600" dirty="0" smtClean="0">
                    <a:solidFill>
                      <a:srgbClr val="2B6384"/>
                    </a:solidFill>
                    <a:latin typeface="Calibri" pitchFamily="34" charset="0"/>
                  </a:rPr>
                  <a:t>:</a:t>
                </a:r>
                <a:r>
                  <a:rPr lang="fr-FR" sz="1600" baseline="30000" dirty="0" smtClean="0">
                    <a:solidFill>
                      <a:srgbClr val="2B6384"/>
                    </a:solidFill>
                    <a:latin typeface="Calibri" pitchFamily="34" charset="0"/>
                  </a:rPr>
                  <a:t> </a:t>
                </a:r>
                <a:r>
                  <a:rPr lang="fr-FR" sz="2900" dirty="0" smtClean="0">
                    <a:solidFill>
                      <a:srgbClr val="2B6384"/>
                    </a:solidFill>
                    <a:latin typeface="Calibri" pitchFamily="34" charset="0"/>
                  </a:rPr>
                  <a:t>7%</a:t>
                </a:r>
                <a:r>
                  <a:rPr lang="fr-FR" sz="3200" dirty="0" smtClean="0">
                    <a:solidFill>
                      <a:srgbClr val="2B6384"/>
                    </a:solidFill>
                    <a:latin typeface="Calibri" pitchFamily="34" charset="0"/>
                  </a:rPr>
                  <a:t> </a:t>
                </a:r>
                <a:endParaRPr lang="fr-FR" sz="300" i="1" dirty="0">
                  <a:solidFill>
                    <a:schemeClr val="accent3">
                      <a:lumMod val="50000"/>
                    </a:schemeClr>
                  </a:solidFill>
                  <a:latin typeface="Calibri" pitchFamily="34" charset="0"/>
                </a:endParaRPr>
              </a:p>
            </p:txBody>
          </p:sp>
        </p:grpSp>
        <p:sp>
          <p:nvSpPr>
            <p:cNvPr id="41" name="Rectangle 1"/>
            <p:cNvSpPr>
              <a:spLocks noChangeArrowheads="1"/>
            </p:cNvSpPr>
            <p:nvPr/>
          </p:nvSpPr>
          <p:spPr bwMode="auto">
            <a:xfrm>
              <a:off x="6286548" y="3269240"/>
              <a:ext cx="1078627"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Départs</a:t>
              </a:r>
              <a:endParaRPr kumimoji="0" lang="fr-FR" sz="1400" b="1" i="0" u="none" strike="noStrike" cap="none" normalizeH="0" baseline="0" dirty="0" smtClean="0">
                <a:ln>
                  <a:noFill/>
                </a:ln>
                <a:solidFill>
                  <a:schemeClr val="bg1"/>
                </a:solidFill>
                <a:effectLst/>
                <a:latin typeface="Calibri" pitchFamily="34" charset="0"/>
              </a:endParaRPr>
            </a:p>
          </p:txBody>
        </p:sp>
      </p:grpSp>
      <p:sp>
        <p:nvSpPr>
          <p:cNvPr id="43" name="Rectangle 42"/>
          <p:cNvSpPr/>
          <p:nvPr/>
        </p:nvSpPr>
        <p:spPr>
          <a:xfrm>
            <a:off x="796578" y="6213337"/>
            <a:ext cx="5624285" cy="246221"/>
          </a:xfrm>
          <a:prstGeom prst="rect">
            <a:avLst/>
          </a:prstGeom>
        </p:spPr>
        <p:txBody>
          <a:bodyPr wrap="square">
            <a:spAutoFit/>
          </a:bodyPr>
          <a:lstStyle/>
          <a:p>
            <a:pPr>
              <a:tabLst>
                <a:tab pos="85725" algn="l"/>
              </a:tabLst>
            </a:pPr>
            <a:r>
              <a:rPr lang="fr-FR" sz="1000" b="0" i="1" baseline="30000" dirty="0" smtClean="0">
                <a:solidFill>
                  <a:srgbClr val="2B6384"/>
                </a:solidFill>
                <a:latin typeface="Calibri" pitchFamily="34" charset="0"/>
              </a:rPr>
              <a:t>(1)</a:t>
            </a:r>
            <a:r>
              <a:rPr lang="fr-FR" sz="1000" b="0" i="1" dirty="0" smtClean="0">
                <a:solidFill>
                  <a:srgbClr val="2B6384"/>
                </a:solidFill>
                <a:latin typeface="Calibri" pitchFamily="34" charset="0"/>
              </a:rPr>
              <a:t> nombre d’embauches en 2021 rapporté au nombre de salariés présents au 31/12/2021</a:t>
            </a:r>
          </a:p>
        </p:txBody>
      </p:sp>
      <p:sp>
        <p:nvSpPr>
          <p:cNvPr id="44" name="Rectangle 43"/>
          <p:cNvSpPr/>
          <p:nvPr/>
        </p:nvSpPr>
        <p:spPr>
          <a:xfrm>
            <a:off x="796578" y="6400489"/>
            <a:ext cx="4752528" cy="246221"/>
          </a:xfrm>
          <a:prstGeom prst="rect">
            <a:avLst/>
          </a:prstGeom>
        </p:spPr>
        <p:txBody>
          <a:bodyPr wrap="square">
            <a:spAutoFit/>
          </a:bodyPr>
          <a:lstStyle/>
          <a:p>
            <a:pPr>
              <a:tabLst>
                <a:tab pos="85725" algn="l"/>
              </a:tabLst>
            </a:pPr>
            <a:r>
              <a:rPr lang="fr-FR" sz="1000" b="0" i="1" baseline="30000" dirty="0" smtClean="0">
                <a:solidFill>
                  <a:srgbClr val="2B6384"/>
                </a:solidFill>
                <a:latin typeface="Calibri" pitchFamily="34" charset="0"/>
              </a:rPr>
              <a:t>(2)</a:t>
            </a:r>
            <a:r>
              <a:rPr lang="fr-FR" sz="1000" b="0" i="1" dirty="0" smtClean="0">
                <a:solidFill>
                  <a:srgbClr val="2B6384"/>
                </a:solidFill>
                <a:latin typeface="Calibri" pitchFamily="34" charset="0"/>
              </a:rPr>
              <a:t> nombre de départs en 2021 rapporté au nombre de salariés présents au 31/12/2021</a:t>
            </a:r>
          </a:p>
        </p:txBody>
      </p:sp>
      <p:graphicFrame>
        <p:nvGraphicFramePr>
          <p:cNvPr id="45" name="Tableau 44"/>
          <p:cNvGraphicFramePr>
            <a:graphicFrameLocks noGrp="1"/>
          </p:cNvGraphicFramePr>
          <p:nvPr>
            <p:extLst>
              <p:ext uri="{D42A27DB-BD31-4B8C-83A1-F6EECF244321}">
                <p14:modId xmlns:p14="http://schemas.microsoft.com/office/powerpoint/2010/main" val="2561181177"/>
              </p:ext>
            </p:extLst>
          </p:nvPr>
        </p:nvGraphicFramePr>
        <p:xfrm>
          <a:off x="949813" y="4472647"/>
          <a:ext cx="4031382" cy="1580052"/>
        </p:xfrm>
        <a:graphic>
          <a:graphicData uri="http://schemas.openxmlformats.org/drawingml/2006/table">
            <a:tbl>
              <a:tblPr/>
              <a:tblGrid>
                <a:gridCol w="1223070"/>
                <a:gridCol w="864096"/>
                <a:gridCol w="864096"/>
                <a:gridCol w="1080120"/>
              </a:tblGrid>
              <a:tr h="359098">
                <a:tc>
                  <a:txBody>
                    <a:bodyPr/>
                    <a:lstStyle/>
                    <a:p>
                      <a:pPr algn="ctr">
                        <a:spcBef>
                          <a:spcPts val="0"/>
                        </a:spcBef>
                        <a:spcAft>
                          <a:spcPts val="0"/>
                        </a:spcAft>
                      </a:pPr>
                      <a:endParaRPr lang="fr-FR" sz="12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Embauches</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Répartition en %</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Taux d’embauche </a:t>
                      </a:r>
                      <a:r>
                        <a:rPr lang="fr-FR" sz="1200" b="1" spc="0" baseline="30000" dirty="0" smtClean="0">
                          <a:solidFill>
                            <a:schemeClr val="bg1"/>
                          </a:solidFill>
                          <a:latin typeface="Calibri" pitchFamily="34" charset="0"/>
                          <a:ea typeface="Times New Roman"/>
                          <a:cs typeface="Times New Roman"/>
                        </a:rPr>
                        <a:t>(1)</a:t>
                      </a:r>
                      <a:endParaRPr lang="fr-FR" sz="1200" spc="0" baseline="3000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82844">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Ebénisterie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2 600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77%</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8%</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82844">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Tapisserie/Sellerie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750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21%</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12%</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335916">
                <a:tc>
                  <a:txBody>
                    <a:bodyPr/>
                    <a:lstStyle/>
                    <a:p>
                      <a:pPr algn="just">
                        <a:spcBef>
                          <a:spcPts val="0"/>
                        </a:spcBef>
                        <a:spcAft>
                          <a:spcPts val="0"/>
                        </a:spcAft>
                      </a:pPr>
                      <a:r>
                        <a:rPr lang="fr-FR" sz="1200" spc="0" baseline="0" dirty="0" smtClean="0">
                          <a:solidFill>
                            <a:srgbClr val="2B6384"/>
                          </a:solidFill>
                          <a:latin typeface="Calibri" pitchFamily="34" charset="0"/>
                          <a:ea typeface="Times New Roman"/>
                          <a:cs typeface="Times New Roman"/>
                        </a:rPr>
                        <a:t>Encadrement-Dorure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50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9%</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2844">
                <a:tc>
                  <a:txBody>
                    <a:bodyPr/>
                    <a:lstStyle/>
                    <a:p>
                      <a:pPr algn="just">
                        <a:spcBef>
                          <a:spcPts val="0"/>
                        </a:spcBef>
                        <a:spcAft>
                          <a:spcPts val="0"/>
                        </a:spcAft>
                      </a:pPr>
                      <a:r>
                        <a:rPr lang="fr-FR" sz="1200" b="1" spc="0" baseline="0" dirty="0">
                          <a:solidFill>
                            <a:srgbClr val="2B6384"/>
                          </a:solidFill>
                          <a:latin typeface="Calibri" pitchFamily="34" charset="0"/>
                          <a:ea typeface="Times New Roman"/>
                          <a:cs typeface="Times New Roman"/>
                        </a:rPr>
                        <a:t>Ensemble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3 400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8,5%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r>
            </a:tbl>
          </a:graphicData>
        </a:graphic>
      </p:graphicFrame>
      <p:sp>
        <p:nvSpPr>
          <p:cNvPr id="46" name="Rectangle 2"/>
          <p:cNvSpPr>
            <a:spLocks noChangeArrowheads="1"/>
          </p:cNvSpPr>
          <p:nvPr/>
        </p:nvSpPr>
        <p:spPr bwMode="auto">
          <a:xfrm>
            <a:off x="809052" y="4155509"/>
            <a:ext cx="4312905"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Détail des embauches</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47" name="Tableau 46"/>
          <p:cNvGraphicFramePr>
            <a:graphicFrameLocks noGrp="1"/>
          </p:cNvGraphicFramePr>
          <p:nvPr>
            <p:extLst>
              <p:ext uri="{D42A27DB-BD31-4B8C-83A1-F6EECF244321}">
                <p14:modId xmlns:p14="http://schemas.microsoft.com/office/powerpoint/2010/main" val="1826066219"/>
              </p:ext>
            </p:extLst>
          </p:nvPr>
        </p:nvGraphicFramePr>
        <p:xfrm>
          <a:off x="6029669" y="4523299"/>
          <a:ext cx="4031382" cy="1580052"/>
        </p:xfrm>
        <a:graphic>
          <a:graphicData uri="http://schemas.openxmlformats.org/drawingml/2006/table">
            <a:tbl>
              <a:tblPr/>
              <a:tblGrid>
                <a:gridCol w="1223070"/>
                <a:gridCol w="864096"/>
                <a:gridCol w="864096"/>
                <a:gridCol w="1080120"/>
              </a:tblGrid>
              <a:tr h="359098">
                <a:tc>
                  <a:txBody>
                    <a:bodyPr/>
                    <a:lstStyle/>
                    <a:p>
                      <a:pPr algn="ctr">
                        <a:spcBef>
                          <a:spcPts val="0"/>
                        </a:spcBef>
                        <a:spcAft>
                          <a:spcPts val="0"/>
                        </a:spcAft>
                      </a:pPr>
                      <a:endParaRPr lang="fr-FR" sz="12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Départs</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Répartition en %</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Taux </a:t>
                      </a:r>
                    </a:p>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de départ </a:t>
                      </a:r>
                      <a:r>
                        <a:rPr lang="fr-FR" sz="1200" b="1" spc="0" baseline="30000" dirty="0" smtClean="0">
                          <a:solidFill>
                            <a:schemeClr val="bg1"/>
                          </a:solidFill>
                          <a:latin typeface="Calibri" pitchFamily="34" charset="0"/>
                          <a:ea typeface="Times New Roman"/>
                          <a:cs typeface="Times New Roman"/>
                        </a:rPr>
                        <a:t>(1)</a:t>
                      </a:r>
                      <a:endParaRPr lang="fr-FR" sz="1200" spc="0" baseline="3000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82844">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Ebénisterie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2 100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77%</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6,5%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82844">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Tapisserie/Sellerie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550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9%</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335916">
                <a:tc>
                  <a:txBody>
                    <a:bodyPr/>
                    <a:lstStyle/>
                    <a:p>
                      <a:pPr algn="just">
                        <a:spcBef>
                          <a:spcPts val="0"/>
                        </a:spcBef>
                        <a:spcAft>
                          <a:spcPts val="0"/>
                        </a:spcAft>
                      </a:pPr>
                      <a:r>
                        <a:rPr lang="fr-FR" sz="1200" spc="0" baseline="0" dirty="0" smtClean="0">
                          <a:solidFill>
                            <a:srgbClr val="2B6384"/>
                          </a:solidFill>
                          <a:latin typeface="Calibri" pitchFamily="34" charset="0"/>
                          <a:ea typeface="Times New Roman"/>
                          <a:cs typeface="Times New Roman"/>
                        </a:rPr>
                        <a:t>Encadrement-Dorure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3%</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12%</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2844">
                <a:tc>
                  <a:txBody>
                    <a:bodyPr/>
                    <a:lstStyle/>
                    <a:p>
                      <a:pPr algn="just">
                        <a:spcBef>
                          <a:spcPts val="0"/>
                        </a:spcBef>
                        <a:spcAft>
                          <a:spcPts val="0"/>
                        </a:spcAft>
                      </a:pPr>
                      <a:r>
                        <a:rPr lang="fr-FR" sz="1200" b="1" spc="0" baseline="0" dirty="0">
                          <a:solidFill>
                            <a:srgbClr val="2B6384"/>
                          </a:solidFill>
                          <a:latin typeface="Calibri" pitchFamily="34" charset="0"/>
                          <a:ea typeface="Times New Roman"/>
                          <a:cs typeface="Times New Roman"/>
                        </a:rPr>
                        <a:t>Ensemble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2 750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7%</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r>
            </a:tbl>
          </a:graphicData>
        </a:graphic>
      </p:graphicFrame>
      <p:sp>
        <p:nvSpPr>
          <p:cNvPr id="48" name="Rectangle 2"/>
          <p:cNvSpPr>
            <a:spLocks noChangeArrowheads="1"/>
          </p:cNvSpPr>
          <p:nvPr/>
        </p:nvSpPr>
        <p:spPr bwMode="auto">
          <a:xfrm>
            <a:off x="5888908" y="4206161"/>
            <a:ext cx="4312905"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Détail des départs</a:t>
            </a:r>
            <a:endParaRPr kumimoji="0" lang="fr-FR" sz="1300" b="1" i="0" u="none" strike="noStrike" cap="none" normalizeH="0" baseline="0" dirty="0" smtClean="0">
              <a:ln>
                <a:noFill/>
              </a:ln>
              <a:solidFill>
                <a:srgbClr val="2B6384"/>
              </a:solidFill>
              <a:effectLst/>
              <a:latin typeface="Calibri" pitchFamily="34" charset="0"/>
            </a:endParaRPr>
          </a:p>
        </p:txBody>
      </p:sp>
    </p:spTree>
    <p:extLst>
      <p:ext uri="{BB962C8B-B14F-4D97-AF65-F5344CB8AC3E}">
        <p14:creationId xmlns:p14="http://schemas.microsoft.com/office/powerpoint/2010/main" val="41207400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p:cNvGraphicFramePr>
            <a:graphicFrameLocks noChangeAspect="1"/>
          </p:cNvGraphicFramePr>
          <p:nvPr>
            <p:custDataLst>
              <p:tags r:id="rId2"/>
            </p:custDataLst>
            <p:extLst>
              <p:ext uri="{D42A27DB-BD31-4B8C-83A1-F6EECF244321}">
                <p14:modId xmlns:p14="http://schemas.microsoft.com/office/powerpoint/2010/main" val="4281576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31"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2. EMBAUCHES ET DEPARTS</a:t>
            </a:r>
            <a:br>
              <a:rPr lang="fr-FR" dirty="0" smtClean="0"/>
            </a:br>
            <a:r>
              <a:rPr lang="fr-FR" dirty="0" smtClean="0"/>
              <a:t>	</a:t>
            </a:r>
            <a:r>
              <a:rPr lang="fr-FR" sz="2000" b="0" dirty="0" smtClean="0"/>
              <a:t>a. Nombre d’embauches et de départs</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62</a:t>
            </a:fld>
            <a:endParaRPr lang="fr-FR"/>
          </a:p>
        </p:txBody>
      </p:sp>
      <p:sp>
        <p:nvSpPr>
          <p:cNvPr id="14" name="Triangle isocèle 13"/>
          <p:cNvSpPr/>
          <p:nvPr/>
        </p:nvSpPr>
        <p:spPr bwMode="auto">
          <a:xfrm>
            <a:off x="1026220" y="1437863"/>
            <a:ext cx="303133" cy="307270"/>
          </a:xfrm>
          <a:prstGeom prst="triangle">
            <a:avLst/>
          </a:prstGeom>
          <a:solidFill>
            <a:srgbClr val="C00000"/>
          </a:solidFill>
          <a:ln w="9525" cap="flat" cmpd="sng" algn="ctr">
            <a:noFill/>
            <a:prstDash val="solid"/>
            <a:round/>
            <a:headEnd type="none" w="med" len="med"/>
            <a:tailEnd type="none" w="med" len="med"/>
          </a:ln>
          <a:effectLst/>
        </p:spPr>
        <p:txBody>
          <a:bodyPr vert="horz" wrap="square" lIns="72000" tIns="0" rIns="72000" bIns="10800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fr-FR" sz="1300" b="1" i="0" u="none" strike="noStrike" cap="none" normalizeH="0" baseline="0" dirty="0" smtClean="0">
                <a:ln>
                  <a:noFill/>
                </a:ln>
                <a:solidFill>
                  <a:schemeClr val="bg1"/>
                </a:solidFill>
                <a:effectLst/>
                <a:latin typeface="Arial" charset="0"/>
                <a:cs typeface="Arial" charset="0"/>
              </a:rPr>
              <a:t>!</a:t>
            </a:r>
          </a:p>
        </p:txBody>
      </p:sp>
      <p:sp>
        <p:nvSpPr>
          <p:cNvPr id="15" name="Rectangle 339"/>
          <p:cNvSpPr>
            <a:spLocks noChangeArrowheads="1"/>
          </p:cNvSpPr>
          <p:nvPr/>
        </p:nvSpPr>
        <p:spPr bwMode="auto">
          <a:xfrm>
            <a:off x="1442998" y="1437863"/>
            <a:ext cx="8528668" cy="301214"/>
          </a:xfrm>
          <a:prstGeom prst="rect">
            <a:avLst/>
          </a:prstGeom>
          <a:noFill/>
          <a:ln w="9525">
            <a:solidFill>
              <a:srgbClr val="C00000"/>
            </a:solidFill>
            <a:miter lim="800000"/>
            <a:headEnd/>
            <a:tailEnd/>
          </a:ln>
        </p:spPr>
        <p:txBody>
          <a:bodyPr anchor="ctr" anchorCtr="0"/>
          <a:lstStyle/>
          <a:p>
            <a:pPr algn="just">
              <a:spcBef>
                <a:spcPct val="0"/>
              </a:spcBef>
            </a:pPr>
            <a:r>
              <a:rPr lang="fr-FR" sz="1200" b="1" i="1" dirty="0" smtClean="0">
                <a:solidFill>
                  <a:srgbClr val="C00000"/>
                </a:solidFill>
                <a:latin typeface="Calibri" pitchFamily="34" charset="0"/>
              </a:rPr>
              <a:t>Attention, les embauches et les départs sont établis à périmètre constant c'est-à-dire hors créations et disparitions d’entreprises</a:t>
            </a:r>
            <a:endParaRPr lang="fr-FR" sz="1200" b="1" dirty="0" smtClean="0">
              <a:solidFill>
                <a:srgbClr val="C00000"/>
              </a:solidFill>
              <a:latin typeface="Calibri" pitchFamily="34" charset="0"/>
            </a:endParaRPr>
          </a:p>
        </p:txBody>
      </p:sp>
      <p:graphicFrame>
        <p:nvGraphicFramePr>
          <p:cNvPr id="45" name="Tableau 44"/>
          <p:cNvGraphicFramePr>
            <a:graphicFrameLocks noGrp="1"/>
          </p:cNvGraphicFramePr>
          <p:nvPr>
            <p:extLst>
              <p:ext uri="{D42A27DB-BD31-4B8C-83A1-F6EECF244321}">
                <p14:modId xmlns:p14="http://schemas.microsoft.com/office/powerpoint/2010/main" val="2609313887"/>
              </p:ext>
            </p:extLst>
          </p:nvPr>
        </p:nvGraphicFramePr>
        <p:xfrm>
          <a:off x="3027940" y="4277385"/>
          <a:ext cx="4320479" cy="1680889"/>
        </p:xfrm>
        <a:graphic>
          <a:graphicData uri="http://schemas.openxmlformats.org/drawingml/2006/table">
            <a:tbl>
              <a:tblPr/>
              <a:tblGrid>
                <a:gridCol w="1668383"/>
                <a:gridCol w="995913"/>
                <a:gridCol w="1656183"/>
              </a:tblGrid>
              <a:tr h="496441">
                <a:tc>
                  <a:txBody>
                    <a:bodyPr/>
                    <a:lstStyle/>
                    <a:p>
                      <a:pPr algn="ctr">
                        <a:spcBef>
                          <a:spcPts val="0"/>
                        </a:spcBef>
                        <a:spcAft>
                          <a:spcPts val="0"/>
                        </a:spcAft>
                      </a:pPr>
                      <a:endParaRPr lang="fr-FR" sz="12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Solde</a:t>
                      </a:r>
                      <a:endParaRPr lang="fr-FR" sz="12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Evolution des effectifs entre 2020 et 2021</a:t>
                      </a:r>
                      <a:endParaRPr lang="fr-FR" sz="1200" spc="0" baseline="3000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82844">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Ebénisterie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+500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82844">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Tapisserie/Sellerie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+200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+3%</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335916">
                <a:tc>
                  <a:txBody>
                    <a:bodyPr/>
                    <a:lstStyle/>
                    <a:p>
                      <a:pPr algn="just">
                        <a:spcBef>
                          <a:spcPts val="0"/>
                        </a:spcBef>
                        <a:spcAft>
                          <a:spcPts val="0"/>
                        </a:spcAft>
                      </a:pPr>
                      <a:r>
                        <a:rPr lang="fr-FR" sz="1200" spc="0" baseline="0" dirty="0" smtClean="0">
                          <a:solidFill>
                            <a:srgbClr val="2B6384"/>
                          </a:solidFill>
                          <a:latin typeface="Calibri" pitchFamily="34" charset="0"/>
                          <a:ea typeface="Times New Roman"/>
                          <a:cs typeface="Times New Roman"/>
                        </a:rPr>
                        <a:t>Encadrement-Dorure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-50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-3%</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2844">
                <a:tc>
                  <a:txBody>
                    <a:bodyPr/>
                    <a:lstStyle/>
                    <a:p>
                      <a:pPr algn="just">
                        <a:spcBef>
                          <a:spcPts val="0"/>
                        </a:spcBef>
                        <a:spcAft>
                          <a:spcPts val="0"/>
                        </a:spcAft>
                      </a:pPr>
                      <a:r>
                        <a:rPr lang="fr-FR" sz="1200" b="1" spc="0" baseline="0" dirty="0">
                          <a:solidFill>
                            <a:srgbClr val="2B6384"/>
                          </a:solidFill>
                          <a:latin typeface="Calibri" pitchFamily="34" charset="0"/>
                          <a:ea typeface="Times New Roman"/>
                          <a:cs typeface="Times New Roman"/>
                        </a:rPr>
                        <a:t>Ensemble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+650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r>
            </a:tbl>
          </a:graphicData>
        </a:graphic>
      </p:graphicFrame>
      <p:sp>
        <p:nvSpPr>
          <p:cNvPr id="46" name="Rectangle 2"/>
          <p:cNvSpPr>
            <a:spLocks noChangeArrowheads="1"/>
          </p:cNvSpPr>
          <p:nvPr/>
        </p:nvSpPr>
        <p:spPr bwMode="auto">
          <a:xfrm>
            <a:off x="3035514" y="3954510"/>
            <a:ext cx="4312905"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Détail du solde</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embauches-départs</a:t>
            </a:r>
            <a:endParaRPr kumimoji="0" lang="fr-FR" sz="1300" b="1" i="0" u="none" strike="noStrike" cap="none" normalizeH="0" baseline="0" dirty="0" smtClean="0">
              <a:ln>
                <a:noFill/>
              </a:ln>
              <a:solidFill>
                <a:srgbClr val="2B6384"/>
              </a:solidFill>
              <a:effectLst/>
              <a:latin typeface="Calibri" pitchFamily="34" charset="0"/>
            </a:endParaRPr>
          </a:p>
        </p:txBody>
      </p:sp>
      <p:grpSp>
        <p:nvGrpSpPr>
          <p:cNvPr id="7" name="Groupe 6"/>
          <p:cNvGrpSpPr/>
          <p:nvPr/>
        </p:nvGrpSpPr>
        <p:grpSpPr>
          <a:xfrm>
            <a:off x="2898427" y="2685147"/>
            <a:ext cx="4754562" cy="1047967"/>
            <a:chOff x="2394368" y="2807109"/>
            <a:chExt cx="4754562" cy="1047967"/>
          </a:xfrm>
        </p:grpSpPr>
        <p:grpSp>
          <p:nvGrpSpPr>
            <p:cNvPr id="5" name="Groupe 4"/>
            <p:cNvGrpSpPr/>
            <p:nvPr/>
          </p:nvGrpSpPr>
          <p:grpSpPr>
            <a:xfrm>
              <a:off x="2394370" y="2807109"/>
              <a:ext cx="4754560" cy="1047967"/>
              <a:chOff x="996737" y="2915446"/>
              <a:chExt cx="3773900" cy="1303200"/>
            </a:xfrm>
          </p:grpSpPr>
          <p:sp>
            <p:nvSpPr>
              <p:cNvPr id="33" name="Rectangle 32"/>
              <p:cNvSpPr/>
              <p:nvPr/>
            </p:nvSpPr>
            <p:spPr>
              <a:xfrm>
                <a:off x="996737" y="2915446"/>
                <a:ext cx="1407423" cy="13032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404161" y="2915446"/>
                <a:ext cx="2366476" cy="1290088"/>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2400" dirty="0" smtClean="0">
                    <a:solidFill>
                      <a:srgbClr val="2B6384"/>
                    </a:solidFill>
                    <a:latin typeface="Calibri" pitchFamily="34" charset="0"/>
                  </a:rPr>
                  <a:t>+650 </a:t>
                </a:r>
                <a:r>
                  <a:rPr lang="fr-FR" sz="1800" dirty="0" smtClean="0">
                    <a:solidFill>
                      <a:srgbClr val="2B6384"/>
                    </a:solidFill>
                    <a:latin typeface="Calibri" pitchFamily="34" charset="0"/>
                  </a:rPr>
                  <a:t>salariés en </a:t>
                </a:r>
                <a:r>
                  <a:rPr lang="fr-FR" sz="1800" dirty="0">
                    <a:solidFill>
                      <a:srgbClr val="2B6384"/>
                    </a:solidFill>
                    <a:latin typeface="Calibri" pitchFamily="34" charset="0"/>
                  </a:rPr>
                  <a:t>2021</a:t>
                </a:r>
                <a:endParaRPr lang="fr-FR" sz="1800" i="1" dirty="0">
                  <a:solidFill>
                    <a:schemeClr val="accent3">
                      <a:lumMod val="50000"/>
                    </a:schemeClr>
                  </a:solidFill>
                  <a:latin typeface="Calibri" pitchFamily="34" charset="0"/>
                </a:endParaRPr>
              </a:p>
              <a:p>
                <a:pPr algn="ctr" eaLnBrk="0" hangingPunct="0">
                  <a:spcBef>
                    <a:spcPct val="0"/>
                  </a:spcBef>
                  <a:buFont typeface="Wingdings" pitchFamily="2" charset="2"/>
                  <a:buNone/>
                  <a:tabLst>
                    <a:tab pos="266700" algn="l"/>
                  </a:tabLst>
                  <a:defRPr/>
                </a:pPr>
                <a:r>
                  <a:rPr lang="fr-FR" sz="1600" dirty="0" smtClean="0">
                    <a:solidFill>
                      <a:srgbClr val="2B6384"/>
                    </a:solidFill>
                    <a:latin typeface="Calibri" pitchFamily="34" charset="0"/>
                  </a:rPr>
                  <a:t>Evolution 2021/2020 : </a:t>
                </a:r>
                <a:r>
                  <a:rPr lang="fr-FR" sz="2900" dirty="0" smtClean="0">
                    <a:solidFill>
                      <a:srgbClr val="2B6384"/>
                    </a:solidFill>
                    <a:latin typeface="Calibri" pitchFamily="34" charset="0"/>
                  </a:rPr>
                  <a:t>+1,5%</a:t>
                </a:r>
                <a:r>
                  <a:rPr lang="fr-FR" sz="3200" dirty="0" smtClean="0">
                    <a:solidFill>
                      <a:srgbClr val="2B6384"/>
                    </a:solidFill>
                    <a:latin typeface="Calibri" pitchFamily="34" charset="0"/>
                  </a:rPr>
                  <a:t> </a:t>
                </a:r>
                <a:endParaRPr lang="fr-FR" sz="300" i="1" dirty="0">
                  <a:solidFill>
                    <a:schemeClr val="accent3">
                      <a:lumMod val="50000"/>
                    </a:schemeClr>
                  </a:solidFill>
                  <a:latin typeface="Calibri" pitchFamily="34" charset="0"/>
                </a:endParaRPr>
              </a:p>
            </p:txBody>
          </p:sp>
        </p:grpSp>
        <p:sp>
          <p:nvSpPr>
            <p:cNvPr id="41" name="Rectangle 1"/>
            <p:cNvSpPr>
              <a:spLocks noChangeArrowheads="1"/>
            </p:cNvSpPr>
            <p:nvPr/>
          </p:nvSpPr>
          <p:spPr bwMode="auto">
            <a:xfrm>
              <a:off x="2394368" y="3027982"/>
              <a:ext cx="177314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Solde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embauches-départs</a:t>
              </a:r>
              <a:endParaRPr kumimoji="0" lang="fr-FR" sz="1400" b="1" i="0" u="none" strike="noStrike" cap="none" normalizeH="0" baseline="0" dirty="0" smtClean="0">
                <a:ln>
                  <a:noFill/>
                </a:ln>
                <a:solidFill>
                  <a:schemeClr val="bg1"/>
                </a:solidFill>
                <a:effectLst/>
                <a:latin typeface="Calibri" pitchFamily="34" charset="0"/>
              </a:endParaRPr>
            </a:p>
          </p:txBody>
        </p:sp>
      </p:grpSp>
    </p:spTree>
    <p:extLst>
      <p:ext uri="{BB962C8B-B14F-4D97-AF65-F5344CB8AC3E}">
        <p14:creationId xmlns:p14="http://schemas.microsoft.com/office/powerpoint/2010/main" val="16331650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 entreprises du secteur ont embauché notamment des apprentis en 2021. En effet, ce type de contrat représente plus de 4 embauches sur 10 au sein de l’ébénisterie et de la tapisserie-sellerie.</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 entreprises d’encadrement-dorure ont surtout intégré des salariés en CDI en 2021.</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EMBAUCHES ET DEPARTS</a:t>
            </a:r>
            <a:br>
              <a:rPr lang="fr-FR" dirty="0" smtClean="0"/>
            </a:br>
            <a:r>
              <a:rPr lang="fr-FR" dirty="0" smtClean="0"/>
              <a:t>	</a:t>
            </a:r>
            <a:r>
              <a:rPr lang="fr-FR" sz="2000" b="0" dirty="0" smtClean="0"/>
              <a:t>b. Nature des contrats d’embauche</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63</a:t>
            </a:fld>
            <a:endParaRPr lang="fr-FR"/>
          </a:p>
        </p:txBody>
      </p:sp>
      <p:graphicFrame>
        <p:nvGraphicFramePr>
          <p:cNvPr id="20" name="Tableau 19"/>
          <p:cNvGraphicFramePr>
            <a:graphicFrameLocks noGrp="1"/>
          </p:cNvGraphicFramePr>
          <p:nvPr>
            <p:extLst>
              <p:ext uri="{D42A27DB-BD31-4B8C-83A1-F6EECF244321}">
                <p14:modId xmlns:p14="http://schemas.microsoft.com/office/powerpoint/2010/main" val="3862642677"/>
              </p:ext>
            </p:extLst>
          </p:nvPr>
        </p:nvGraphicFramePr>
        <p:xfrm>
          <a:off x="1597043" y="3204567"/>
          <a:ext cx="7566081" cy="3024336"/>
        </p:xfrm>
        <a:graphic>
          <a:graphicData uri="http://schemas.openxmlformats.org/drawingml/2006/table">
            <a:tbl>
              <a:tblPr/>
              <a:tblGrid>
                <a:gridCol w="2379102"/>
                <a:gridCol w="1206091"/>
                <a:gridCol w="1306598"/>
                <a:gridCol w="1407106"/>
                <a:gridCol w="1267184"/>
              </a:tblGrid>
              <a:tr h="478542">
                <a:tc>
                  <a:txBody>
                    <a:bodyPr/>
                    <a:lstStyle/>
                    <a:p>
                      <a:pPr algn="ctr">
                        <a:spcBef>
                          <a:spcPts val="0"/>
                        </a:spcBef>
                        <a:spcAft>
                          <a:spcPts val="0"/>
                        </a:spcAft>
                      </a:pPr>
                      <a:endParaRPr lang="fr-FR" sz="13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a:t>
                      </a:r>
                    </a:p>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Sellerie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 </a:t>
                      </a:r>
                      <a:r>
                        <a:rPr lang="fr-FR" sz="1300" b="1" spc="0" baseline="0" dirty="0">
                          <a:solidFill>
                            <a:schemeClr val="bg1"/>
                          </a:solidFill>
                          <a:latin typeface="Calibri" pitchFamily="34" charset="0"/>
                          <a:ea typeface="Times New Roman"/>
                          <a:cs typeface="Times New Roman"/>
                        </a:rPr>
                        <a:t>Dorure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ts val="1800"/>
                        </a:lnSpc>
                        <a:spcBef>
                          <a:spcPts val="0"/>
                        </a:spcBef>
                        <a:spcAft>
                          <a:spcPts val="0"/>
                        </a:spcAft>
                      </a:pPr>
                      <a:r>
                        <a:rPr lang="fr-FR" sz="1300" b="1" spc="0" baseline="0" dirty="0" smtClean="0">
                          <a:solidFill>
                            <a:schemeClr val="bg1"/>
                          </a:solidFill>
                          <a:latin typeface="Calibri" pitchFamily="34" charset="0"/>
                          <a:ea typeface="Times New Roman"/>
                          <a:cs typeface="Times New Roman"/>
                        </a:rPr>
                        <a:t>Ensemble</a:t>
                      </a:r>
                      <a:endParaRPr lang="fr-FR" sz="1300" b="1"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519450">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CDI</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33%</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39%</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63%</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35%</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(1 200)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495394">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CDD (hors contrats aidés)</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17%</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13%</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15%</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(500)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540162">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Contrats d’apprentissage </a:t>
                      </a:r>
                    </a:p>
                    <a:p>
                      <a:pPr>
                        <a:spcBef>
                          <a:spcPts val="0"/>
                        </a:spcBef>
                        <a:spcAft>
                          <a:spcPts val="0"/>
                        </a:spcAft>
                      </a:pPr>
                      <a:r>
                        <a:rPr lang="fr-FR" sz="1300" spc="0" baseline="0" dirty="0" smtClean="0">
                          <a:solidFill>
                            <a:srgbClr val="2B6384"/>
                          </a:solidFill>
                          <a:latin typeface="Calibri" pitchFamily="34" charset="0"/>
                          <a:ea typeface="Times New Roman"/>
                          <a:cs typeface="Times New Roman"/>
                        </a:rPr>
                        <a:t>(avec contrats CFA)</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42%</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45%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14%</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42%</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(1 450)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495394">
                <a:tc>
                  <a:txBody>
                    <a:bodyPr/>
                    <a:lstStyle/>
                    <a:p>
                      <a:pPr algn="just">
                        <a:spcBef>
                          <a:spcPts val="0"/>
                        </a:spcBef>
                        <a:spcAft>
                          <a:spcPts val="0"/>
                        </a:spcAft>
                      </a:pPr>
                      <a:r>
                        <a:rPr lang="fr-FR" sz="1300" spc="0" baseline="0" dirty="0" smtClean="0">
                          <a:solidFill>
                            <a:srgbClr val="2B6384"/>
                          </a:solidFill>
                          <a:latin typeface="Calibri" pitchFamily="34" charset="0"/>
                          <a:ea typeface="Times New Roman"/>
                          <a:cs typeface="Times New Roman"/>
                        </a:rPr>
                        <a:t>Autres</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8%</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6%</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8%</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(250)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495394">
                <a:tc>
                  <a:txBody>
                    <a:bodyPr/>
                    <a:lstStyle/>
                    <a:p>
                      <a:pPr algn="just">
                        <a:spcBef>
                          <a:spcPts val="0"/>
                        </a:spcBef>
                        <a:spcAft>
                          <a:spcPts val="0"/>
                        </a:spcAft>
                      </a:pPr>
                      <a:r>
                        <a:rPr lang="fr-FR" sz="1300" b="1" spc="0" baseline="0" dirty="0">
                          <a:solidFill>
                            <a:srgbClr val="2B6384"/>
                          </a:solidFill>
                          <a:latin typeface="Calibri" pitchFamily="34" charset="0"/>
                          <a:ea typeface="Times New Roman"/>
                          <a:cs typeface="Times New Roman"/>
                        </a:rPr>
                        <a:t>Ensemble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(3 400)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Rectangle 2"/>
          <p:cNvSpPr>
            <a:spLocks noChangeArrowheads="1"/>
          </p:cNvSpPr>
          <p:nvPr/>
        </p:nvSpPr>
        <p:spPr bwMode="auto">
          <a:xfrm>
            <a:off x="3076996" y="2806389"/>
            <a:ext cx="4312905"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Répartition des 3 400 embauches selon l’activité</a:t>
            </a:r>
            <a:endParaRPr kumimoji="0" lang="fr-FR" sz="1300" b="1" i="0" u="none" strike="noStrike" cap="none" normalizeH="0" baseline="0" dirty="0" smtClean="0">
              <a:ln>
                <a:noFill/>
              </a:ln>
              <a:solidFill>
                <a:srgbClr val="2B6384"/>
              </a:solidFill>
              <a:effectLst/>
              <a:latin typeface="Calibri" pitchFamily="34" charset="0"/>
            </a:endParaRPr>
          </a:p>
        </p:txBody>
      </p:sp>
    </p:spTree>
    <p:extLst>
      <p:ext uri="{BB962C8B-B14F-4D97-AF65-F5344CB8AC3E}">
        <p14:creationId xmlns:p14="http://schemas.microsoft.com/office/powerpoint/2010/main" val="15007532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En lien avec les embauches, près d’un tiers des départs résulte d’une fin de contrat d’apprentissage.</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Les départs en retraite totalisent un quart des départs enregistrés en 2021.</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EMBAUCHES ET DEPARTS</a:t>
            </a:r>
            <a:br>
              <a:rPr lang="fr-FR" dirty="0" smtClean="0"/>
            </a:br>
            <a:r>
              <a:rPr lang="fr-FR" dirty="0" smtClean="0"/>
              <a:t>	</a:t>
            </a:r>
            <a:r>
              <a:rPr lang="fr-FR" sz="2000" b="0" dirty="0"/>
              <a:t>c</a:t>
            </a:r>
            <a:r>
              <a:rPr lang="fr-FR" sz="2000" b="0" dirty="0" smtClean="0"/>
              <a:t>. Motifs de départs</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64</a:t>
            </a:fld>
            <a:endParaRPr lang="fr-FR"/>
          </a:p>
        </p:txBody>
      </p:sp>
      <p:graphicFrame>
        <p:nvGraphicFramePr>
          <p:cNvPr id="20" name="Tableau 19"/>
          <p:cNvGraphicFramePr>
            <a:graphicFrameLocks noGrp="1"/>
          </p:cNvGraphicFramePr>
          <p:nvPr>
            <p:extLst>
              <p:ext uri="{D42A27DB-BD31-4B8C-83A1-F6EECF244321}">
                <p14:modId xmlns:p14="http://schemas.microsoft.com/office/powerpoint/2010/main" val="2933469109"/>
              </p:ext>
            </p:extLst>
          </p:nvPr>
        </p:nvGraphicFramePr>
        <p:xfrm>
          <a:off x="1530276" y="2538304"/>
          <a:ext cx="7566081" cy="4194656"/>
        </p:xfrm>
        <a:graphic>
          <a:graphicData uri="http://schemas.openxmlformats.org/drawingml/2006/table">
            <a:tbl>
              <a:tblPr/>
              <a:tblGrid>
                <a:gridCol w="2379102"/>
                <a:gridCol w="1206091"/>
                <a:gridCol w="1306598"/>
                <a:gridCol w="1407106"/>
                <a:gridCol w="1267184"/>
              </a:tblGrid>
              <a:tr h="416449">
                <a:tc>
                  <a:txBody>
                    <a:bodyPr/>
                    <a:lstStyle/>
                    <a:p>
                      <a:pPr algn="ctr">
                        <a:spcBef>
                          <a:spcPts val="0"/>
                        </a:spcBef>
                        <a:spcAft>
                          <a:spcPts val="0"/>
                        </a:spcAft>
                      </a:pPr>
                      <a:endParaRPr lang="fr-FR" sz="13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a:t>
                      </a:r>
                    </a:p>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Sellerie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 </a:t>
                      </a:r>
                      <a:r>
                        <a:rPr lang="fr-FR" sz="1300" b="1" spc="0" baseline="0" dirty="0">
                          <a:solidFill>
                            <a:schemeClr val="bg1"/>
                          </a:solidFill>
                          <a:latin typeface="Calibri" pitchFamily="34" charset="0"/>
                          <a:ea typeface="Times New Roman"/>
                          <a:cs typeface="Times New Roman"/>
                        </a:rPr>
                        <a:t>Dorure</a:t>
                      </a:r>
                      <a:endParaRPr lang="fr-FR" sz="1300"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ts val="1800"/>
                        </a:lnSpc>
                        <a:spcBef>
                          <a:spcPts val="0"/>
                        </a:spcBef>
                        <a:spcAft>
                          <a:spcPts val="0"/>
                        </a:spcAft>
                      </a:pPr>
                      <a:r>
                        <a:rPr lang="fr-FR" sz="1300" b="1" spc="0" baseline="0" dirty="0" smtClean="0">
                          <a:solidFill>
                            <a:schemeClr val="bg1"/>
                          </a:solidFill>
                          <a:latin typeface="Calibri" pitchFamily="34" charset="0"/>
                          <a:ea typeface="Times New Roman"/>
                          <a:cs typeface="Times New Roman"/>
                        </a:rPr>
                        <a:t>Ensemble</a:t>
                      </a:r>
                      <a:endParaRPr lang="fr-FR" sz="1300" b="1" spc="0" baseline="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437823">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Fin de CDD (hors contrats aidés)</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18%</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21%</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14%</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18%</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(500)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417548">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Démissions</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24%</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44%</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14%</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(400)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417548">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Licenciements</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9%</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7%</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8%</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(200)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417548">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Départs en retraite ou préretraite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29%</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12%</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6%</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25%</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(700)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417548">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Fin de contrats d’apprentissage (avec contrats CFA)</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31%</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33%</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11%</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31%</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(850)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417548">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Licenciements économiques</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(&lt;50)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417548">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Fin autres contrats aidés</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3%</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5%</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6%</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3,5%</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417548">
                <a:tc>
                  <a:txBody>
                    <a:bodyPr/>
                    <a:lstStyle/>
                    <a:p>
                      <a:pPr algn="just">
                        <a:spcBef>
                          <a:spcPts val="0"/>
                        </a:spcBef>
                        <a:spcAft>
                          <a:spcPts val="0"/>
                        </a:spcAft>
                      </a:pPr>
                      <a:r>
                        <a:rPr lang="fr-FR" sz="1300" spc="0" baseline="0" dirty="0" smtClean="0">
                          <a:solidFill>
                            <a:srgbClr val="2B6384"/>
                          </a:solidFill>
                          <a:latin typeface="Calibri" pitchFamily="34" charset="0"/>
                          <a:ea typeface="Times New Roman"/>
                          <a:cs typeface="Times New Roman"/>
                        </a:rPr>
                        <a:t>Non identifiés</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12%</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0,5%</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(&lt;50)</a:t>
                      </a:r>
                      <a:endParaRPr lang="fr-FR" sz="13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417548">
                <a:tc>
                  <a:txBody>
                    <a:bodyPr/>
                    <a:lstStyle/>
                    <a:p>
                      <a:pPr algn="just">
                        <a:spcBef>
                          <a:spcPts val="0"/>
                        </a:spcBef>
                        <a:spcAft>
                          <a:spcPts val="0"/>
                        </a:spcAft>
                      </a:pPr>
                      <a:r>
                        <a:rPr lang="fr-FR" sz="1300" b="1" spc="0" baseline="0" dirty="0">
                          <a:solidFill>
                            <a:srgbClr val="2B6384"/>
                          </a:solidFill>
                          <a:latin typeface="Calibri" pitchFamily="34" charset="0"/>
                          <a:ea typeface="Times New Roman"/>
                          <a:cs typeface="Times New Roman"/>
                        </a:rPr>
                        <a:t>Ensemble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100%</a:t>
                      </a:r>
                    </a:p>
                    <a:p>
                      <a:pPr algn="ctr">
                        <a:spcBef>
                          <a:spcPts val="0"/>
                        </a:spcBef>
                        <a:spcAft>
                          <a:spcPts val="0"/>
                        </a:spcAft>
                      </a:pPr>
                      <a:r>
                        <a:rPr lang="fr-FR" sz="1300" b="1" spc="0" baseline="0" dirty="0" smtClean="0">
                          <a:solidFill>
                            <a:srgbClr val="2B6384"/>
                          </a:solidFill>
                          <a:latin typeface="Calibri" pitchFamily="34" charset="0"/>
                          <a:ea typeface="Times New Roman"/>
                          <a:cs typeface="Times New Roman"/>
                        </a:rPr>
                        <a:t>(2 750)</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Rectangle 2"/>
          <p:cNvSpPr>
            <a:spLocks noChangeArrowheads="1"/>
          </p:cNvSpPr>
          <p:nvPr/>
        </p:nvSpPr>
        <p:spPr bwMode="auto">
          <a:xfrm>
            <a:off x="3042444" y="2194090"/>
            <a:ext cx="4312905"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Répartition des 2 750 départs selon l’activité</a:t>
            </a:r>
            <a:endParaRPr kumimoji="0" lang="fr-FR" sz="1300" b="1" i="0" u="none" strike="noStrike" cap="none" normalizeH="0" baseline="0" dirty="0" smtClean="0">
              <a:ln>
                <a:noFill/>
              </a:ln>
              <a:solidFill>
                <a:srgbClr val="2B6384"/>
              </a:solidFill>
              <a:effectLst/>
              <a:latin typeface="Calibri" pitchFamily="34" charset="0"/>
            </a:endParaRPr>
          </a:p>
        </p:txBody>
      </p:sp>
    </p:spTree>
    <p:extLst>
      <p:ext uri="{BB962C8B-B14F-4D97-AF65-F5344CB8AC3E}">
        <p14:creationId xmlns:p14="http://schemas.microsoft.com/office/powerpoint/2010/main" val="17774213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367992"/>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En 2021, 37 % des </a:t>
            </a:r>
            <a:r>
              <a:rPr lang="fr-FR" sz="1500" b="0" dirty="0">
                <a:latin typeface="Calibri" pitchFamily="34" charset="0"/>
                <a:cs typeface="Times New Roman" pitchFamily="18" charset="0"/>
              </a:rPr>
              <a:t>entreprises </a:t>
            </a:r>
            <a:r>
              <a:rPr lang="fr-FR" sz="1500" b="0" dirty="0" smtClean="0">
                <a:latin typeface="Calibri" pitchFamily="34" charset="0"/>
                <a:cs typeface="Times New Roman" pitchFamily="18" charset="0"/>
              </a:rPr>
              <a:t>ont </a:t>
            </a:r>
            <a:r>
              <a:rPr lang="fr-FR" sz="1500" b="0" dirty="0">
                <a:latin typeface="Calibri" pitchFamily="34" charset="0"/>
                <a:cs typeface="Times New Roman" pitchFamily="18" charset="0"/>
              </a:rPr>
              <a:t>employé des stagiaires issus des lycées </a:t>
            </a:r>
            <a:r>
              <a:rPr lang="fr-FR" sz="1500" b="0" dirty="0" smtClean="0">
                <a:latin typeface="Calibri" pitchFamily="34" charset="0"/>
                <a:cs typeface="Times New Roman" pitchFamily="18" charset="0"/>
              </a:rPr>
              <a:t>professionnels. </a:t>
            </a:r>
            <a:r>
              <a:rPr lang="fr-FR" sz="1500" b="0" dirty="0">
                <a:latin typeface="Calibri" pitchFamily="34" charset="0"/>
                <a:cs typeface="Times New Roman" pitchFamily="18" charset="0"/>
              </a:rPr>
              <a:t>L’encadrement-dorure apparaît moins concerné par ce type d’emploi</a:t>
            </a:r>
            <a:r>
              <a:rPr lang="fr-FR" sz="1500" b="0" dirty="0" smtClean="0">
                <a:latin typeface="Calibri" pitchFamily="34" charset="0"/>
                <a:cs typeface="Times New Roman" pitchFamily="18" charset="0"/>
              </a:rPr>
              <a:t>.</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Au total, 16.750 </a:t>
            </a:r>
            <a:r>
              <a:rPr lang="fr-FR" sz="1500" b="0" dirty="0">
                <a:latin typeface="Calibri" pitchFamily="34" charset="0"/>
                <a:cs typeface="Times New Roman" pitchFamily="18" charset="0"/>
              </a:rPr>
              <a:t>stagiaires ont été </a:t>
            </a:r>
            <a:r>
              <a:rPr lang="fr-FR" sz="1500" b="0" dirty="0" smtClean="0">
                <a:latin typeface="Calibri" pitchFamily="34" charset="0"/>
                <a:cs typeface="Times New Roman" pitchFamily="18" charset="0"/>
              </a:rPr>
              <a:t>employés en 2021 </a:t>
            </a:r>
            <a:r>
              <a:rPr lang="fr-FR" sz="1500" b="0" dirty="0">
                <a:latin typeface="Calibri" pitchFamily="34" charset="0"/>
                <a:cs typeface="Times New Roman" pitchFamily="18" charset="0"/>
              </a:rPr>
              <a:t>dont </a:t>
            </a:r>
            <a:r>
              <a:rPr lang="fr-FR" sz="1500" b="0" dirty="0" smtClean="0">
                <a:latin typeface="Calibri" pitchFamily="34" charset="0"/>
                <a:cs typeface="Times New Roman" pitchFamily="18" charset="0"/>
              </a:rPr>
              <a:t>l’essentiel (14.850) </a:t>
            </a:r>
            <a:r>
              <a:rPr lang="fr-FR" sz="1500" b="0" dirty="0">
                <a:latin typeface="Calibri" pitchFamily="34" charset="0"/>
                <a:cs typeface="Times New Roman" pitchFamily="18" charset="0"/>
              </a:rPr>
              <a:t>en </a:t>
            </a:r>
            <a:r>
              <a:rPr lang="fr-FR" sz="1500" b="0" dirty="0" smtClean="0">
                <a:latin typeface="Calibri" pitchFamily="34" charset="0"/>
                <a:cs typeface="Times New Roman" pitchFamily="18" charset="0"/>
              </a:rPr>
              <a:t>ébénisterie.</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2. EMBAUCHES ET DEPARTS</a:t>
            </a:r>
            <a:br>
              <a:rPr lang="fr-FR" dirty="0" smtClean="0"/>
            </a:br>
            <a:r>
              <a:rPr lang="fr-FR" dirty="0" smtClean="0"/>
              <a:t>	</a:t>
            </a:r>
            <a:r>
              <a:rPr lang="fr-FR" sz="2000" b="0" dirty="0" smtClean="0"/>
              <a:t>d. Stagiaires</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65</a:t>
            </a:fld>
            <a:endParaRPr lang="fr-FR"/>
          </a:p>
        </p:txBody>
      </p:sp>
      <p:grpSp>
        <p:nvGrpSpPr>
          <p:cNvPr id="8" name="Groupe 7"/>
          <p:cNvGrpSpPr/>
          <p:nvPr/>
        </p:nvGrpSpPr>
        <p:grpSpPr>
          <a:xfrm>
            <a:off x="792456" y="2458400"/>
            <a:ext cx="4553210" cy="1187748"/>
            <a:chOff x="5659066" y="2836682"/>
            <a:chExt cx="4553210" cy="1187748"/>
          </a:xfrm>
        </p:grpSpPr>
        <p:sp>
          <p:nvSpPr>
            <p:cNvPr id="12" name="Rectangle 11"/>
            <p:cNvSpPr/>
            <p:nvPr/>
          </p:nvSpPr>
          <p:spPr>
            <a:xfrm>
              <a:off x="6362981" y="2984536"/>
              <a:ext cx="3849295" cy="1039894"/>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buFont typeface="Wingdings" pitchFamily="2" charset="2"/>
                <a:buNone/>
                <a:tabLst>
                  <a:tab pos="266700" algn="l"/>
                </a:tabLst>
                <a:defRPr/>
              </a:pPr>
              <a:r>
                <a:rPr lang="fr-FR" sz="3000" dirty="0" smtClean="0">
                  <a:solidFill>
                    <a:srgbClr val="2B6384"/>
                  </a:solidFill>
                  <a:latin typeface="Calibri" pitchFamily="34" charset="0"/>
                </a:rPr>
                <a:t>37%</a:t>
              </a:r>
              <a:r>
                <a:rPr lang="fr-FR" sz="3200" dirty="0" smtClean="0">
                  <a:solidFill>
                    <a:srgbClr val="2B6384"/>
                  </a:solidFill>
                  <a:latin typeface="Calibri" pitchFamily="34" charset="0"/>
                </a:rPr>
                <a:t> </a:t>
              </a:r>
              <a:r>
                <a:rPr lang="fr-FR" sz="1700" dirty="0">
                  <a:solidFill>
                    <a:srgbClr val="2B6384"/>
                  </a:solidFill>
                  <a:latin typeface="Calibri" pitchFamily="34" charset="0"/>
                </a:rPr>
                <a:t>des entreprises </a:t>
              </a:r>
              <a:r>
                <a:rPr lang="fr-FR" sz="1700" dirty="0" smtClean="0">
                  <a:solidFill>
                    <a:srgbClr val="2B6384"/>
                  </a:solidFill>
                  <a:latin typeface="Calibri" pitchFamily="34" charset="0"/>
                </a:rPr>
                <a:t>ont employé des stagiaires issus des lycées professionnels (Education Nationale) en 2021</a:t>
              </a:r>
              <a:endParaRPr lang="fr-FR" sz="1700" i="1" dirty="0">
                <a:solidFill>
                  <a:srgbClr val="2B6384"/>
                </a:solidFill>
                <a:latin typeface="Calibri" pitchFamily="34" charset="0"/>
              </a:endParaRPr>
            </a:p>
            <a:p>
              <a:pPr algn="ctr" eaLnBrk="0" hangingPunct="0">
                <a:spcBef>
                  <a:spcPct val="0"/>
                </a:spcBef>
                <a:buFont typeface="Wingdings" pitchFamily="2" charset="2"/>
                <a:buNone/>
                <a:tabLst>
                  <a:tab pos="266700" algn="l"/>
                </a:tabLst>
                <a:defRPr/>
              </a:pPr>
              <a:endParaRPr lang="fr-FR" sz="300" i="1" dirty="0">
                <a:solidFill>
                  <a:schemeClr val="accent3">
                    <a:lumMod val="50000"/>
                  </a:schemeClr>
                </a:solidFill>
                <a:latin typeface="Calibri" pitchFamily="34" charset="0"/>
              </a:endParaRPr>
            </a:p>
          </p:txBody>
        </p:sp>
        <p:pic>
          <p:nvPicPr>
            <p:cNvPr id="10" name="Image 9"/>
            <p:cNvPicPr>
              <a:picLocks noChangeAspect="1"/>
            </p:cNvPicPr>
            <p:nvPr/>
          </p:nvPicPr>
          <p:blipFill>
            <a:blip r:embed="rId3"/>
            <a:stretch>
              <a:fillRect/>
            </a:stretch>
          </p:blipFill>
          <p:spPr>
            <a:xfrm>
              <a:off x="5659066" y="2836682"/>
              <a:ext cx="775656" cy="612908"/>
            </a:xfrm>
            <a:prstGeom prst="rect">
              <a:avLst/>
            </a:prstGeom>
          </p:spPr>
        </p:pic>
      </p:grpSp>
      <p:sp>
        <p:nvSpPr>
          <p:cNvPr id="22" name="Rectangle 21"/>
          <p:cNvSpPr/>
          <p:nvPr/>
        </p:nvSpPr>
        <p:spPr>
          <a:xfrm>
            <a:off x="6305501" y="2549768"/>
            <a:ext cx="3738955" cy="1096380"/>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buFont typeface="Wingdings" pitchFamily="2" charset="2"/>
              <a:buNone/>
              <a:tabLst>
                <a:tab pos="266700" algn="l"/>
              </a:tabLst>
              <a:defRPr/>
            </a:pPr>
            <a:r>
              <a:rPr lang="fr-FR" sz="3000" dirty="0" smtClean="0">
                <a:solidFill>
                  <a:srgbClr val="2B6384"/>
                </a:solidFill>
                <a:latin typeface="Calibri" pitchFamily="34" charset="0"/>
              </a:rPr>
              <a:t>16 750</a:t>
            </a:r>
            <a:r>
              <a:rPr lang="fr-FR" sz="3200" dirty="0" smtClean="0">
                <a:solidFill>
                  <a:srgbClr val="2B6384"/>
                </a:solidFill>
                <a:latin typeface="Calibri" pitchFamily="34" charset="0"/>
              </a:rPr>
              <a:t> </a:t>
            </a:r>
            <a:r>
              <a:rPr lang="fr-FR" sz="1700" dirty="0" smtClean="0">
                <a:solidFill>
                  <a:srgbClr val="2B6384"/>
                </a:solidFill>
                <a:latin typeface="Calibri" pitchFamily="34" charset="0"/>
              </a:rPr>
              <a:t>stagiaires employés </a:t>
            </a:r>
            <a:br>
              <a:rPr lang="fr-FR" sz="1700" dirty="0" smtClean="0">
                <a:solidFill>
                  <a:srgbClr val="2B6384"/>
                </a:solidFill>
                <a:latin typeface="Calibri" pitchFamily="34" charset="0"/>
              </a:rPr>
            </a:br>
            <a:r>
              <a:rPr lang="fr-FR" sz="1700" dirty="0" smtClean="0">
                <a:solidFill>
                  <a:srgbClr val="2B6384"/>
                </a:solidFill>
                <a:latin typeface="Calibri" pitchFamily="34" charset="0"/>
              </a:rPr>
              <a:t>étaient issus des lycées professionnels (Education Nationale) en 2021</a:t>
            </a:r>
            <a:endParaRPr lang="fr-FR" sz="1700" dirty="0">
              <a:solidFill>
                <a:srgbClr val="2B6384"/>
              </a:solidFill>
              <a:latin typeface="Calibri" pitchFamily="34" charset="0"/>
            </a:endParaRPr>
          </a:p>
          <a:p>
            <a:pPr algn="ctr" eaLnBrk="0" hangingPunct="0">
              <a:spcBef>
                <a:spcPct val="0"/>
              </a:spcBef>
              <a:buFont typeface="Wingdings" pitchFamily="2" charset="2"/>
              <a:buNone/>
              <a:tabLst>
                <a:tab pos="266700" algn="l"/>
              </a:tabLst>
              <a:defRPr/>
            </a:pPr>
            <a:endParaRPr lang="fr-FR" sz="300" i="1" dirty="0">
              <a:solidFill>
                <a:schemeClr val="accent3">
                  <a:lumMod val="50000"/>
                </a:schemeClr>
              </a:solidFill>
              <a:latin typeface="Calibri" pitchFamily="34" charset="0"/>
            </a:endParaRPr>
          </a:p>
        </p:txBody>
      </p:sp>
      <p:pic>
        <p:nvPicPr>
          <p:cNvPr id="24" name="Image 23"/>
          <p:cNvPicPr>
            <a:picLocks noChangeAspect="1"/>
          </p:cNvPicPr>
          <p:nvPr/>
        </p:nvPicPr>
        <p:blipFill>
          <a:blip r:embed="rId4"/>
          <a:stretch>
            <a:fillRect/>
          </a:stretch>
        </p:blipFill>
        <p:spPr>
          <a:xfrm>
            <a:off x="5679451" y="2429322"/>
            <a:ext cx="740260" cy="595423"/>
          </a:xfrm>
          <a:prstGeom prst="rect">
            <a:avLst/>
          </a:prstGeom>
        </p:spPr>
      </p:pic>
      <p:graphicFrame>
        <p:nvGraphicFramePr>
          <p:cNvPr id="25" name="Tableau 24"/>
          <p:cNvGraphicFramePr>
            <a:graphicFrameLocks noGrp="1"/>
          </p:cNvGraphicFramePr>
          <p:nvPr>
            <p:extLst>
              <p:ext uri="{D42A27DB-BD31-4B8C-83A1-F6EECF244321}">
                <p14:modId xmlns:p14="http://schemas.microsoft.com/office/powerpoint/2010/main" val="3553530842"/>
              </p:ext>
            </p:extLst>
          </p:nvPr>
        </p:nvGraphicFramePr>
        <p:xfrm>
          <a:off x="6512695" y="3758298"/>
          <a:ext cx="3324566" cy="1235752"/>
        </p:xfrm>
        <a:graphic>
          <a:graphicData uri="http://schemas.openxmlformats.org/drawingml/2006/table">
            <a:tbl>
              <a:tblPr/>
              <a:tblGrid>
                <a:gridCol w="1668383"/>
                <a:gridCol w="1656183"/>
              </a:tblGrid>
              <a:tr h="232704">
                <a:tc>
                  <a:txBody>
                    <a:bodyPr/>
                    <a:lstStyle/>
                    <a:p>
                      <a:pPr algn="ctr">
                        <a:spcBef>
                          <a:spcPts val="0"/>
                        </a:spcBef>
                        <a:spcAft>
                          <a:spcPts val="0"/>
                        </a:spcAft>
                      </a:pPr>
                      <a:endParaRPr lang="fr-FR" sz="12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Nombre de stagiaires</a:t>
                      </a:r>
                      <a:endParaRPr lang="fr-FR" sz="1200" spc="0" baseline="3000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39526">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Ebénisterie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14 850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39526">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Tapisserie/Sellerie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1 650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284470">
                <a:tc>
                  <a:txBody>
                    <a:bodyPr/>
                    <a:lstStyle/>
                    <a:p>
                      <a:pPr algn="just">
                        <a:spcBef>
                          <a:spcPts val="0"/>
                        </a:spcBef>
                        <a:spcAft>
                          <a:spcPts val="0"/>
                        </a:spcAft>
                      </a:pPr>
                      <a:r>
                        <a:rPr lang="fr-FR" sz="1200" spc="0" baseline="0" dirty="0" smtClean="0">
                          <a:solidFill>
                            <a:srgbClr val="2B6384"/>
                          </a:solidFill>
                          <a:latin typeface="Calibri" pitchFamily="34" charset="0"/>
                          <a:ea typeface="Times New Roman"/>
                          <a:cs typeface="Times New Roman"/>
                        </a:rPr>
                        <a:t>Encadrement-Dorure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250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9526">
                <a:tc>
                  <a:txBody>
                    <a:bodyPr/>
                    <a:lstStyle/>
                    <a:p>
                      <a:pPr algn="just">
                        <a:spcBef>
                          <a:spcPts val="0"/>
                        </a:spcBef>
                        <a:spcAft>
                          <a:spcPts val="0"/>
                        </a:spcAft>
                      </a:pPr>
                      <a:r>
                        <a:rPr lang="fr-FR" sz="1200" b="1" spc="0" baseline="0" dirty="0">
                          <a:solidFill>
                            <a:srgbClr val="2B6384"/>
                          </a:solidFill>
                          <a:latin typeface="Calibri" pitchFamily="34" charset="0"/>
                          <a:ea typeface="Times New Roman"/>
                          <a:cs typeface="Times New Roman"/>
                        </a:rPr>
                        <a:t>Ensemble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16 750</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r>
            </a:tbl>
          </a:graphicData>
        </a:graphic>
      </p:graphicFrame>
      <p:graphicFrame>
        <p:nvGraphicFramePr>
          <p:cNvPr id="27" name="Tableau 26"/>
          <p:cNvGraphicFramePr>
            <a:graphicFrameLocks noGrp="1"/>
          </p:cNvGraphicFramePr>
          <p:nvPr>
            <p:extLst>
              <p:ext uri="{D42A27DB-BD31-4B8C-83A1-F6EECF244321}">
                <p14:modId xmlns:p14="http://schemas.microsoft.com/office/powerpoint/2010/main" val="1970929797"/>
              </p:ext>
            </p:extLst>
          </p:nvPr>
        </p:nvGraphicFramePr>
        <p:xfrm>
          <a:off x="5344104" y="5443374"/>
          <a:ext cx="3442999" cy="1293719"/>
        </p:xfrm>
        <a:graphic>
          <a:graphicData uri="http://schemas.openxmlformats.org/drawingml/2006/table">
            <a:tbl>
              <a:tblPr/>
              <a:tblGrid>
                <a:gridCol w="1570791"/>
                <a:gridCol w="1872208"/>
              </a:tblGrid>
              <a:tr h="243620">
                <a:tc>
                  <a:txBody>
                    <a:bodyPr/>
                    <a:lstStyle/>
                    <a:p>
                      <a:pPr algn="ctr">
                        <a:spcBef>
                          <a:spcPts val="0"/>
                        </a:spcBef>
                        <a:spcAft>
                          <a:spcPts val="0"/>
                        </a:spcAft>
                      </a:pPr>
                      <a:endParaRPr lang="fr-FR" sz="12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Durée moyenne des stages</a:t>
                      </a:r>
                      <a:endParaRPr lang="fr-FR" sz="1200" spc="0" baseline="3000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50762">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Ebénisterie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19 jours</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50762">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Tapisserie/Sellerie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42 jours</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297813">
                <a:tc>
                  <a:txBody>
                    <a:bodyPr/>
                    <a:lstStyle/>
                    <a:p>
                      <a:pPr algn="just">
                        <a:spcBef>
                          <a:spcPts val="0"/>
                        </a:spcBef>
                        <a:spcAft>
                          <a:spcPts val="0"/>
                        </a:spcAft>
                      </a:pPr>
                      <a:r>
                        <a:rPr lang="fr-FR" sz="1200" spc="0" baseline="0" dirty="0" smtClean="0">
                          <a:solidFill>
                            <a:srgbClr val="2B6384"/>
                          </a:solidFill>
                          <a:latin typeface="Calibri" pitchFamily="34" charset="0"/>
                          <a:ea typeface="Times New Roman"/>
                          <a:cs typeface="Times New Roman"/>
                        </a:rPr>
                        <a:t>Encadrement-Dorure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22 jours</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0762">
                <a:tc>
                  <a:txBody>
                    <a:bodyPr/>
                    <a:lstStyle/>
                    <a:p>
                      <a:pPr algn="just">
                        <a:spcBef>
                          <a:spcPts val="0"/>
                        </a:spcBef>
                        <a:spcAft>
                          <a:spcPts val="0"/>
                        </a:spcAft>
                      </a:pPr>
                      <a:r>
                        <a:rPr lang="fr-FR" sz="1200" b="1" spc="0" baseline="0" dirty="0">
                          <a:solidFill>
                            <a:srgbClr val="2B6384"/>
                          </a:solidFill>
                          <a:latin typeface="Calibri" pitchFamily="34" charset="0"/>
                          <a:ea typeface="Times New Roman"/>
                          <a:cs typeface="Times New Roman"/>
                        </a:rPr>
                        <a:t>Ensemble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22,5 jours</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r>
            </a:tbl>
          </a:graphicData>
        </a:graphic>
      </p:graphicFrame>
      <p:sp>
        <p:nvSpPr>
          <p:cNvPr id="29" name="Rectangle 28"/>
          <p:cNvSpPr/>
          <p:nvPr/>
        </p:nvSpPr>
        <p:spPr>
          <a:xfrm>
            <a:off x="2106340" y="5924840"/>
            <a:ext cx="2727714" cy="685321"/>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2500" dirty="0" smtClean="0">
                <a:solidFill>
                  <a:srgbClr val="2B6384"/>
                </a:solidFill>
                <a:latin typeface="Calibri" pitchFamily="34" charset="0"/>
              </a:rPr>
              <a:t>22,5 jours </a:t>
            </a:r>
            <a:r>
              <a:rPr lang="fr-FR" sz="3200" dirty="0">
                <a:solidFill>
                  <a:srgbClr val="2B6384"/>
                </a:solidFill>
                <a:latin typeface="Calibri" pitchFamily="34" charset="0"/>
              </a:rPr>
              <a:t/>
            </a:r>
            <a:br>
              <a:rPr lang="fr-FR" sz="3200" dirty="0">
                <a:solidFill>
                  <a:srgbClr val="2B6384"/>
                </a:solidFill>
                <a:latin typeface="Calibri" pitchFamily="34" charset="0"/>
              </a:rPr>
            </a:br>
            <a:r>
              <a:rPr lang="fr-FR" sz="1800" dirty="0" smtClean="0">
                <a:solidFill>
                  <a:srgbClr val="2B6384"/>
                </a:solidFill>
                <a:latin typeface="Calibri" pitchFamily="34" charset="0"/>
              </a:rPr>
              <a:t>Durée moyenne des stages</a:t>
            </a:r>
            <a:endParaRPr lang="fr-FR" sz="1300" i="1" dirty="0">
              <a:solidFill>
                <a:srgbClr val="2B6384"/>
              </a:solidFill>
              <a:latin typeface="Calibri" pitchFamily="34" charset="0"/>
            </a:endParaRPr>
          </a:p>
          <a:p>
            <a:pPr algn="ctr" eaLnBrk="0" hangingPunct="0">
              <a:spcBef>
                <a:spcPct val="0"/>
              </a:spcBef>
              <a:buFont typeface="Wingdings" pitchFamily="2" charset="2"/>
              <a:buNone/>
              <a:tabLst>
                <a:tab pos="266700" algn="l"/>
              </a:tabLst>
              <a:defRPr/>
            </a:pPr>
            <a:endParaRPr lang="fr-FR" sz="300" i="1" dirty="0">
              <a:solidFill>
                <a:schemeClr val="accent3">
                  <a:lumMod val="50000"/>
                </a:schemeClr>
              </a:solidFill>
              <a:latin typeface="Calibri" pitchFamily="34" charset="0"/>
            </a:endParaRPr>
          </a:p>
        </p:txBody>
      </p:sp>
      <p:graphicFrame>
        <p:nvGraphicFramePr>
          <p:cNvPr id="31" name="Graphique 30"/>
          <p:cNvGraphicFramePr/>
          <p:nvPr>
            <p:extLst>
              <p:ext uri="{D42A27DB-BD31-4B8C-83A1-F6EECF244321}">
                <p14:modId xmlns:p14="http://schemas.microsoft.com/office/powerpoint/2010/main" val="3681925957"/>
              </p:ext>
            </p:extLst>
          </p:nvPr>
        </p:nvGraphicFramePr>
        <p:xfrm>
          <a:off x="1455672" y="3791003"/>
          <a:ext cx="3888432" cy="1633407"/>
        </p:xfrm>
        <a:graphic>
          <a:graphicData uri="http://schemas.openxmlformats.org/drawingml/2006/chart">
            <c:chart xmlns:c="http://schemas.openxmlformats.org/drawingml/2006/chart" xmlns:r="http://schemas.openxmlformats.org/officeDocument/2006/relationships" r:id="rId5"/>
          </a:graphicData>
        </a:graphic>
      </p:graphicFrame>
      <p:pic>
        <p:nvPicPr>
          <p:cNvPr id="6" name="Image 5"/>
          <p:cNvPicPr>
            <a:picLocks noChangeAspect="1"/>
          </p:cNvPicPr>
          <p:nvPr/>
        </p:nvPicPr>
        <p:blipFill>
          <a:blip r:embed="rId6"/>
          <a:stretch>
            <a:fillRect/>
          </a:stretch>
        </p:blipFill>
        <p:spPr>
          <a:xfrm>
            <a:off x="1779549" y="5750422"/>
            <a:ext cx="575580" cy="470292"/>
          </a:xfrm>
          <a:prstGeom prst="rect">
            <a:avLst/>
          </a:prstGeom>
        </p:spPr>
      </p:pic>
    </p:spTree>
    <p:extLst>
      <p:ext uri="{BB962C8B-B14F-4D97-AF65-F5344CB8AC3E}">
        <p14:creationId xmlns:p14="http://schemas.microsoft.com/office/powerpoint/2010/main" val="35053637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20000" y="1469935"/>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Près d’une entreprise sur deux prend à sa charge l’habillement professionnel de ses salariés. Cette pratique est moins courante au sein de la tapisserie/sellerie.</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Seules 5 % des entreprises proposent des tickets-restaurants à leurs salariés. Part un peu plus élevée au sein de l’encadrement-dorure (15 %).</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3. REMUNERATIONS</a:t>
            </a:r>
            <a:br>
              <a:rPr lang="fr-FR" dirty="0" smtClean="0"/>
            </a:br>
            <a:r>
              <a:rPr lang="fr-FR" dirty="0" smtClean="0"/>
              <a:t>	</a:t>
            </a:r>
            <a:r>
              <a:rPr lang="fr-FR" sz="2000" b="0" dirty="0" smtClean="0"/>
              <a:t>a. Eléments de rémunération non salariale</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66</a:t>
            </a:fld>
            <a:endParaRPr lang="fr-FR"/>
          </a:p>
        </p:txBody>
      </p:sp>
      <p:graphicFrame>
        <p:nvGraphicFramePr>
          <p:cNvPr id="18" name="Graphique 17"/>
          <p:cNvGraphicFramePr/>
          <p:nvPr>
            <p:extLst>
              <p:ext uri="{D42A27DB-BD31-4B8C-83A1-F6EECF244321}">
                <p14:modId xmlns:p14="http://schemas.microsoft.com/office/powerpoint/2010/main" val="861694393"/>
              </p:ext>
            </p:extLst>
          </p:nvPr>
        </p:nvGraphicFramePr>
        <p:xfrm>
          <a:off x="1818308" y="2700511"/>
          <a:ext cx="6480720" cy="1891572"/>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993072" y="6476076"/>
            <a:ext cx="3024336" cy="246221"/>
          </a:xfrm>
          <a:prstGeom prst="rect">
            <a:avLst/>
          </a:prstGeom>
        </p:spPr>
        <p:txBody>
          <a:bodyPr wrap="square">
            <a:spAutoFit/>
          </a:bodyPr>
          <a:lstStyle/>
          <a:p>
            <a:pPr>
              <a:tabLst>
                <a:tab pos="85725" algn="l"/>
              </a:tabLst>
            </a:pPr>
            <a:r>
              <a:rPr lang="fr-FR" sz="1000" b="0" i="1" dirty="0" smtClean="0">
                <a:solidFill>
                  <a:srgbClr val="2B6384"/>
                </a:solidFill>
                <a:latin typeface="Calibri" pitchFamily="34" charset="0"/>
              </a:rPr>
              <a:t>* Plan épargne entreprise, frais de transport, …</a:t>
            </a:r>
          </a:p>
        </p:txBody>
      </p:sp>
      <p:sp>
        <p:nvSpPr>
          <p:cNvPr id="32" name="Rectangle 2"/>
          <p:cNvSpPr>
            <a:spLocks noChangeArrowheads="1"/>
          </p:cNvSpPr>
          <p:nvPr/>
        </p:nvSpPr>
        <p:spPr bwMode="auto">
          <a:xfrm>
            <a:off x="3273662" y="4695502"/>
            <a:ext cx="4312905"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Détail selon l’activité</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33" name="Tableau 32"/>
          <p:cNvGraphicFramePr>
            <a:graphicFrameLocks noGrp="1"/>
          </p:cNvGraphicFramePr>
          <p:nvPr>
            <p:extLst>
              <p:ext uri="{D42A27DB-BD31-4B8C-83A1-F6EECF244321}">
                <p14:modId xmlns:p14="http://schemas.microsoft.com/office/powerpoint/2010/main" val="1388799509"/>
              </p:ext>
            </p:extLst>
          </p:nvPr>
        </p:nvGraphicFramePr>
        <p:xfrm>
          <a:off x="1026220" y="4987890"/>
          <a:ext cx="8487819" cy="1442345"/>
        </p:xfrm>
        <a:graphic>
          <a:graphicData uri="http://schemas.openxmlformats.org/drawingml/2006/table">
            <a:tbl>
              <a:tblPr/>
              <a:tblGrid>
                <a:gridCol w="1861891"/>
                <a:gridCol w="954145"/>
                <a:gridCol w="1005728"/>
                <a:gridCol w="1166642"/>
                <a:gridCol w="965498"/>
                <a:gridCol w="241375"/>
                <a:gridCol w="764180"/>
                <a:gridCol w="764180"/>
                <a:gridCol w="764180"/>
              </a:tblGrid>
              <a:tr h="376917">
                <a:tc>
                  <a:txBody>
                    <a:bodyPr/>
                    <a:lstStyle/>
                    <a:p>
                      <a:pPr algn="ctr">
                        <a:spcBef>
                          <a:spcPts val="0"/>
                        </a:spcBef>
                        <a:spcAft>
                          <a:spcPts val="0"/>
                        </a:spcAft>
                      </a:pPr>
                      <a:endParaRPr lang="fr-FR" sz="13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a:solidFill>
                            <a:schemeClr val="bg1"/>
                          </a:solidFill>
                          <a:latin typeface="Calibri" pitchFamily="34" charset="0"/>
                          <a:ea typeface="Times New Roman"/>
                          <a:cs typeface="Times New Roman"/>
                        </a:rPr>
                        <a:t>Ebénisterie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Tapisserie/</a:t>
                      </a:r>
                      <a:br>
                        <a:rPr lang="fr-FR" sz="1300" b="1" spc="0" baseline="0" dirty="0" smtClean="0">
                          <a:solidFill>
                            <a:schemeClr val="bg1"/>
                          </a:solidFill>
                          <a:latin typeface="Calibri" pitchFamily="34" charset="0"/>
                          <a:ea typeface="Times New Roman"/>
                          <a:cs typeface="Times New Roman"/>
                        </a:rPr>
                      </a:br>
                      <a:r>
                        <a:rPr lang="fr-FR" sz="1300" b="1" spc="0" baseline="0" dirty="0" smtClean="0">
                          <a:solidFill>
                            <a:schemeClr val="bg1"/>
                          </a:solidFill>
                          <a:latin typeface="Calibri" pitchFamily="34" charset="0"/>
                          <a:ea typeface="Times New Roman"/>
                          <a:cs typeface="Times New Roman"/>
                        </a:rPr>
                        <a:t>Sellerie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Encadrement- </a:t>
                      </a:r>
                      <a:r>
                        <a:rPr lang="fr-FR" sz="1300" b="1" spc="0" baseline="0" dirty="0">
                          <a:solidFill>
                            <a:schemeClr val="bg1"/>
                          </a:solidFill>
                          <a:latin typeface="Calibri" pitchFamily="34" charset="0"/>
                          <a:ea typeface="Times New Roman"/>
                          <a:cs typeface="Times New Roman"/>
                        </a:rPr>
                        <a:t>Dorure</a:t>
                      </a:r>
                      <a:endParaRPr lang="fr-FR" sz="13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300" b="1" spc="0" baseline="0" dirty="0">
                          <a:solidFill>
                            <a:schemeClr val="bg1"/>
                          </a:solidFill>
                          <a:latin typeface="Calibri" pitchFamily="34" charset="0"/>
                          <a:ea typeface="Times New Roman"/>
                          <a:cs typeface="Times New Roman"/>
                        </a:rPr>
                        <a:t>Ensemble</a:t>
                      </a:r>
                    </a:p>
                  </a:txBody>
                  <a:tcPr marL="41229" marR="41229"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Bef>
                          <a:spcPts val="0"/>
                        </a:spcBef>
                        <a:spcAft>
                          <a:spcPts val="0"/>
                        </a:spcAft>
                      </a:pPr>
                      <a:r>
                        <a:rPr lang="fr-FR" sz="1200" b="1" i="1" spc="0" baseline="0" dirty="0" smtClean="0">
                          <a:solidFill>
                            <a:schemeClr val="bg1"/>
                          </a:solidFill>
                          <a:latin typeface="Calibri" pitchFamily="34" charset="0"/>
                          <a:ea typeface="Times New Roman"/>
                          <a:cs typeface="Times New Roman"/>
                        </a:rPr>
                        <a:t>Rappel 2015</a:t>
                      </a:r>
                      <a:endParaRPr lang="fr-FR" sz="1200" b="1" i="1" spc="0" baseline="0" dirty="0">
                        <a:solidFill>
                          <a:schemeClr val="bg1"/>
                        </a:solidFill>
                        <a:latin typeface="Calibri" pitchFamily="34" charset="0"/>
                        <a:ea typeface="Times New Roman"/>
                        <a:cs typeface="Times New Roman"/>
                      </a:endParaRPr>
                    </a:p>
                  </a:txBody>
                  <a:tcPr marL="41229" marR="41229"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200" b="1" i="1" spc="0" baseline="0" dirty="0" smtClean="0">
                          <a:solidFill>
                            <a:schemeClr val="bg1"/>
                          </a:solidFill>
                          <a:latin typeface="Calibri" pitchFamily="34" charset="0"/>
                          <a:ea typeface="Times New Roman"/>
                          <a:cs typeface="Times New Roman"/>
                        </a:rPr>
                        <a:t>Rappel 2011</a:t>
                      </a:r>
                      <a:endParaRPr lang="fr-FR" sz="1200" b="1" i="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200" b="1" i="1" spc="0" baseline="0" dirty="0" smtClean="0">
                          <a:solidFill>
                            <a:schemeClr val="bg1"/>
                          </a:solidFill>
                          <a:latin typeface="Calibri" pitchFamily="34" charset="0"/>
                          <a:ea typeface="Times New Roman"/>
                          <a:cs typeface="Times New Roman"/>
                        </a:rPr>
                        <a:t>Rappel 2005</a:t>
                      </a:r>
                      <a:endParaRPr lang="fr-FR" sz="1200" b="1" i="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r>
              <a:tr h="374671">
                <a:tc>
                  <a:txBody>
                    <a:bodyPr/>
                    <a:lstStyle/>
                    <a:p>
                      <a:pPr>
                        <a:spcBef>
                          <a:spcPts val="1200"/>
                        </a:spcBef>
                        <a:spcAft>
                          <a:spcPts val="1200"/>
                        </a:spcAft>
                      </a:pPr>
                      <a:r>
                        <a:rPr lang="fr-FR" sz="1300" dirty="0" smtClean="0">
                          <a:solidFill>
                            <a:srgbClr val="2B6384"/>
                          </a:solidFill>
                          <a:latin typeface="Calibri" pitchFamily="34" charset="0"/>
                          <a:ea typeface="Times New Roman"/>
                          <a:cs typeface="Times New Roman"/>
                        </a:rPr>
                        <a:t>Habillement</a:t>
                      </a:r>
                      <a:r>
                        <a:rPr lang="fr-FR" sz="1300" baseline="0" dirty="0" smtClean="0">
                          <a:solidFill>
                            <a:srgbClr val="2B6384"/>
                          </a:solidFill>
                          <a:latin typeface="Calibri" pitchFamily="34" charset="0"/>
                          <a:ea typeface="Times New Roman"/>
                          <a:cs typeface="Times New Roman"/>
                        </a:rPr>
                        <a:t> professionnel</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51%</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17%</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50%</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45%</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43%</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18%</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17%</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r h="305237">
                <a:tc>
                  <a:txBody>
                    <a:bodyPr/>
                    <a:lstStyle/>
                    <a:p>
                      <a:pPr>
                        <a:spcBef>
                          <a:spcPts val="1200"/>
                        </a:spcBef>
                        <a:spcAft>
                          <a:spcPts val="1200"/>
                        </a:spcAft>
                      </a:pPr>
                      <a:r>
                        <a:rPr lang="fr-FR" sz="1300" dirty="0" smtClean="0">
                          <a:solidFill>
                            <a:srgbClr val="2B6384"/>
                          </a:solidFill>
                          <a:latin typeface="Calibri" pitchFamily="34" charset="0"/>
                          <a:ea typeface="Times New Roman"/>
                          <a:cs typeface="Times New Roman"/>
                        </a:rPr>
                        <a:t>Tickets-restaurants</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4%</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6%</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15%</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5</a:t>
                      </a:r>
                      <a:r>
                        <a:rPr lang="fr-FR" sz="1300" b="1" baseline="0" dirty="0" smtClean="0">
                          <a:solidFill>
                            <a:srgbClr val="2B6384"/>
                          </a:solidFill>
                          <a:latin typeface="Calibri" pitchFamily="34" charset="0"/>
                          <a:ea typeface="Times New Roman"/>
                          <a:cs typeface="Times New Roman"/>
                        </a:rPr>
                        <a:t>%</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4%</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5%</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4%</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r>
              <a:tr h="305237">
                <a:tc>
                  <a:txBody>
                    <a:bodyPr/>
                    <a:lstStyle/>
                    <a:p>
                      <a:pPr>
                        <a:spcBef>
                          <a:spcPts val="1200"/>
                        </a:spcBef>
                        <a:spcAft>
                          <a:spcPts val="1200"/>
                        </a:spcAft>
                      </a:pPr>
                      <a:r>
                        <a:rPr lang="fr-FR" sz="1300" dirty="0">
                          <a:solidFill>
                            <a:srgbClr val="2B6384"/>
                          </a:solidFill>
                          <a:latin typeface="Calibri" pitchFamily="34" charset="0"/>
                          <a:ea typeface="Times New Roman"/>
                          <a:cs typeface="Times New Roman"/>
                        </a:rPr>
                        <a:t>Autres</a:t>
                      </a:r>
                      <a:r>
                        <a:rPr lang="fr-FR" sz="1300" dirty="0" smtClean="0">
                          <a:solidFill>
                            <a:srgbClr val="2B6384"/>
                          </a:solidFill>
                          <a:latin typeface="Calibri" pitchFamily="34" charset="0"/>
                          <a:ea typeface="Times New Roman"/>
                          <a:cs typeface="Times New Roman"/>
                        </a:rPr>
                        <a:t>*</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18%</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2%</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dirty="0" smtClean="0">
                          <a:solidFill>
                            <a:srgbClr val="2B6384"/>
                          </a:solidFill>
                          <a:latin typeface="Calibri" pitchFamily="34" charset="0"/>
                          <a:ea typeface="Times New Roman"/>
                          <a:cs typeface="Times New Roman"/>
                        </a:rPr>
                        <a:t>16%</a:t>
                      </a:r>
                      <a:endParaRPr lang="fr-FR" sz="13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300" b="1" dirty="0" smtClean="0">
                          <a:solidFill>
                            <a:srgbClr val="2B6384"/>
                          </a:solidFill>
                          <a:latin typeface="Calibri" pitchFamily="34" charset="0"/>
                          <a:ea typeface="Times New Roman"/>
                          <a:cs typeface="Times New Roman"/>
                        </a:rPr>
                        <a:t>15%</a:t>
                      </a: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endParaRPr lang="fr-FR" sz="13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8%</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5%</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4%</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909000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01795" y="1452094"/>
            <a:ext cx="9252000" cy="5148943"/>
          </a:xfrm>
          <a:ln>
            <a:noFill/>
          </a:ln>
        </p:spPr>
        <p:txBody>
          <a:bodyPr/>
          <a:lstStyle/>
          <a:p>
            <a:pPr marL="442913" indent="0" algn="just">
              <a:spcBef>
                <a:spcPts val="300"/>
              </a:spcBef>
              <a:buClr>
                <a:srgbClr val="336699"/>
              </a:buClr>
              <a:buNone/>
              <a:tabLst>
                <a:tab pos="177800" algn="l"/>
              </a:tabLst>
            </a:pPr>
            <a:r>
              <a:rPr lang="fr-FR" sz="1500" b="0" dirty="0" smtClean="0">
                <a:latin typeface="Calibri" pitchFamily="34" charset="0"/>
                <a:cs typeface="Times New Roman" pitchFamily="18" charset="0"/>
              </a:rPr>
              <a:t> </a:t>
            </a: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3. REMUNERATIONS</a:t>
            </a:r>
            <a:br>
              <a:rPr lang="fr-FR" dirty="0" smtClean="0"/>
            </a:br>
            <a:r>
              <a:rPr lang="fr-FR" dirty="0" smtClean="0"/>
              <a:t>	</a:t>
            </a:r>
            <a:r>
              <a:rPr lang="fr-FR" sz="2000" b="0" dirty="0"/>
              <a:t>b</a:t>
            </a:r>
            <a:r>
              <a:rPr lang="fr-FR" sz="2000" b="0" dirty="0" smtClean="0"/>
              <a:t>. Salaires</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67</a:t>
            </a:fld>
            <a:endParaRPr lang="fr-FR"/>
          </a:p>
        </p:txBody>
      </p:sp>
      <p:sp>
        <p:nvSpPr>
          <p:cNvPr id="32" name="Rectangle 2"/>
          <p:cNvSpPr>
            <a:spLocks noChangeArrowheads="1"/>
          </p:cNvSpPr>
          <p:nvPr/>
        </p:nvSpPr>
        <p:spPr bwMode="auto">
          <a:xfrm>
            <a:off x="2898428" y="2052439"/>
            <a:ext cx="4312905"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Salaires mensuels bruts de base moyens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cs typeface="Times New Roman" pitchFamily="18" charset="0"/>
              </a:rPr>
              <a:t>(hors primes) pour les salariés à temps plein</a:t>
            </a:r>
            <a:endParaRPr kumimoji="0" lang="fr-FR" sz="1300" b="1" i="0" u="none" strike="noStrike" cap="none" normalizeH="0" baseline="0" dirty="0" smtClean="0">
              <a:ln>
                <a:noFill/>
              </a:ln>
              <a:solidFill>
                <a:srgbClr val="2B6384"/>
              </a:solidFill>
              <a:effectLst/>
              <a:latin typeface="Calibri" pitchFamily="34" charset="0"/>
            </a:endParaRPr>
          </a:p>
        </p:txBody>
      </p:sp>
      <p:sp>
        <p:nvSpPr>
          <p:cNvPr id="11" name="Triangle isocèle 10"/>
          <p:cNvSpPr/>
          <p:nvPr/>
        </p:nvSpPr>
        <p:spPr bwMode="auto">
          <a:xfrm>
            <a:off x="792402" y="1469935"/>
            <a:ext cx="303133" cy="307270"/>
          </a:xfrm>
          <a:prstGeom prst="triangle">
            <a:avLst/>
          </a:prstGeom>
          <a:solidFill>
            <a:srgbClr val="C00000"/>
          </a:solidFill>
          <a:ln w="9525" cap="flat" cmpd="sng" algn="ctr">
            <a:noFill/>
            <a:prstDash val="solid"/>
            <a:round/>
            <a:headEnd type="none" w="med" len="med"/>
            <a:tailEnd type="none" w="med" len="med"/>
          </a:ln>
          <a:effectLst/>
        </p:spPr>
        <p:txBody>
          <a:bodyPr vert="horz" wrap="square" lIns="72000" tIns="0" rIns="72000" bIns="10800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fr-FR" sz="1300" b="1" i="0" u="none" strike="noStrike" cap="none" normalizeH="0" baseline="0" dirty="0" smtClean="0">
                <a:ln>
                  <a:noFill/>
                </a:ln>
                <a:solidFill>
                  <a:schemeClr val="bg1"/>
                </a:solidFill>
                <a:effectLst/>
                <a:latin typeface="Arial" charset="0"/>
                <a:cs typeface="Arial" charset="0"/>
              </a:rPr>
              <a:t>!</a:t>
            </a:r>
          </a:p>
        </p:txBody>
      </p:sp>
      <p:sp>
        <p:nvSpPr>
          <p:cNvPr id="12" name="Rectangle 339"/>
          <p:cNvSpPr>
            <a:spLocks noChangeArrowheads="1"/>
          </p:cNvSpPr>
          <p:nvPr/>
        </p:nvSpPr>
        <p:spPr bwMode="auto">
          <a:xfrm>
            <a:off x="1149632" y="1452094"/>
            <a:ext cx="8733572" cy="342951"/>
          </a:xfrm>
          <a:prstGeom prst="rect">
            <a:avLst/>
          </a:prstGeom>
          <a:noFill/>
          <a:ln w="9525">
            <a:solidFill>
              <a:srgbClr val="C00000"/>
            </a:solidFill>
            <a:miter lim="800000"/>
            <a:headEnd/>
            <a:tailEnd/>
          </a:ln>
        </p:spPr>
        <p:txBody>
          <a:bodyPr anchor="ctr" anchorCtr="0"/>
          <a:lstStyle/>
          <a:p>
            <a:pPr algn="just">
              <a:spcBef>
                <a:spcPct val="0"/>
              </a:spcBef>
            </a:pPr>
            <a:r>
              <a:rPr lang="fr-FR" sz="1150" b="1" i="1" dirty="0" smtClean="0">
                <a:solidFill>
                  <a:srgbClr val="C00000"/>
                </a:solidFill>
                <a:latin typeface="Calibri" pitchFamily="34" charset="0"/>
              </a:rPr>
              <a:t>La comparaison avec les données 2015 n’est pas permise : Seul un sous-échantillon d’entreprises a répondu aux questions de rémunérations</a:t>
            </a:r>
            <a:endParaRPr lang="fr-FR" sz="1150" b="1" dirty="0" smtClean="0">
              <a:solidFill>
                <a:srgbClr val="C00000"/>
              </a:solidFill>
              <a:latin typeface="Calibri" pitchFamily="34" charset="0"/>
            </a:endParaRPr>
          </a:p>
        </p:txBody>
      </p:sp>
      <p:sp>
        <p:nvSpPr>
          <p:cNvPr id="13" name="Rectangle 2"/>
          <p:cNvSpPr>
            <a:spLocks noChangeArrowheads="1"/>
          </p:cNvSpPr>
          <p:nvPr/>
        </p:nvSpPr>
        <p:spPr bwMode="auto">
          <a:xfrm>
            <a:off x="1825819" y="2792970"/>
            <a:ext cx="2147832"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Ebénisterie</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14" name="Tableau 13"/>
          <p:cNvGraphicFramePr>
            <a:graphicFrameLocks noGrp="1"/>
          </p:cNvGraphicFramePr>
          <p:nvPr>
            <p:extLst>
              <p:ext uri="{D42A27DB-BD31-4B8C-83A1-F6EECF244321}">
                <p14:modId xmlns:p14="http://schemas.microsoft.com/office/powerpoint/2010/main" val="2029602657"/>
              </p:ext>
            </p:extLst>
          </p:nvPr>
        </p:nvGraphicFramePr>
        <p:xfrm>
          <a:off x="1315724" y="3184464"/>
          <a:ext cx="3324566" cy="1638814"/>
        </p:xfrm>
        <a:graphic>
          <a:graphicData uri="http://schemas.openxmlformats.org/drawingml/2006/table">
            <a:tbl>
              <a:tblPr/>
              <a:tblGrid>
                <a:gridCol w="1668383"/>
                <a:gridCol w="1656183"/>
              </a:tblGrid>
              <a:tr h="232704">
                <a:tc>
                  <a:txBody>
                    <a:bodyPr/>
                    <a:lstStyle/>
                    <a:p>
                      <a:pPr algn="r">
                        <a:spcBef>
                          <a:spcPts val="0"/>
                        </a:spcBef>
                        <a:spcAft>
                          <a:spcPts val="0"/>
                        </a:spcAft>
                      </a:pPr>
                      <a:endParaRPr lang="fr-FR" sz="1300" b="1" spc="0" baseline="0" dirty="0">
                        <a:solidFill>
                          <a:schemeClr val="bg1"/>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Salaire mensuel brut moyen (hors primes)</a:t>
                      </a:r>
                      <a:endParaRPr lang="fr-FR" sz="1300" spc="0" baseline="3000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39526">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Usineur</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2 190 €</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39526">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Monteur</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2 170 €</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284470">
                <a:tc>
                  <a:txBody>
                    <a:bodyPr/>
                    <a:lstStyle/>
                    <a:p>
                      <a:pPr algn="just">
                        <a:spcBef>
                          <a:spcPts val="0"/>
                        </a:spcBef>
                        <a:spcAft>
                          <a:spcPts val="0"/>
                        </a:spcAft>
                      </a:pPr>
                      <a:r>
                        <a:rPr lang="fr-FR" sz="1300" spc="0" baseline="0" dirty="0" smtClean="0">
                          <a:solidFill>
                            <a:srgbClr val="2B6384"/>
                          </a:solidFill>
                          <a:latin typeface="Calibri" pitchFamily="34" charset="0"/>
                          <a:ea typeface="Times New Roman"/>
                          <a:cs typeface="Times New Roman"/>
                        </a:rPr>
                        <a:t>Sculpteur</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2 280 €</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9526">
                <a:tc>
                  <a:txBody>
                    <a:bodyPr/>
                    <a:lstStyle/>
                    <a:p>
                      <a:pPr algn="just">
                        <a:spcBef>
                          <a:spcPts val="0"/>
                        </a:spcBef>
                        <a:spcAft>
                          <a:spcPts val="0"/>
                        </a:spcAft>
                      </a:pPr>
                      <a:r>
                        <a:rPr lang="fr-FR" sz="1300" b="0" spc="0" baseline="0" dirty="0" err="1" smtClean="0">
                          <a:solidFill>
                            <a:srgbClr val="2B6384"/>
                          </a:solidFill>
                          <a:latin typeface="Calibri" pitchFamily="34" charset="0"/>
                          <a:ea typeface="Times New Roman"/>
                          <a:cs typeface="Times New Roman"/>
                        </a:rPr>
                        <a:t>Teinteur</a:t>
                      </a:r>
                      <a:endParaRPr lang="fr-FR" sz="1300" b="0" spc="0" baseline="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b="0" spc="0" baseline="0" dirty="0" smtClean="0">
                          <a:solidFill>
                            <a:srgbClr val="2B6384"/>
                          </a:solidFill>
                          <a:latin typeface="Calibri" pitchFamily="34" charset="0"/>
                          <a:ea typeface="Times New Roman"/>
                          <a:cs typeface="Times New Roman"/>
                        </a:rPr>
                        <a:t>2 120 €</a:t>
                      </a:r>
                      <a:endParaRPr lang="fr-FR" sz="1300" b="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239526">
                <a:tc>
                  <a:txBody>
                    <a:bodyPr/>
                    <a:lstStyle/>
                    <a:p>
                      <a:pPr algn="just">
                        <a:spcBef>
                          <a:spcPts val="0"/>
                        </a:spcBef>
                        <a:spcAft>
                          <a:spcPts val="0"/>
                        </a:spcAft>
                      </a:pPr>
                      <a:r>
                        <a:rPr lang="fr-FR" sz="1300" b="0" spc="0" baseline="0" dirty="0" smtClean="0">
                          <a:solidFill>
                            <a:srgbClr val="2B6384"/>
                          </a:solidFill>
                          <a:latin typeface="Calibri" pitchFamily="34" charset="0"/>
                          <a:ea typeface="Times New Roman"/>
                          <a:cs typeface="Times New Roman"/>
                        </a:rPr>
                        <a:t>Poseur</a:t>
                      </a:r>
                      <a:endParaRPr lang="fr-FR" sz="1300" b="0" spc="0" baseline="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b="0" spc="0" baseline="0" dirty="0" smtClean="0">
                          <a:solidFill>
                            <a:srgbClr val="2B6384"/>
                          </a:solidFill>
                          <a:latin typeface="Calibri" pitchFamily="34" charset="0"/>
                          <a:ea typeface="Times New Roman"/>
                          <a:cs typeface="Times New Roman"/>
                        </a:rPr>
                        <a:t>1 850 €</a:t>
                      </a:r>
                      <a:endParaRPr lang="fr-FR" sz="1300" b="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Rectangle 2"/>
          <p:cNvSpPr>
            <a:spLocks noChangeArrowheads="1"/>
          </p:cNvSpPr>
          <p:nvPr/>
        </p:nvSpPr>
        <p:spPr bwMode="auto">
          <a:xfrm>
            <a:off x="6642844" y="2806465"/>
            <a:ext cx="2147832"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Tapisserie</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16" name="Tableau 15"/>
          <p:cNvGraphicFramePr>
            <a:graphicFrameLocks noGrp="1"/>
          </p:cNvGraphicFramePr>
          <p:nvPr>
            <p:extLst>
              <p:ext uri="{D42A27DB-BD31-4B8C-83A1-F6EECF244321}">
                <p14:modId xmlns:p14="http://schemas.microsoft.com/office/powerpoint/2010/main" val="2327549816"/>
              </p:ext>
            </p:extLst>
          </p:nvPr>
        </p:nvGraphicFramePr>
        <p:xfrm>
          <a:off x="5983483" y="3184464"/>
          <a:ext cx="3324566" cy="1159762"/>
        </p:xfrm>
        <a:graphic>
          <a:graphicData uri="http://schemas.openxmlformats.org/drawingml/2006/table">
            <a:tbl>
              <a:tblPr/>
              <a:tblGrid>
                <a:gridCol w="1668383"/>
                <a:gridCol w="1656183"/>
              </a:tblGrid>
              <a:tr h="232704">
                <a:tc>
                  <a:txBody>
                    <a:bodyPr/>
                    <a:lstStyle/>
                    <a:p>
                      <a:pPr algn="r">
                        <a:spcBef>
                          <a:spcPts val="0"/>
                        </a:spcBef>
                        <a:spcAft>
                          <a:spcPts val="0"/>
                        </a:spcAft>
                      </a:pPr>
                      <a:endParaRPr lang="fr-FR" sz="1300" b="1" spc="0" baseline="0" dirty="0">
                        <a:solidFill>
                          <a:schemeClr val="bg1"/>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Salaire mensuel brut moyen (hors primes)</a:t>
                      </a:r>
                      <a:endParaRPr lang="fr-FR" sz="1300" spc="0" baseline="3000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39526">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Tapissier-garnissage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2 160 €</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39526">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Tapissier-</a:t>
                      </a:r>
                      <a:r>
                        <a:rPr lang="fr-FR" sz="1300" spc="0" baseline="0" dirty="0" err="1" smtClean="0">
                          <a:solidFill>
                            <a:srgbClr val="2B6384"/>
                          </a:solidFill>
                          <a:latin typeface="Calibri" pitchFamily="34" charset="0"/>
                          <a:ea typeface="Times New Roman"/>
                          <a:cs typeface="Times New Roman"/>
                        </a:rPr>
                        <a:t>villier</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ND</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284470">
                <a:tc>
                  <a:txBody>
                    <a:bodyPr/>
                    <a:lstStyle/>
                    <a:p>
                      <a:pPr algn="just">
                        <a:spcBef>
                          <a:spcPts val="0"/>
                        </a:spcBef>
                        <a:spcAft>
                          <a:spcPts val="0"/>
                        </a:spcAft>
                      </a:pPr>
                      <a:r>
                        <a:rPr lang="fr-FR" sz="1300" spc="0" baseline="0" dirty="0" smtClean="0">
                          <a:solidFill>
                            <a:srgbClr val="2B6384"/>
                          </a:solidFill>
                          <a:latin typeface="Calibri" pitchFamily="34" charset="0"/>
                          <a:ea typeface="Times New Roman"/>
                          <a:cs typeface="Times New Roman"/>
                        </a:rPr>
                        <a:t>Tapissier-couturier</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2 040 €</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7" name="Rectangle 2"/>
          <p:cNvSpPr>
            <a:spLocks noChangeArrowheads="1"/>
          </p:cNvSpPr>
          <p:nvPr/>
        </p:nvSpPr>
        <p:spPr bwMode="auto">
          <a:xfrm>
            <a:off x="1963796" y="5045515"/>
            <a:ext cx="2147832"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Sellerie</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21" name="Tableau 20"/>
          <p:cNvGraphicFramePr>
            <a:graphicFrameLocks noGrp="1"/>
          </p:cNvGraphicFramePr>
          <p:nvPr>
            <p:extLst>
              <p:ext uri="{D42A27DB-BD31-4B8C-83A1-F6EECF244321}">
                <p14:modId xmlns:p14="http://schemas.microsoft.com/office/powerpoint/2010/main" val="2818869203"/>
              </p:ext>
            </p:extLst>
          </p:nvPr>
        </p:nvGraphicFramePr>
        <p:xfrm>
          <a:off x="1315724" y="5437009"/>
          <a:ext cx="3324566" cy="635766"/>
        </p:xfrm>
        <a:graphic>
          <a:graphicData uri="http://schemas.openxmlformats.org/drawingml/2006/table">
            <a:tbl>
              <a:tblPr/>
              <a:tblGrid>
                <a:gridCol w="1668383"/>
                <a:gridCol w="1656183"/>
              </a:tblGrid>
              <a:tr h="232704">
                <a:tc>
                  <a:txBody>
                    <a:bodyPr/>
                    <a:lstStyle/>
                    <a:p>
                      <a:pPr algn="r">
                        <a:spcBef>
                          <a:spcPts val="0"/>
                        </a:spcBef>
                        <a:spcAft>
                          <a:spcPts val="0"/>
                        </a:spcAft>
                      </a:pPr>
                      <a:endParaRPr lang="fr-FR" sz="1300" b="1" spc="0" baseline="0" dirty="0">
                        <a:solidFill>
                          <a:schemeClr val="bg1"/>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Salaire mensuel brut moyen (hors primes)</a:t>
                      </a:r>
                      <a:endParaRPr lang="fr-FR" sz="1300" spc="0" baseline="3000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39526">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Garnissage</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1 790 €</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2" name="Rectangle 2"/>
          <p:cNvSpPr>
            <a:spLocks noChangeArrowheads="1"/>
          </p:cNvSpPr>
          <p:nvPr/>
        </p:nvSpPr>
        <p:spPr bwMode="auto">
          <a:xfrm>
            <a:off x="6642844" y="5168941"/>
            <a:ext cx="2147832"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Encadrement-Dorure</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23" name="Tableau 22"/>
          <p:cNvGraphicFramePr>
            <a:graphicFrameLocks noGrp="1"/>
          </p:cNvGraphicFramePr>
          <p:nvPr>
            <p:extLst>
              <p:ext uri="{D42A27DB-BD31-4B8C-83A1-F6EECF244321}">
                <p14:modId xmlns:p14="http://schemas.microsoft.com/office/powerpoint/2010/main" val="3649080463"/>
              </p:ext>
            </p:extLst>
          </p:nvPr>
        </p:nvGraphicFramePr>
        <p:xfrm>
          <a:off x="5994772" y="5560435"/>
          <a:ext cx="3324566" cy="875292"/>
        </p:xfrm>
        <a:graphic>
          <a:graphicData uri="http://schemas.openxmlformats.org/drawingml/2006/table">
            <a:tbl>
              <a:tblPr/>
              <a:tblGrid>
                <a:gridCol w="1668383"/>
                <a:gridCol w="1656183"/>
              </a:tblGrid>
              <a:tr h="232704">
                <a:tc>
                  <a:txBody>
                    <a:bodyPr/>
                    <a:lstStyle/>
                    <a:p>
                      <a:pPr algn="r">
                        <a:spcBef>
                          <a:spcPts val="0"/>
                        </a:spcBef>
                        <a:spcAft>
                          <a:spcPts val="0"/>
                        </a:spcAft>
                      </a:pPr>
                      <a:endParaRPr lang="fr-FR" sz="1300" b="1" spc="0" baseline="0" dirty="0">
                        <a:solidFill>
                          <a:schemeClr val="bg1"/>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300" b="1" spc="0" baseline="0" dirty="0" smtClean="0">
                          <a:solidFill>
                            <a:schemeClr val="bg1"/>
                          </a:solidFill>
                          <a:latin typeface="Calibri" pitchFamily="34" charset="0"/>
                          <a:ea typeface="Times New Roman"/>
                          <a:cs typeface="Times New Roman"/>
                        </a:rPr>
                        <a:t>Salaire mensuel brut moyen (hors primes)</a:t>
                      </a:r>
                      <a:endParaRPr lang="fr-FR" sz="1300" spc="0" baseline="3000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39526">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Encadreur</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1 830 €</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39526">
                <a:tc>
                  <a:txBody>
                    <a:bodyPr/>
                    <a:lstStyle/>
                    <a:p>
                      <a:pPr>
                        <a:spcBef>
                          <a:spcPts val="0"/>
                        </a:spcBef>
                        <a:spcAft>
                          <a:spcPts val="0"/>
                        </a:spcAft>
                      </a:pPr>
                      <a:r>
                        <a:rPr lang="fr-FR" sz="1300" spc="0" baseline="0" dirty="0" smtClean="0">
                          <a:solidFill>
                            <a:srgbClr val="2B6384"/>
                          </a:solidFill>
                          <a:latin typeface="Calibri" pitchFamily="34" charset="0"/>
                          <a:ea typeface="Times New Roman"/>
                          <a:cs typeface="Times New Roman"/>
                        </a:rPr>
                        <a:t>Doreur</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300" spc="0" baseline="0" dirty="0" smtClean="0">
                          <a:solidFill>
                            <a:srgbClr val="2B6384"/>
                          </a:solidFill>
                          <a:latin typeface="Calibri" pitchFamily="34" charset="0"/>
                          <a:ea typeface="Times New Roman"/>
                          <a:cs typeface="Times New Roman"/>
                        </a:rPr>
                        <a:t>ND</a:t>
                      </a:r>
                      <a:endParaRPr lang="fr-FR" sz="13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bl>
          </a:graphicData>
        </a:graphic>
      </p:graphicFrame>
    </p:spTree>
    <p:extLst>
      <p:ext uri="{BB962C8B-B14F-4D97-AF65-F5344CB8AC3E}">
        <p14:creationId xmlns:p14="http://schemas.microsoft.com/office/powerpoint/2010/main" val="29492293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295984"/>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Intérêt suscité par la formation continue</a:t>
            </a:r>
            <a:endParaRPr lang="fr-FR" sz="1600" b="0" u="sng" dirty="0"/>
          </a:p>
          <a:p>
            <a:pPr marL="715963" indent="-273050" algn="just">
              <a:spcBef>
                <a:spcPts val="300"/>
              </a:spcBef>
              <a:buClr>
                <a:srgbClr val="336699"/>
              </a:buClr>
              <a:tabLst>
                <a:tab pos="177800" algn="l"/>
              </a:tabLst>
            </a:pPr>
            <a:endParaRPr lang="fr-FR" sz="200" b="0" dirty="0" smtClean="0">
              <a:latin typeface="Calibri" pitchFamily="34" charset="0"/>
              <a:cs typeface="Times New Roman" pitchFamily="18" charset="0"/>
            </a:endParaRPr>
          </a:p>
          <a:p>
            <a:pPr marL="715963" indent="-273050" algn="just">
              <a:spcBef>
                <a:spcPts val="300"/>
              </a:spcBef>
              <a:buClr>
                <a:srgbClr val="336699"/>
              </a:buClr>
              <a:tabLst>
                <a:tab pos="177800" algn="l"/>
              </a:tabLst>
            </a:pPr>
            <a:r>
              <a:rPr lang="fr-FR" sz="1600" b="0" dirty="0" smtClean="0">
                <a:latin typeface="Calibri" pitchFamily="34" charset="0"/>
                <a:cs typeface="Times New Roman" pitchFamily="18" charset="0"/>
              </a:rPr>
              <a:t>Diminution progressive de l’intérêt </a:t>
            </a:r>
            <a:r>
              <a:rPr lang="fr-FR" sz="1600" b="0" dirty="0">
                <a:latin typeface="Calibri" pitchFamily="34" charset="0"/>
                <a:cs typeface="Times New Roman" pitchFamily="18" charset="0"/>
              </a:rPr>
              <a:t>déclaré pour la formation </a:t>
            </a:r>
            <a:r>
              <a:rPr lang="fr-FR" sz="1600" b="0" dirty="0" smtClean="0">
                <a:latin typeface="Calibri" pitchFamily="34" charset="0"/>
                <a:cs typeface="Times New Roman" pitchFamily="18" charset="0"/>
              </a:rPr>
              <a:t>professionnelle.</a:t>
            </a:r>
          </a:p>
          <a:p>
            <a:pPr marL="715963" indent="-273050" algn="just">
              <a:spcBef>
                <a:spcPts val="300"/>
              </a:spcBef>
              <a:buClr>
                <a:srgbClr val="336699"/>
              </a:buClr>
              <a:tabLst>
                <a:tab pos="177800" algn="l"/>
              </a:tabLst>
            </a:pPr>
            <a:r>
              <a:rPr lang="fr-FR" sz="1600" b="0" dirty="0" smtClean="0">
                <a:latin typeface="Calibri" pitchFamily="34" charset="0"/>
                <a:cs typeface="Times New Roman" pitchFamily="18" charset="0"/>
              </a:rPr>
              <a:t>La </a:t>
            </a:r>
            <a:r>
              <a:rPr lang="fr-FR" sz="1600" b="0" dirty="0">
                <a:latin typeface="Calibri" pitchFamily="34" charset="0"/>
                <a:cs typeface="Times New Roman" pitchFamily="18" charset="0"/>
              </a:rPr>
              <a:t>formation à titre personnel reste clairement </a:t>
            </a:r>
            <a:r>
              <a:rPr lang="fr-FR" sz="1600" b="0" dirty="0" smtClean="0">
                <a:latin typeface="Calibri" pitchFamily="34" charset="0"/>
                <a:cs typeface="Times New Roman" pitchFamily="18" charset="0"/>
              </a:rPr>
              <a:t>privilégiée.</a:t>
            </a:r>
            <a:endParaRPr lang="fr-FR" sz="1500" b="0" dirty="0" smtClean="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a:t>
            </a:r>
            <a:r>
              <a:rPr lang="fr-FR" dirty="0"/>
              <a:t>4</a:t>
            </a:r>
            <a:r>
              <a:rPr lang="fr-FR" dirty="0" smtClean="0"/>
              <a:t>. FORMATION CONTINUE</a:t>
            </a:r>
            <a:br>
              <a:rPr lang="fr-FR" dirty="0" smtClean="0"/>
            </a:br>
            <a:r>
              <a:rPr lang="fr-FR" dirty="0" smtClean="0"/>
              <a:t>	</a:t>
            </a:r>
            <a:r>
              <a:rPr lang="fr-FR" sz="2000" b="0" dirty="0"/>
              <a:t>a</a:t>
            </a:r>
            <a:r>
              <a:rPr lang="fr-FR" sz="2000" b="0" dirty="0" smtClean="0"/>
              <a:t>. Attentes concernant la formation continue</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68</a:t>
            </a:fld>
            <a:endParaRPr lang="fr-FR"/>
          </a:p>
        </p:txBody>
      </p:sp>
      <p:sp>
        <p:nvSpPr>
          <p:cNvPr id="21" name="Rectangle 1"/>
          <p:cNvSpPr>
            <a:spLocks noChangeArrowheads="1"/>
          </p:cNvSpPr>
          <p:nvPr/>
        </p:nvSpPr>
        <p:spPr bwMode="auto">
          <a:xfrm>
            <a:off x="811688" y="2491245"/>
            <a:ext cx="3670916"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Intérêt de la formation</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continue selon l’activité</a:t>
            </a:r>
          </a:p>
          <a:p>
            <a:pPr marL="0" marR="0" lvl="0" indent="0" algn="ctr" defTabSz="914400" rtl="0" eaLnBrk="1" fontAlgn="base" latinLnBrk="0" hangingPunct="1">
              <a:lnSpc>
                <a:spcPct val="100000"/>
              </a:lnSpc>
              <a:spcBef>
                <a:spcPct val="0"/>
              </a:spcBef>
              <a:spcAft>
                <a:spcPct val="0"/>
              </a:spcAft>
              <a:buClrTx/>
              <a:buSzTx/>
              <a:buFontTx/>
              <a:buNone/>
              <a:tabLst/>
            </a:pPr>
            <a:r>
              <a:rPr lang="fr-FR" sz="1200" baseline="0" dirty="0" smtClean="0">
                <a:solidFill>
                  <a:srgbClr val="2B6384"/>
                </a:solidFill>
                <a:latin typeface="Calibri" pitchFamily="34" charset="0"/>
                <a:cs typeface="Times New Roman" pitchFamily="18" charset="0"/>
              </a:rPr>
              <a:t>(en pourcentage</a:t>
            </a:r>
            <a:r>
              <a:rPr lang="fr-FR" sz="1200" dirty="0" smtClean="0">
                <a:solidFill>
                  <a:srgbClr val="2B6384"/>
                </a:solidFill>
                <a:latin typeface="Calibri" pitchFamily="34" charset="0"/>
                <a:cs typeface="Times New Roman" pitchFamily="18" charset="0"/>
              </a:rPr>
              <a:t> d’entreprises)</a:t>
            </a:r>
            <a:endParaRPr kumimoji="0" lang="fr-FR" sz="1200" i="0" u="none" strike="noStrike" cap="none" normalizeH="0" baseline="0" dirty="0" smtClean="0">
              <a:ln>
                <a:noFill/>
              </a:ln>
              <a:solidFill>
                <a:srgbClr val="2B6384"/>
              </a:solidFill>
              <a:effectLst/>
              <a:latin typeface="Calibri" pitchFamily="34" charset="0"/>
            </a:endParaRPr>
          </a:p>
        </p:txBody>
      </p:sp>
      <p:sp>
        <p:nvSpPr>
          <p:cNvPr id="23" name="Rectangle 1"/>
          <p:cNvSpPr>
            <a:spLocks noChangeArrowheads="1"/>
          </p:cNvSpPr>
          <p:nvPr/>
        </p:nvSpPr>
        <p:spPr bwMode="auto">
          <a:xfrm>
            <a:off x="5706740" y="2484487"/>
            <a:ext cx="4032448"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Intérêt de la formation continue</a:t>
            </a:r>
            <a:r>
              <a:rPr kumimoji="0" lang="fr-FR" sz="13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selon le bénéficiaire </a:t>
            </a:r>
            <a:r>
              <a:rPr kumimoji="0" lang="fr-FR" sz="1200"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(en pourcentage d’entreprises)</a:t>
            </a:r>
            <a:endParaRPr kumimoji="0" lang="fr-FR" sz="1200" i="0" u="none" strike="noStrike" cap="none" normalizeH="0" baseline="0" dirty="0" smtClean="0">
              <a:ln>
                <a:noFill/>
              </a:ln>
              <a:solidFill>
                <a:srgbClr val="2B6384"/>
              </a:solidFill>
              <a:effectLst/>
              <a:latin typeface="Calibri" pitchFamily="34" charset="0"/>
            </a:endParaRPr>
          </a:p>
        </p:txBody>
      </p:sp>
      <p:graphicFrame>
        <p:nvGraphicFramePr>
          <p:cNvPr id="29" name="Graphique 28"/>
          <p:cNvGraphicFramePr/>
          <p:nvPr>
            <p:extLst>
              <p:ext uri="{D42A27DB-BD31-4B8C-83A1-F6EECF244321}">
                <p14:modId xmlns:p14="http://schemas.microsoft.com/office/powerpoint/2010/main" val="1677740461"/>
              </p:ext>
            </p:extLst>
          </p:nvPr>
        </p:nvGraphicFramePr>
        <p:xfrm>
          <a:off x="976164" y="2927343"/>
          <a:ext cx="3888432" cy="209899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715491" y="4874625"/>
            <a:ext cx="3904588" cy="400110"/>
          </a:xfrm>
          <a:prstGeom prst="rect">
            <a:avLst/>
          </a:prstGeom>
        </p:spPr>
        <p:txBody>
          <a:bodyPr wrap="square">
            <a:spAutoFit/>
          </a:bodyPr>
          <a:lstStyle/>
          <a:p>
            <a:pPr>
              <a:tabLst>
                <a:tab pos="85725" algn="l"/>
              </a:tabLst>
            </a:pPr>
            <a:r>
              <a:rPr lang="fr-FR" sz="1000" b="0" i="1" dirty="0" smtClean="0">
                <a:solidFill>
                  <a:srgbClr val="2B6384"/>
                </a:solidFill>
                <a:latin typeface="Calibri" pitchFamily="34" charset="0"/>
              </a:rPr>
              <a:t>* 42% des ébénistes de l’échantillon se sentent concernés par la formation continue</a:t>
            </a:r>
          </a:p>
        </p:txBody>
      </p:sp>
      <p:graphicFrame>
        <p:nvGraphicFramePr>
          <p:cNvPr id="15" name="Tableau 14"/>
          <p:cNvGraphicFramePr>
            <a:graphicFrameLocks noGrp="1"/>
          </p:cNvGraphicFramePr>
          <p:nvPr>
            <p:extLst>
              <p:ext uri="{D42A27DB-BD31-4B8C-83A1-F6EECF244321}">
                <p14:modId xmlns:p14="http://schemas.microsoft.com/office/powerpoint/2010/main" val="2454887394"/>
              </p:ext>
            </p:extLst>
          </p:nvPr>
        </p:nvGraphicFramePr>
        <p:xfrm>
          <a:off x="715491" y="5591155"/>
          <a:ext cx="4027078" cy="800181"/>
        </p:xfrm>
        <a:graphic>
          <a:graphicData uri="http://schemas.openxmlformats.org/drawingml/2006/table">
            <a:tbl>
              <a:tblPr/>
              <a:tblGrid>
                <a:gridCol w="1506797"/>
                <a:gridCol w="521285"/>
                <a:gridCol w="451386"/>
                <a:gridCol w="515870"/>
                <a:gridCol w="515870"/>
                <a:gridCol w="515870"/>
              </a:tblGrid>
              <a:tr h="251541">
                <a:tc>
                  <a:txBody>
                    <a:bodyPr/>
                    <a:lstStyle/>
                    <a:p>
                      <a:pPr>
                        <a:spcBef>
                          <a:spcPts val="0"/>
                        </a:spcBef>
                        <a:spcAft>
                          <a:spcPts val="0"/>
                        </a:spcAft>
                      </a:pPr>
                      <a:endParaRPr lang="fr-FR" sz="1200" dirty="0">
                        <a:solidFill>
                          <a:srgbClr val="6E6E6E"/>
                        </a:solidFill>
                        <a:latin typeface="Calibri" pitchFamily="34" charset="0"/>
                        <a:ea typeface="Times New Roman"/>
                        <a:cs typeface="Times New Roman"/>
                      </a:endParaRPr>
                    </a:p>
                  </a:txBody>
                  <a:tcPr marL="44450" marR="4445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200" b="1" i="0" dirty="0" smtClean="0">
                          <a:solidFill>
                            <a:schemeClr val="bg1"/>
                          </a:solidFill>
                          <a:latin typeface="Calibri" pitchFamily="34" charset="0"/>
                          <a:ea typeface="Times New Roman"/>
                          <a:cs typeface="Times New Roman"/>
                        </a:rPr>
                        <a:t>2000</a:t>
                      </a:r>
                      <a:endParaRPr lang="fr-FR" sz="1200" b="1" i="0" dirty="0">
                        <a:solidFill>
                          <a:schemeClr val="bg1"/>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200" b="1" dirty="0" smtClean="0">
                          <a:solidFill>
                            <a:schemeClr val="bg1"/>
                          </a:solidFill>
                          <a:latin typeface="Calibri" pitchFamily="34" charset="0"/>
                          <a:ea typeface="Times New Roman"/>
                          <a:cs typeface="Times New Roman"/>
                        </a:rPr>
                        <a:t>2005</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200" b="1" dirty="0" smtClean="0">
                          <a:solidFill>
                            <a:schemeClr val="bg1"/>
                          </a:solidFill>
                          <a:latin typeface="Calibri" pitchFamily="34" charset="0"/>
                          <a:ea typeface="Times New Roman"/>
                          <a:cs typeface="Times New Roman"/>
                        </a:rPr>
                        <a:t>2011</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200" b="1" dirty="0" smtClean="0">
                          <a:solidFill>
                            <a:schemeClr val="bg1"/>
                          </a:solidFill>
                          <a:latin typeface="Calibri" pitchFamily="34" charset="0"/>
                          <a:ea typeface="Times New Roman"/>
                          <a:cs typeface="Times New Roman"/>
                        </a:rPr>
                        <a:t>2015</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algn="ctr">
                        <a:spcBef>
                          <a:spcPts val="0"/>
                        </a:spcBef>
                        <a:spcAft>
                          <a:spcPts val="0"/>
                        </a:spcAft>
                      </a:pPr>
                      <a:r>
                        <a:rPr lang="fr-FR" sz="1200" b="1" dirty="0" smtClean="0">
                          <a:solidFill>
                            <a:schemeClr val="bg1"/>
                          </a:solidFill>
                          <a:latin typeface="Calibri" pitchFamily="34" charset="0"/>
                          <a:ea typeface="Times New Roman"/>
                          <a:cs typeface="Times New Roman"/>
                        </a:rPr>
                        <a:t>2021</a:t>
                      </a:r>
                    </a:p>
                  </a:txBody>
                  <a:tcPr marL="44450" marR="4445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a:noFill/>
                    </a:lnTlToBr>
                    <a:lnBlToTr>
                      <a:noFill/>
                    </a:lnBlToTr>
                    <a:solidFill>
                      <a:schemeClr val="accent3">
                        <a:lumMod val="50000"/>
                      </a:schemeClr>
                    </a:solidFill>
                  </a:tcPr>
                </a:tc>
              </a:tr>
              <a:tr h="431894">
                <a:tc>
                  <a:txBody>
                    <a:bodyPr/>
                    <a:lstStyle/>
                    <a:p>
                      <a:pPr>
                        <a:spcBef>
                          <a:spcPts val="0"/>
                        </a:spcBef>
                        <a:spcAft>
                          <a:spcPts val="0"/>
                        </a:spcAft>
                      </a:pPr>
                      <a:r>
                        <a:rPr lang="fr-FR" sz="1200" dirty="0" smtClean="0">
                          <a:solidFill>
                            <a:srgbClr val="2B6384"/>
                          </a:solidFill>
                          <a:latin typeface="Calibri" pitchFamily="34" charset="0"/>
                          <a:ea typeface="Times New Roman"/>
                          <a:cs typeface="Times New Roman"/>
                        </a:rPr>
                        <a:t>%</a:t>
                      </a:r>
                      <a:r>
                        <a:rPr lang="fr-FR" sz="1200" baseline="0" dirty="0" smtClean="0">
                          <a:solidFill>
                            <a:srgbClr val="2B6384"/>
                          </a:solidFill>
                          <a:latin typeface="Calibri" pitchFamily="34" charset="0"/>
                          <a:ea typeface="Times New Roman"/>
                          <a:cs typeface="Times New Roman"/>
                        </a:rPr>
                        <a:t> </a:t>
                      </a:r>
                      <a:r>
                        <a:rPr lang="fr-FR" sz="1200" dirty="0" smtClean="0">
                          <a:solidFill>
                            <a:srgbClr val="2B6384"/>
                          </a:solidFill>
                          <a:latin typeface="Calibri" pitchFamily="34" charset="0"/>
                          <a:ea typeface="Times New Roman"/>
                          <a:cs typeface="Times New Roman"/>
                        </a:rPr>
                        <a:t>d’entreprises ayant</a:t>
                      </a:r>
                      <a:br>
                        <a:rPr lang="fr-FR" sz="1200" dirty="0" smtClean="0">
                          <a:solidFill>
                            <a:srgbClr val="2B6384"/>
                          </a:solidFill>
                          <a:latin typeface="Calibri" pitchFamily="34" charset="0"/>
                          <a:ea typeface="Times New Roman"/>
                          <a:cs typeface="Times New Roman"/>
                        </a:rPr>
                      </a:br>
                      <a:r>
                        <a:rPr lang="fr-FR" sz="1200" dirty="0" smtClean="0">
                          <a:solidFill>
                            <a:srgbClr val="2B6384"/>
                          </a:solidFill>
                          <a:latin typeface="Calibri" pitchFamily="34" charset="0"/>
                          <a:ea typeface="Times New Roman"/>
                          <a:cs typeface="Times New Roman"/>
                        </a:rPr>
                        <a:t>un intérêt pour la formation continue</a:t>
                      </a:r>
                      <a:endParaRPr lang="fr-FR" sz="1200" dirty="0">
                        <a:solidFill>
                          <a:srgbClr val="2B6384"/>
                        </a:solidFill>
                        <a:latin typeface="Calibri" pitchFamily="34" charset="0"/>
                        <a:ea typeface="Times New Roman"/>
                        <a:cs typeface="Times New Roman"/>
                      </a:endParaRPr>
                    </a:p>
                  </a:txBody>
                  <a:tcPr marL="44450" marR="44450"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200" i="0" dirty="0" smtClean="0">
                          <a:solidFill>
                            <a:srgbClr val="2B6384"/>
                          </a:solidFill>
                          <a:latin typeface="Calibri" pitchFamily="34" charset="0"/>
                          <a:ea typeface="Times New Roman"/>
                          <a:cs typeface="Times New Roman"/>
                        </a:rPr>
                        <a:t>60,5%</a:t>
                      </a:r>
                      <a:endParaRPr lang="fr-FR" sz="1200" i="0" dirty="0">
                        <a:solidFill>
                          <a:srgbClr val="2B6384"/>
                        </a:solidFill>
                        <a:latin typeface="Calibri" pitchFamily="34" charset="0"/>
                        <a:ea typeface="Times New Roman"/>
                        <a:cs typeface="Times New Roman"/>
                      </a:endParaRP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200" dirty="0" smtClean="0">
                          <a:solidFill>
                            <a:srgbClr val="2B6384"/>
                          </a:solidFill>
                          <a:latin typeface="Calibri" pitchFamily="34" charset="0"/>
                          <a:ea typeface="Times New Roman"/>
                          <a:cs typeface="Times New Roman"/>
                        </a:rPr>
                        <a:t>68%</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200" b="0" dirty="0" smtClean="0">
                          <a:solidFill>
                            <a:srgbClr val="2B6384"/>
                          </a:solidFill>
                          <a:latin typeface="Calibri" pitchFamily="34" charset="0"/>
                          <a:ea typeface="Times New Roman"/>
                          <a:cs typeface="Times New Roman"/>
                        </a:rPr>
                        <a:t>51%</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200" b="0" dirty="0" smtClean="0">
                          <a:solidFill>
                            <a:srgbClr val="2B6384"/>
                          </a:solidFill>
                          <a:latin typeface="Calibri" pitchFamily="34" charset="0"/>
                          <a:ea typeface="Times New Roman"/>
                          <a:cs typeface="Times New Roman"/>
                        </a:rPr>
                        <a:t>49%</a:t>
                      </a:r>
                    </a:p>
                  </a:txBody>
                  <a:tcPr marL="44450" marR="4445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noFill/>
                  </a:tcPr>
                </a:tc>
                <a:tc>
                  <a:txBody>
                    <a:bodyPr/>
                    <a:lstStyle/>
                    <a:p>
                      <a:pPr algn="ctr">
                        <a:spcBef>
                          <a:spcPts val="0"/>
                        </a:spcBef>
                        <a:spcAft>
                          <a:spcPts val="0"/>
                        </a:spcAft>
                      </a:pPr>
                      <a:r>
                        <a:rPr lang="fr-FR" sz="1200" b="1" dirty="0" smtClean="0">
                          <a:solidFill>
                            <a:srgbClr val="2B6384"/>
                          </a:solidFill>
                          <a:latin typeface="Calibri" pitchFamily="34" charset="0"/>
                          <a:ea typeface="Times New Roman"/>
                          <a:cs typeface="Times New Roman"/>
                        </a:rPr>
                        <a:t>42%</a:t>
                      </a:r>
                    </a:p>
                  </a:txBody>
                  <a:tcPr marL="44450" marR="44450"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rgbClr val="2B6384"/>
                      </a:solidFill>
                      <a:prstDash val="solid"/>
                      <a:round/>
                      <a:headEnd type="none" w="med" len="med"/>
                      <a:tailEnd type="none" w="med" len="med"/>
                    </a:lnB>
                    <a:lnTlToBr>
                      <a:noFill/>
                    </a:lnTlToBr>
                    <a:lnBlToTr>
                      <a:noFill/>
                    </a:lnBlToTr>
                    <a:noFill/>
                  </a:tcPr>
                </a:tc>
              </a:tr>
            </a:tbl>
          </a:graphicData>
        </a:graphic>
      </p:graphicFrame>
      <p:sp>
        <p:nvSpPr>
          <p:cNvPr id="16" name="Rectangle 1"/>
          <p:cNvSpPr>
            <a:spLocks noChangeArrowheads="1"/>
          </p:cNvSpPr>
          <p:nvPr/>
        </p:nvSpPr>
        <p:spPr bwMode="auto">
          <a:xfrm>
            <a:off x="1317590" y="5328171"/>
            <a:ext cx="287901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2B6384"/>
                </a:solidFill>
                <a:effectLst/>
                <a:latin typeface="Calibri" pitchFamily="34" charset="0"/>
                <a:ea typeface="Times New Roman" pitchFamily="18" charset="0"/>
                <a:cs typeface="Times New Roman" pitchFamily="18" charset="0"/>
              </a:rPr>
              <a:t>Evolution</a:t>
            </a:r>
            <a:r>
              <a:rPr kumimoji="0" lang="fr-FR" sz="1200" b="1" i="0" u="none" strike="noStrike" cap="none" normalizeH="0" dirty="0" smtClean="0">
                <a:ln>
                  <a:noFill/>
                </a:ln>
                <a:solidFill>
                  <a:srgbClr val="2B6384"/>
                </a:solidFill>
                <a:effectLst/>
                <a:latin typeface="Calibri" pitchFamily="34" charset="0"/>
                <a:ea typeface="Times New Roman" pitchFamily="18" charset="0"/>
                <a:cs typeface="Times New Roman" pitchFamily="18" charset="0"/>
              </a:rPr>
              <a:t> 2000-2021</a:t>
            </a:r>
            <a:endParaRPr kumimoji="0" lang="fr-FR" sz="1200" b="1" i="0" u="none" strike="noStrike" cap="none" normalizeH="0" baseline="0" dirty="0" smtClean="0">
              <a:ln>
                <a:noFill/>
              </a:ln>
              <a:solidFill>
                <a:srgbClr val="2B6384"/>
              </a:solidFill>
              <a:effectLst/>
              <a:latin typeface="Calibri" pitchFamily="34" charset="0"/>
            </a:endParaRPr>
          </a:p>
        </p:txBody>
      </p:sp>
      <p:graphicFrame>
        <p:nvGraphicFramePr>
          <p:cNvPr id="17" name="Graphique 16"/>
          <p:cNvGraphicFramePr/>
          <p:nvPr>
            <p:extLst>
              <p:ext uri="{D42A27DB-BD31-4B8C-83A1-F6EECF244321}">
                <p14:modId xmlns:p14="http://schemas.microsoft.com/office/powerpoint/2010/main" val="3608852876"/>
              </p:ext>
            </p:extLst>
          </p:nvPr>
        </p:nvGraphicFramePr>
        <p:xfrm>
          <a:off x="5562724" y="2864967"/>
          <a:ext cx="4112627" cy="1581702"/>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p:cNvSpPr/>
          <p:nvPr/>
        </p:nvSpPr>
        <p:spPr>
          <a:xfrm>
            <a:off x="4919647" y="6340237"/>
            <a:ext cx="4616385" cy="400110"/>
          </a:xfrm>
          <a:prstGeom prst="rect">
            <a:avLst/>
          </a:prstGeom>
        </p:spPr>
        <p:txBody>
          <a:bodyPr wrap="square">
            <a:spAutoFit/>
          </a:bodyPr>
          <a:lstStyle/>
          <a:p>
            <a:pPr>
              <a:tabLst>
                <a:tab pos="85725" algn="l"/>
              </a:tabLst>
            </a:pPr>
            <a:r>
              <a:rPr lang="fr-FR" sz="1000" b="0" i="1" dirty="0" smtClean="0">
                <a:solidFill>
                  <a:srgbClr val="2B6384"/>
                </a:solidFill>
                <a:latin typeface="Calibri" pitchFamily="34" charset="0"/>
              </a:rPr>
              <a:t>** 87% des responsables d’entreprise se sentant concernés par la formation continue le sont à titre personnel</a:t>
            </a:r>
          </a:p>
        </p:txBody>
      </p:sp>
      <p:sp>
        <p:nvSpPr>
          <p:cNvPr id="27" name="Rectangle 2"/>
          <p:cNvSpPr>
            <a:spLocks noChangeArrowheads="1"/>
          </p:cNvSpPr>
          <p:nvPr/>
        </p:nvSpPr>
        <p:spPr bwMode="auto">
          <a:xfrm>
            <a:off x="5226829" y="4572719"/>
            <a:ext cx="4312905"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Détail selon l’activité</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28" name="Tableau 27"/>
          <p:cNvGraphicFramePr>
            <a:graphicFrameLocks noGrp="1"/>
          </p:cNvGraphicFramePr>
          <p:nvPr>
            <p:extLst>
              <p:ext uri="{D42A27DB-BD31-4B8C-83A1-F6EECF244321}">
                <p14:modId xmlns:p14="http://schemas.microsoft.com/office/powerpoint/2010/main" val="4113040779"/>
              </p:ext>
            </p:extLst>
          </p:nvPr>
        </p:nvGraphicFramePr>
        <p:xfrm>
          <a:off x="4999067" y="4854260"/>
          <a:ext cx="4893179" cy="1502868"/>
        </p:xfrm>
        <a:graphic>
          <a:graphicData uri="http://schemas.openxmlformats.org/drawingml/2006/table">
            <a:tbl>
              <a:tblPr/>
              <a:tblGrid>
                <a:gridCol w="1080120"/>
                <a:gridCol w="720080"/>
                <a:gridCol w="792088"/>
                <a:gridCol w="1008112"/>
                <a:gridCol w="576064"/>
                <a:gridCol w="144016"/>
                <a:gridCol w="572699"/>
              </a:tblGrid>
              <a:tr h="390676">
                <a:tc>
                  <a:txBody>
                    <a:bodyPr/>
                    <a:lstStyle/>
                    <a:p>
                      <a:pPr algn="ctr">
                        <a:spcBef>
                          <a:spcPts val="0"/>
                        </a:spcBef>
                        <a:spcAft>
                          <a:spcPts val="0"/>
                        </a:spcAft>
                      </a:pP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err="1" smtClean="0">
                          <a:solidFill>
                            <a:schemeClr val="bg1"/>
                          </a:solidFill>
                          <a:latin typeface="Calibri" pitchFamily="34" charset="0"/>
                          <a:ea typeface="Times New Roman"/>
                          <a:cs typeface="Times New Roman"/>
                        </a:rPr>
                        <a:t>Ebénis-terie</a:t>
                      </a:r>
                      <a:endParaRPr lang="fr-FR" sz="12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Tapisserie/</a:t>
                      </a:r>
                      <a:br>
                        <a:rPr lang="fr-FR" sz="1200" b="1" spc="0" baseline="0" dirty="0" smtClean="0">
                          <a:solidFill>
                            <a:schemeClr val="bg1"/>
                          </a:solidFill>
                          <a:latin typeface="Calibri" pitchFamily="34" charset="0"/>
                          <a:ea typeface="Times New Roman"/>
                          <a:cs typeface="Times New Roman"/>
                        </a:rPr>
                      </a:br>
                      <a:r>
                        <a:rPr lang="fr-FR" sz="1200" b="1" spc="0" baseline="0" dirty="0" smtClean="0">
                          <a:solidFill>
                            <a:schemeClr val="bg1"/>
                          </a:solidFill>
                          <a:latin typeface="Calibri" pitchFamily="34" charset="0"/>
                          <a:ea typeface="Times New Roman"/>
                          <a:cs typeface="Times New Roman"/>
                        </a:rPr>
                        <a:t>Sellerie</a:t>
                      </a:r>
                      <a:endParaRPr lang="fr-FR" sz="12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Encadrement-Dorure</a:t>
                      </a:r>
                      <a:endParaRPr lang="fr-FR" sz="12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200" b="1" spc="0" baseline="0" dirty="0" err="1" smtClean="0">
                          <a:solidFill>
                            <a:schemeClr val="bg1"/>
                          </a:solidFill>
                          <a:latin typeface="Calibri" pitchFamily="34" charset="0"/>
                          <a:ea typeface="Times New Roman"/>
                          <a:cs typeface="Times New Roman"/>
                        </a:rPr>
                        <a:t>Ensem-ble</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Bef>
                          <a:spcPts val="0"/>
                        </a:spcBef>
                        <a:spcAft>
                          <a:spcPts val="0"/>
                        </a:spcAft>
                      </a:pPr>
                      <a:r>
                        <a:rPr lang="fr-FR" sz="1200" b="1" i="1" spc="0" baseline="0" dirty="0" smtClean="0">
                          <a:solidFill>
                            <a:schemeClr val="bg1"/>
                          </a:solidFill>
                          <a:latin typeface="Calibri" pitchFamily="34" charset="0"/>
                          <a:ea typeface="Times New Roman"/>
                          <a:cs typeface="Times New Roman"/>
                        </a:rPr>
                        <a:t>Rappel 2015</a:t>
                      </a:r>
                      <a:endParaRPr lang="fr-FR" sz="1200" b="1" i="1" spc="0" baseline="0" dirty="0">
                        <a:solidFill>
                          <a:schemeClr val="bg1"/>
                        </a:solidFill>
                        <a:latin typeface="Calibri" pitchFamily="34" charset="0"/>
                        <a:ea typeface="Times New Roman"/>
                        <a:cs typeface="Times New Roman"/>
                      </a:endParaRPr>
                    </a:p>
                  </a:txBody>
                  <a:tcPr marL="41229" marR="41229"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r>
              <a:tr h="374671">
                <a:tc>
                  <a:txBody>
                    <a:bodyPr/>
                    <a:lstStyle/>
                    <a:p>
                      <a:pPr>
                        <a:spcBef>
                          <a:spcPts val="1200"/>
                        </a:spcBef>
                        <a:spcAft>
                          <a:spcPts val="1200"/>
                        </a:spcAft>
                      </a:pPr>
                      <a:r>
                        <a:rPr lang="fr-FR" sz="1200" dirty="0" smtClean="0">
                          <a:solidFill>
                            <a:srgbClr val="2B6384"/>
                          </a:solidFill>
                          <a:latin typeface="Calibri" pitchFamily="34" charset="0"/>
                          <a:ea typeface="Times New Roman"/>
                          <a:cs typeface="Times New Roman"/>
                        </a:rPr>
                        <a:t>A titre personnel</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88%</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80%</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96%</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1" dirty="0" smtClean="0">
                          <a:solidFill>
                            <a:srgbClr val="2B6384"/>
                          </a:solidFill>
                          <a:latin typeface="Calibri" pitchFamily="34" charset="0"/>
                          <a:ea typeface="Times New Roman"/>
                          <a:cs typeface="Times New Roman"/>
                        </a:rPr>
                        <a:t>87%**</a:t>
                      </a: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88%</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r h="305237">
                <a:tc>
                  <a:txBody>
                    <a:bodyPr/>
                    <a:lstStyle/>
                    <a:p>
                      <a:pPr>
                        <a:spcBef>
                          <a:spcPts val="1200"/>
                        </a:spcBef>
                        <a:spcAft>
                          <a:spcPts val="1200"/>
                        </a:spcAft>
                      </a:pPr>
                      <a:r>
                        <a:rPr lang="fr-FR" sz="1200" dirty="0" smtClean="0">
                          <a:solidFill>
                            <a:srgbClr val="2B6384"/>
                          </a:solidFill>
                          <a:latin typeface="Calibri" pitchFamily="34" charset="0"/>
                          <a:ea typeface="Times New Roman"/>
                          <a:cs typeface="Times New Roman"/>
                        </a:rPr>
                        <a:t>Pour le conjoint</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9%</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6%</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1" dirty="0" smtClean="0">
                          <a:solidFill>
                            <a:srgbClr val="2B6384"/>
                          </a:solidFill>
                          <a:latin typeface="Calibri" pitchFamily="34" charset="0"/>
                          <a:ea typeface="Times New Roman"/>
                          <a:cs typeface="Times New Roman"/>
                        </a:rPr>
                        <a:t>8</a:t>
                      </a:r>
                      <a:r>
                        <a:rPr lang="fr-FR" sz="1200" b="1" baseline="0" dirty="0" smtClean="0">
                          <a:solidFill>
                            <a:srgbClr val="2B6384"/>
                          </a:solidFill>
                          <a:latin typeface="Calibri" pitchFamily="34" charset="0"/>
                          <a:ea typeface="Times New Roman"/>
                          <a:cs typeface="Times New Roman"/>
                        </a:rPr>
                        <a:t>%</a:t>
                      </a: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8%</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r>
              <a:tr h="305237">
                <a:tc>
                  <a:txBody>
                    <a:bodyPr/>
                    <a:lstStyle/>
                    <a:p>
                      <a:pPr>
                        <a:spcBef>
                          <a:spcPts val="1200"/>
                        </a:spcBef>
                        <a:spcAft>
                          <a:spcPts val="1200"/>
                        </a:spcAft>
                      </a:pPr>
                      <a:r>
                        <a:rPr lang="fr-FR" sz="1200" dirty="0" smtClean="0">
                          <a:solidFill>
                            <a:srgbClr val="2B6384"/>
                          </a:solidFill>
                          <a:latin typeface="Calibri" pitchFamily="34" charset="0"/>
                          <a:ea typeface="Times New Roman"/>
                          <a:cs typeface="Times New Roman"/>
                        </a:rPr>
                        <a:t>Pour les salariés</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53%</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43%</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35%</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1" dirty="0" smtClean="0">
                          <a:solidFill>
                            <a:srgbClr val="2B6384"/>
                          </a:solidFill>
                          <a:latin typeface="Calibri" pitchFamily="34" charset="0"/>
                          <a:ea typeface="Times New Roman"/>
                          <a:cs typeface="Times New Roman"/>
                        </a:rPr>
                        <a:t>51%</a:t>
                      </a: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1200"/>
                        </a:spcAft>
                      </a:pPr>
                      <a:r>
                        <a:rPr lang="fr-FR" sz="1200" b="0" i="1" dirty="0" smtClean="0">
                          <a:solidFill>
                            <a:srgbClr val="2B6384"/>
                          </a:solidFill>
                          <a:latin typeface="Calibri" pitchFamily="34" charset="0"/>
                          <a:ea typeface="Times New Roman"/>
                          <a:cs typeface="Times New Roman"/>
                        </a:rPr>
                        <a:t>41%</a:t>
                      </a:r>
                      <a:endParaRPr lang="fr-FR" sz="1200" b="0" i="1"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964568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04367"/>
            <a:ext cx="9523578"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Selon le domaine</a:t>
            </a:r>
          </a:p>
          <a:p>
            <a:pPr marL="715963" indent="-273050" algn="just">
              <a:spcBef>
                <a:spcPts val="300"/>
              </a:spcBef>
              <a:buClr>
                <a:srgbClr val="336699"/>
              </a:buClr>
              <a:tabLst>
                <a:tab pos="177800" algn="l"/>
              </a:tabLst>
            </a:pPr>
            <a:endParaRPr lang="fr-FR" sz="200" b="0" dirty="0" smtClean="0">
              <a:latin typeface="Calibri" pitchFamily="34" charset="0"/>
              <a:cs typeface="Times New Roman" pitchFamily="18" charset="0"/>
            </a:endParaRPr>
          </a:p>
          <a:p>
            <a:pPr marL="715963" indent="-273050" algn="just">
              <a:spcBef>
                <a:spcPts val="300"/>
              </a:spcBef>
              <a:buClr>
                <a:srgbClr val="336699"/>
              </a:buClr>
              <a:tabLst>
                <a:tab pos="177800" algn="l"/>
              </a:tabLst>
            </a:pPr>
            <a:r>
              <a:rPr lang="fr-FR" sz="1600" b="0" dirty="0" smtClean="0">
                <a:latin typeface="Calibri" pitchFamily="34" charset="0"/>
                <a:cs typeface="Times New Roman" pitchFamily="18" charset="0"/>
              </a:rPr>
              <a:t>La priorité des </a:t>
            </a:r>
            <a:r>
              <a:rPr lang="fr-FR" sz="1600" b="0" dirty="0">
                <a:latin typeface="Calibri" pitchFamily="34" charset="0"/>
                <a:cs typeface="Times New Roman" pitchFamily="18" charset="0"/>
              </a:rPr>
              <a:t>responsables </a:t>
            </a:r>
            <a:r>
              <a:rPr lang="fr-FR" sz="1600" b="0" dirty="0" smtClean="0">
                <a:latin typeface="Calibri" pitchFamily="34" charset="0"/>
                <a:cs typeface="Times New Roman" pitchFamily="18" charset="0"/>
              </a:rPr>
              <a:t>du secteur en termes de formation demeure ce qui a attrait à la technique.</a:t>
            </a:r>
            <a:endParaRPr lang="fr-FR" sz="1500" b="0" dirty="0" smtClean="0">
              <a:latin typeface="Calibri" pitchFamily="34" charset="0"/>
              <a:cs typeface="Times New Roman" pitchFamily="18" charset="0"/>
            </a:endParaRPr>
          </a:p>
          <a:p>
            <a:pPr marL="715963" indent="-273050" algn="just">
              <a:spcBef>
                <a:spcPts val="300"/>
              </a:spcBef>
              <a:buClr>
                <a:srgbClr val="336699"/>
              </a:buClr>
              <a:tabLst>
                <a:tab pos="177800" algn="l"/>
              </a:tabLst>
            </a:pPr>
            <a:r>
              <a:rPr lang="fr-FR" sz="1600" b="0" dirty="0" smtClean="0">
                <a:latin typeface="Calibri" pitchFamily="34" charset="0"/>
                <a:cs typeface="Times New Roman" pitchFamily="18" charset="0"/>
              </a:rPr>
              <a:t>L’informatique et </a:t>
            </a:r>
            <a:r>
              <a:rPr lang="fr-FR" sz="1600" b="0" dirty="0">
                <a:latin typeface="Calibri" pitchFamily="34" charset="0"/>
                <a:cs typeface="Times New Roman" pitchFamily="18" charset="0"/>
              </a:rPr>
              <a:t>le </a:t>
            </a:r>
            <a:r>
              <a:rPr lang="fr-FR" sz="1600" b="0" dirty="0" smtClean="0">
                <a:latin typeface="Calibri" pitchFamily="34" charset="0"/>
                <a:cs typeface="Times New Roman" pitchFamily="18" charset="0"/>
              </a:rPr>
              <a:t>commercial</a:t>
            </a:r>
            <a:r>
              <a:rPr lang="fr-FR" sz="1600" b="0" dirty="0">
                <a:latin typeface="Calibri" pitchFamily="34" charset="0"/>
                <a:cs typeface="Times New Roman" pitchFamily="18" charset="0"/>
              </a:rPr>
              <a:t> </a:t>
            </a:r>
            <a:r>
              <a:rPr lang="fr-FR" sz="1600" b="0" dirty="0" smtClean="0">
                <a:latin typeface="Calibri" pitchFamily="34" charset="0"/>
                <a:cs typeface="Times New Roman" pitchFamily="18" charset="0"/>
              </a:rPr>
              <a:t>intéressent également les professionnels mais dans une moindre mesure.</a:t>
            </a:r>
            <a:endParaRPr lang="fr-FR" sz="1500" b="0" dirty="0" smtClean="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a:t>
            </a:r>
            <a:r>
              <a:rPr lang="fr-FR" dirty="0"/>
              <a:t>4</a:t>
            </a:r>
            <a:r>
              <a:rPr lang="fr-FR" dirty="0" smtClean="0"/>
              <a:t>. FORMATION CONTINUE</a:t>
            </a:r>
            <a:br>
              <a:rPr lang="fr-FR" dirty="0" smtClean="0"/>
            </a:br>
            <a:r>
              <a:rPr lang="fr-FR" dirty="0" smtClean="0"/>
              <a:t>	</a:t>
            </a:r>
            <a:r>
              <a:rPr lang="fr-FR" sz="2000" b="0" dirty="0" smtClean="0"/>
              <a:t>b. Stages effectués au cours des trois dernières années</a:t>
            </a:r>
            <a:br>
              <a:rPr lang="fr-FR" sz="2000" b="0" dirty="0" smtClean="0"/>
            </a:b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69</a:t>
            </a:fld>
            <a:endParaRPr lang="fr-FR"/>
          </a:p>
        </p:txBody>
      </p:sp>
      <p:sp>
        <p:nvSpPr>
          <p:cNvPr id="20" name="Rectangle 19"/>
          <p:cNvSpPr/>
          <p:nvPr/>
        </p:nvSpPr>
        <p:spPr>
          <a:xfrm>
            <a:off x="773891" y="6024779"/>
            <a:ext cx="8928992" cy="430887"/>
          </a:xfrm>
          <a:prstGeom prst="rect">
            <a:avLst/>
          </a:prstGeom>
        </p:spPr>
        <p:txBody>
          <a:bodyPr wrap="square">
            <a:spAutoFit/>
          </a:bodyPr>
          <a:lstStyle/>
          <a:p>
            <a:pPr>
              <a:spcBef>
                <a:spcPts val="0"/>
              </a:spcBef>
              <a:tabLst>
                <a:tab pos="85725" algn="l"/>
              </a:tabLst>
            </a:pPr>
            <a:r>
              <a:rPr lang="fr-FR" sz="1100" b="0" i="1" dirty="0" smtClean="0">
                <a:solidFill>
                  <a:srgbClr val="2B6384"/>
                </a:solidFill>
                <a:latin typeface="Calibri" pitchFamily="34" charset="0"/>
              </a:rPr>
              <a:t>* 79% des entreprises dont l’un des membres a suivi un stage durant les trois dernières années ont effectué au moins un stage dans le domaine technique</a:t>
            </a:r>
          </a:p>
          <a:p>
            <a:pPr>
              <a:spcBef>
                <a:spcPts val="0"/>
              </a:spcBef>
              <a:tabLst>
                <a:tab pos="85725" algn="l"/>
              </a:tabLst>
            </a:pPr>
            <a:r>
              <a:rPr lang="fr-FR" sz="1100" b="0" i="1" dirty="0" smtClean="0">
                <a:solidFill>
                  <a:srgbClr val="2B6384"/>
                </a:solidFill>
                <a:latin typeface="Calibri" pitchFamily="34" charset="0"/>
              </a:rPr>
              <a:t>** Anglais, management, qualité</a:t>
            </a:r>
          </a:p>
        </p:txBody>
      </p:sp>
      <p:graphicFrame>
        <p:nvGraphicFramePr>
          <p:cNvPr id="22" name="Graphique 21"/>
          <p:cNvGraphicFramePr/>
          <p:nvPr>
            <p:extLst>
              <p:ext uri="{D42A27DB-BD31-4B8C-83A1-F6EECF244321}">
                <p14:modId xmlns:p14="http://schemas.microsoft.com/office/powerpoint/2010/main" val="1646834205"/>
              </p:ext>
            </p:extLst>
          </p:nvPr>
        </p:nvGraphicFramePr>
        <p:xfrm>
          <a:off x="1458268" y="2555389"/>
          <a:ext cx="7435345" cy="3456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521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0"/>
              </a:spcBef>
              <a:buClr>
                <a:srgbClr val="336699"/>
              </a:buClr>
              <a:tabLst>
                <a:tab pos="177800" algn="l"/>
              </a:tabLst>
            </a:pPr>
            <a:r>
              <a:rPr lang="fr-FR" sz="1500" b="0" dirty="0" smtClean="0">
                <a:latin typeface="Calibri" pitchFamily="34" charset="0"/>
                <a:cs typeface="Times New Roman" pitchFamily="18" charset="0"/>
              </a:rPr>
              <a:t>Après s’être fortement réduit entre 2000 et 2015 (avec une perte de plus de 10.000 unités sur cet intervalle), le </a:t>
            </a:r>
            <a:r>
              <a:rPr lang="fr-FR" sz="1500" b="0" dirty="0">
                <a:latin typeface="Calibri" pitchFamily="34" charset="0"/>
                <a:cs typeface="Times New Roman" pitchFamily="18" charset="0"/>
              </a:rPr>
              <a:t>nombre d’entreprises </a:t>
            </a:r>
            <a:r>
              <a:rPr lang="fr-FR" sz="1500" b="0" dirty="0" smtClean="0">
                <a:latin typeface="Calibri" pitchFamily="34" charset="0"/>
                <a:cs typeface="Times New Roman" pitchFamily="18" charset="0"/>
              </a:rPr>
              <a:t>du secteur </a:t>
            </a:r>
            <a:r>
              <a:rPr lang="fr-FR" sz="1500" b="0" dirty="0" smtClean="0">
                <a:latin typeface="Calibri" pitchFamily="34" charset="0"/>
                <a:cs typeface="Times New Roman" pitchFamily="18" charset="0"/>
              </a:rPr>
              <a:t>repart à la hausse pour s’établir à 23.300 entreprises actives en 2021, soit 1.500 de plus qu’en 2015.</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1. ANALYSE GLOBALE</a:t>
            </a:r>
            <a:br>
              <a:rPr lang="fr-FR" dirty="0" smtClean="0"/>
            </a:br>
            <a:r>
              <a:rPr lang="fr-FR" dirty="0"/>
              <a:t>	</a:t>
            </a:r>
            <a:r>
              <a:rPr lang="fr-FR" sz="2000" b="0" dirty="0" smtClean="0"/>
              <a:t>a. Dénombrement des entreprises</a:t>
            </a:r>
            <a:br>
              <a:rPr lang="fr-FR" sz="2000" b="0" dirty="0" smtClean="0"/>
            </a:br>
            <a:endParaRPr lang="fr-FR" sz="2000" b="0" dirty="0"/>
          </a:p>
        </p:txBody>
      </p:sp>
      <p:graphicFrame>
        <p:nvGraphicFramePr>
          <p:cNvPr id="25" name="Graphique 24"/>
          <p:cNvGraphicFramePr/>
          <p:nvPr>
            <p:extLst>
              <p:ext uri="{D42A27DB-BD31-4B8C-83A1-F6EECF244321}">
                <p14:modId xmlns:p14="http://schemas.microsoft.com/office/powerpoint/2010/main" val="2782975301"/>
              </p:ext>
            </p:extLst>
          </p:nvPr>
        </p:nvGraphicFramePr>
        <p:xfrm>
          <a:off x="5670648" y="2484487"/>
          <a:ext cx="4293788" cy="345638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e 4"/>
          <p:cNvGrpSpPr/>
          <p:nvPr/>
        </p:nvGrpSpPr>
        <p:grpSpPr>
          <a:xfrm>
            <a:off x="846112" y="3603998"/>
            <a:ext cx="3932158" cy="1228538"/>
            <a:chOff x="810196" y="3704221"/>
            <a:chExt cx="3932158" cy="1444562"/>
          </a:xfrm>
        </p:grpSpPr>
        <p:grpSp>
          <p:nvGrpSpPr>
            <p:cNvPr id="26" name="Groupe 25"/>
            <p:cNvGrpSpPr/>
            <p:nvPr/>
          </p:nvGrpSpPr>
          <p:grpSpPr>
            <a:xfrm>
              <a:off x="810196" y="3704221"/>
              <a:ext cx="3932158" cy="1444562"/>
              <a:chOff x="954212" y="3710485"/>
              <a:chExt cx="3932158" cy="1232938"/>
            </a:xfrm>
          </p:grpSpPr>
          <p:sp>
            <p:nvSpPr>
              <p:cNvPr id="6" name="Rectangle 5"/>
              <p:cNvSpPr/>
              <p:nvPr/>
            </p:nvSpPr>
            <p:spPr>
              <a:xfrm>
                <a:off x="954212" y="3710485"/>
                <a:ext cx="1123846" cy="12329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078058" y="3710485"/>
                <a:ext cx="2808312" cy="1222274"/>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0"/>
                  </a:spcBef>
                  <a:buFont typeface="Wingdings" pitchFamily="2" charset="2"/>
                  <a:buNone/>
                  <a:tabLst>
                    <a:tab pos="266700" algn="l"/>
                  </a:tabLst>
                  <a:defRPr/>
                </a:pPr>
                <a:r>
                  <a:rPr lang="fr-FR" sz="3000" dirty="0" smtClean="0">
                    <a:solidFill>
                      <a:srgbClr val="2B6384"/>
                    </a:solidFill>
                    <a:latin typeface="Calibri" pitchFamily="34" charset="0"/>
                  </a:rPr>
                  <a:t>23 300</a:t>
                </a:r>
                <a:r>
                  <a:rPr lang="fr-FR" sz="3200" dirty="0" smtClean="0">
                    <a:solidFill>
                      <a:srgbClr val="2B6384"/>
                    </a:solidFill>
                    <a:latin typeface="Calibri" pitchFamily="34" charset="0"/>
                  </a:rPr>
                  <a:t> </a:t>
                </a:r>
                <a:r>
                  <a:rPr lang="fr-FR" sz="2400" dirty="0" smtClean="0">
                    <a:solidFill>
                      <a:srgbClr val="2B6384"/>
                    </a:solidFill>
                    <a:latin typeface="Calibri" pitchFamily="34" charset="0"/>
                  </a:rPr>
                  <a:t>entreprises en 2021</a:t>
                </a:r>
                <a:endParaRPr lang="fr-FR" sz="300" i="1" dirty="0">
                  <a:solidFill>
                    <a:schemeClr val="accent3">
                      <a:lumMod val="50000"/>
                    </a:schemeClr>
                  </a:solidFill>
                  <a:latin typeface="Calibri" pitchFamily="34" charset="0"/>
                </a:endParaRPr>
              </a:p>
            </p:txBody>
          </p:sp>
        </p:grpSp>
        <p:pic>
          <p:nvPicPr>
            <p:cNvPr id="15" name="Image 14"/>
            <p:cNvPicPr>
              <a:picLocks noChangeAspect="1"/>
            </p:cNvPicPr>
            <p:nvPr/>
          </p:nvPicPr>
          <p:blipFill>
            <a:blip r:embed="rId4"/>
            <a:stretch>
              <a:fillRect/>
            </a:stretch>
          </p:blipFill>
          <p:spPr>
            <a:xfrm>
              <a:off x="954212" y="3996655"/>
              <a:ext cx="824675" cy="846553"/>
            </a:xfrm>
            <a:prstGeom prst="rect">
              <a:avLst/>
            </a:prstGeom>
          </p:spPr>
        </p:pic>
      </p:gr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7</a:t>
            </a:fld>
            <a:endParaRPr lang="fr-FR"/>
          </a:p>
        </p:txBody>
      </p:sp>
    </p:spTree>
    <p:extLst>
      <p:ext uri="{BB962C8B-B14F-4D97-AF65-F5344CB8AC3E}">
        <p14:creationId xmlns:p14="http://schemas.microsoft.com/office/powerpoint/2010/main" val="38858344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2291755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09"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476000"/>
            <a:ext cx="9252000" cy="5148943"/>
          </a:xfrm>
          <a:ln>
            <a:noFill/>
          </a:ln>
        </p:spPr>
        <p:txBody>
          <a:bodyPr/>
          <a:lstStyle/>
          <a:p>
            <a:pPr marL="728663" indent="-285750" algn="just">
              <a:spcBef>
                <a:spcPts val="300"/>
              </a:spcBef>
              <a:buClr>
                <a:srgbClr val="336699"/>
              </a:buClr>
              <a:buFont typeface="Wingdings" panose="05000000000000000000" pitchFamily="2" charset="2"/>
              <a:buChar char="ü"/>
              <a:tabLst>
                <a:tab pos="177800" algn="l"/>
              </a:tabLst>
            </a:pPr>
            <a:r>
              <a:rPr lang="fr-FR" sz="1600" b="0" u="sng" dirty="0" smtClean="0"/>
              <a:t>Selon le domaine</a:t>
            </a:r>
          </a:p>
          <a:p>
            <a:pPr marL="715963" indent="-273050" algn="just">
              <a:spcBef>
                <a:spcPts val="300"/>
              </a:spcBef>
              <a:buClr>
                <a:srgbClr val="336699"/>
              </a:buClr>
              <a:tabLst>
                <a:tab pos="177800" algn="l"/>
              </a:tabLst>
            </a:pPr>
            <a:endParaRPr lang="fr-FR" sz="200" b="0" dirty="0" smtClean="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70</a:t>
            </a:fld>
            <a:endParaRPr lang="fr-FR"/>
          </a:p>
        </p:txBody>
      </p:sp>
      <p:sp>
        <p:nvSpPr>
          <p:cNvPr id="8" name="Rectangle 2"/>
          <p:cNvSpPr>
            <a:spLocks noChangeArrowheads="1"/>
          </p:cNvSpPr>
          <p:nvPr/>
        </p:nvSpPr>
        <p:spPr bwMode="auto">
          <a:xfrm>
            <a:off x="746789" y="2250439"/>
            <a:ext cx="504056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Répartition des stages effectués au cours des trois dernières années selon le domaine et le bénéficiaire</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3969916868"/>
              </p:ext>
            </p:extLst>
          </p:nvPr>
        </p:nvGraphicFramePr>
        <p:xfrm>
          <a:off x="954212" y="2940882"/>
          <a:ext cx="4608512" cy="2596769"/>
        </p:xfrm>
        <a:graphic>
          <a:graphicData uri="http://schemas.openxmlformats.org/drawingml/2006/table">
            <a:tbl>
              <a:tblPr/>
              <a:tblGrid>
                <a:gridCol w="1229102"/>
                <a:gridCol w="819401"/>
                <a:gridCol w="901342"/>
                <a:gridCol w="866579"/>
                <a:gridCol w="792088"/>
              </a:tblGrid>
              <a:tr h="390676">
                <a:tc>
                  <a:txBody>
                    <a:bodyPr/>
                    <a:lstStyle/>
                    <a:p>
                      <a:pPr algn="ctr">
                        <a:spcBef>
                          <a:spcPts val="0"/>
                        </a:spcBef>
                        <a:spcAft>
                          <a:spcPts val="0"/>
                        </a:spcAft>
                      </a:pP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A titre personnel</a:t>
                      </a:r>
                      <a:endParaRPr lang="fr-FR" sz="12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Pour le conjoint</a:t>
                      </a:r>
                      <a:endParaRPr lang="fr-FR" sz="12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Pour les </a:t>
                      </a:r>
                      <a:br>
                        <a:rPr lang="fr-FR" sz="1200" b="1" spc="0" baseline="0" dirty="0" smtClean="0">
                          <a:solidFill>
                            <a:schemeClr val="bg1"/>
                          </a:solidFill>
                          <a:latin typeface="Calibri" pitchFamily="34" charset="0"/>
                          <a:ea typeface="Times New Roman"/>
                          <a:cs typeface="Times New Roman"/>
                        </a:rPr>
                      </a:br>
                      <a:r>
                        <a:rPr lang="fr-FR" sz="1200" b="1" spc="0" baseline="0" dirty="0" smtClean="0">
                          <a:solidFill>
                            <a:schemeClr val="bg1"/>
                          </a:solidFill>
                          <a:latin typeface="Calibri" pitchFamily="34" charset="0"/>
                          <a:ea typeface="Times New Roman"/>
                          <a:cs typeface="Times New Roman"/>
                        </a:rPr>
                        <a:t>salariés</a:t>
                      </a:r>
                      <a:endParaRPr lang="fr-FR" sz="12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lnSpc>
                          <a:spcPts val="1800"/>
                        </a:lnSpc>
                        <a:spcBef>
                          <a:spcPts val="0"/>
                        </a:spcBef>
                        <a:spcAft>
                          <a:spcPts val="0"/>
                        </a:spcAft>
                      </a:pPr>
                      <a:r>
                        <a:rPr lang="fr-FR" sz="1200" b="1" spc="0" baseline="0" dirty="0" smtClean="0">
                          <a:solidFill>
                            <a:schemeClr val="bg1"/>
                          </a:solidFill>
                          <a:latin typeface="Calibri" pitchFamily="34" charset="0"/>
                          <a:ea typeface="Times New Roman"/>
                          <a:cs typeface="Times New Roman"/>
                        </a:rPr>
                        <a:t>Ensemble</a:t>
                      </a:r>
                      <a:endParaRPr lang="fr-FR" sz="1200" b="1"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r>
              <a:tr h="374671">
                <a:tc>
                  <a:txBody>
                    <a:bodyPr/>
                    <a:lstStyle/>
                    <a:p>
                      <a:pPr>
                        <a:spcBef>
                          <a:spcPts val="1200"/>
                        </a:spcBef>
                        <a:spcAft>
                          <a:spcPts val="1200"/>
                        </a:spcAft>
                      </a:pPr>
                      <a:r>
                        <a:rPr lang="fr-FR" sz="1200" dirty="0" smtClean="0">
                          <a:solidFill>
                            <a:srgbClr val="2B6384"/>
                          </a:solidFill>
                          <a:latin typeface="Calibri" pitchFamily="34" charset="0"/>
                          <a:ea typeface="Times New Roman"/>
                          <a:cs typeface="Times New Roman"/>
                        </a:rPr>
                        <a:t>Technique</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57%</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38%</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8%</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1" dirty="0" smtClean="0">
                          <a:solidFill>
                            <a:srgbClr val="2B6384"/>
                          </a:solidFill>
                          <a:latin typeface="Calibri" pitchFamily="34" charset="0"/>
                          <a:ea typeface="Times New Roman"/>
                          <a:cs typeface="Times New Roman"/>
                        </a:rPr>
                        <a:t>79%*</a:t>
                      </a: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r h="305237">
                <a:tc>
                  <a:txBody>
                    <a:bodyPr/>
                    <a:lstStyle/>
                    <a:p>
                      <a:pPr>
                        <a:spcBef>
                          <a:spcPts val="1200"/>
                        </a:spcBef>
                        <a:spcAft>
                          <a:spcPts val="1200"/>
                        </a:spcAft>
                      </a:pPr>
                      <a:r>
                        <a:rPr lang="fr-FR" sz="1200" dirty="0" smtClean="0">
                          <a:solidFill>
                            <a:srgbClr val="2B6384"/>
                          </a:solidFill>
                          <a:latin typeface="Calibri" pitchFamily="34" charset="0"/>
                          <a:ea typeface="Times New Roman"/>
                          <a:cs typeface="Times New Roman"/>
                        </a:rPr>
                        <a:t>Informatique</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25%</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31%</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43%</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1" dirty="0" smtClean="0">
                          <a:solidFill>
                            <a:srgbClr val="2B6384"/>
                          </a:solidFill>
                          <a:latin typeface="Calibri" pitchFamily="34" charset="0"/>
                          <a:ea typeface="Times New Roman"/>
                          <a:cs typeface="Times New Roman"/>
                        </a:rPr>
                        <a:t>39</a:t>
                      </a:r>
                      <a:r>
                        <a:rPr lang="fr-FR" sz="1200" b="1" baseline="0" dirty="0" smtClean="0">
                          <a:solidFill>
                            <a:srgbClr val="2B6384"/>
                          </a:solidFill>
                          <a:latin typeface="Calibri" pitchFamily="34" charset="0"/>
                          <a:ea typeface="Times New Roman"/>
                          <a:cs typeface="Times New Roman"/>
                        </a:rPr>
                        <a:t>%</a:t>
                      </a: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r>
              <a:tr h="305237">
                <a:tc>
                  <a:txBody>
                    <a:bodyPr/>
                    <a:lstStyle/>
                    <a:p>
                      <a:pPr>
                        <a:spcBef>
                          <a:spcPts val="1200"/>
                        </a:spcBef>
                        <a:spcAft>
                          <a:spcPts val="1200"/>
                        </a:spcAft>
                      </a:pPr>
                      <a:r>
                        <a:rPr lang="fr-FR" sz="1200" dirty="0" smtClean="0">
                          <a:solidFill>
                            <a:srgbClr val="2B6384"/>
                          </a:solidFill>
                          <a:latin typeface="Calibri" pitchFamily="34" charset="0"/>
                          <a:ea typeface="Times New Roman"/>
                          <a:cs typeface="Times New Roman"/>
                        </a:rPr>
                        <a:t>Commercial</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31%</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13%</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17%</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1" dirty="0" smtClean="0">
                          <a:solidFill>
                            <a:srgbClr val="2B6384"/>
                          </a:solidFill>
                          <a:latin typeface="Calibri" pitchFamily="34" charset="0"/>
                          <a:ea typeface="Times New Roman"/>
                          <a:cs typeface="Times New Roman"/>
                        </a:rPr>
                        <a:t>36%</a:t>
                      </a: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r h="305237">
                <a:tc>
                  <a:txBody>
                    <a:bodyPr/>
                    <a:lstStyle/>
                    <a:p>
                      <a:pPr>
                        <a:spcBef>
                          <a:spcPts val="1200"/>
                        </a:spcBef>
                        <a:spcAft>
                          <a:spcPts val="1200"/>
                        </a:spcAft>
                      </a:pPr>
                      <a:r>
                        <a:rPr lang="fr-FR" sz="1200" dirty="0" smtClean="0">
                          <a:solidFill>
                            <a:srgbClr val="2B6384"/>
                          </a:solidFill>
                          <a:latin typeface="Calibri" pitchFamily="34" charset="0"/>
                          <a:ea typeface="Times New Roman"/>
                          <a:cs typeface="Times New Roman"/>
                        </a:rPr>
                        <a:t>Internet</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20%</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56%</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7%</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1" dirty="0" smtClean="0">
                          <a:solidFill>
                            <a:srgbClr val="2B6384"/>
                          </a:solidFill>
                          <a:latin typeface="Calibri" pitchFamily="34" charset="0"/>
                          <a:ea typeface="Times New Roman"/>
                          <a:cs typeface="Times New Roman"/>
                        </a:rPr>
                        <a:t>29%</a:t>
                      </a: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r>
              <a:tr h="305237">
                <a:tc>
                  <a:txBody>
                    <a:bodyPr/>
                    <a:lstStyle/>
                    <a:p>
                      <a:pPr>
                        <a:spcBef>
                          <a:spcPts val="1200"/>
                        </a:spcBef>
                        <a:spcAft>
                          <a:spcPts val="1200"/>
                        </a:spcAft>
                      </a:pPr>
                      <a:r>
                        <a:rPr lang="fr-FR" sz="1200" dirty="0" smtClean="0">
                          <a:solidFill>
                            <a:srgbClr val="2B6384"/>
                          </a:solidFill>
                          <a:latin typeface="Calibri" pitchFamily="34" charset="0"/>
                          <a:ea typeface="Times New Roman"/>
                          <a:cs typeface="Times New Roman"/>
                        </a:rPr>
                        <a:t>Gestion</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21%</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31%</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12%</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1" dirty="0" smtClean="0">
                          <a:solidFill>
                            <a:srgbClr val="2B6384"/>
                          </a:solidFill>
                          <a:latin typeface="Calibri" pitchFamily="34" charset="0"/>
                          <a:ea typeface="Times New Roman"/>
                          <a:cs typeface="Times New Roman"/>
                        </a:rPr>
                        <a:t>26%</a:t>
                      </a: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r h="305237">
                <a:tc>
                  <a:txBody>
                    <a:bodyPr/>
                    <a:lstStyle/>
                    <a:p>
                      <a:pPr>
                        <a:spcBef>
                          <a:spcPts val="1200"/>
                        </a:spcBef>
                        <a:spcAft>
                          <a:spcPts val="1200"/>
                        </a:spcAft>
                      </a:pPr>
                      <a:r>
                        <a:rPr lang="fr-FR" sz="1200" dirty="0" smtClean="0">
                          <a:solidFill>
                            <a:srgbClr val="2B6384"/>
                          </a:solidFill>
                          <a:latin typeface="Calibri" pitchFamily="34" charset="0"/>
                          <a:ea typeface="Times New Roman"/>
                          <a:cs typeface="Times New Roman"/>
                        </a:rPr>
                        <a:t>Culture</a:t>
                      </a:r>
                      <a:r>
                        <a:rPr lang="fr-FR" sz="1200" baseline="0" dirty="0" smtClean="0">
                          <a:solidFill>
                            <a:srgbClr val="2B6384"/>
                          </a:solidFill>
                          <a:latin typeface="Calibri" pitchFamily="34" charset="0"/>
                          <a:ea typeface="Times New Roman"/>
                          <a:cs typeface="Times New Roman"/>
                        </a:rPr>
                        <a:t> générale</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8%</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6%</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5%</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c>
                  <a:txBody>
                    <a:bodyPr/>
                    <a:lstStyle/>
                    <a:p>
                      <a:pPr algn="ctr">
                        <a:spcBef>
                          <a:spcPts val="1200"/>
                        </a:spcBef>
                        <a:spcAft>
                          <a:spcPts val="1200"/>
                        </a:spcAft>
                      </a:pPr>
                      <a:r>
                        <a:rPr lang="fr-FR" sz="1200" b="1" dirty="0" smtClean="0">
                          <a:solidFill>
                            <a:srgbClr val="2B6384"/>
                          </a:solidFill>
                          <a:latin typeface="Calibri" pitchFamily="34" charset="0"/>
                          <a:ea typeface="Times New Roman"/>
                          <a:cs typeface="Times New Roman"/>
                        </a:rPr>
                        <a:t>8%</a:t>
                      </a: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rgbClr val="CDEDF0"/>
                    </a:solidFill>
                  </a:tcPr>
                </a:tc>
              </a:tr>
              <a:tr h="305237">
                <a:tc>
                  <a:txBody>
                    <a:bodyPr/>
                    <a:lstStyle/>
                    <a:p>
                      <a:pPr>
                        <a:spcBef>
                          <a:spcPts val="1200"/>
                        </a:spcBef>
                        <a:spcAft>
                          <a:spcPts val="1200"/>
                        </a:spcAft>
                      </a:pPr>
                      <a:r>
                        <a:rPr lang="fr-FR" sz="1200" dirty="0" smtClean="0">
                          <a:solidFill>
                            <a:srgbClr val="2B6384"/>
                          </a:solidFill>
                          <a:latin typeface="Calibri" pitchFamily="34" charset="0"/>
                          <a:ea typeface="Times New Roman"/>
                          <a:cs typeface="Times New Roman"/>
                        </a:rPr>
                        <a:t>Autres**</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14%</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6%</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7%</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b="1" dirty="0" smtClean="0">
                          <a:solidFill>
                            <a:srgbClr val="2B6384"/>
                          </a:solidFill>
                          <a:latin typeface="Calibri" pitchFamily="34" charset="0"/>
                          <a:ea typeface="Times New Roman"/>
                          <a:cs typeface="Times New Roman"/>
                        </a:rPr>
                        <a:t>18%</a:t>
                      </a:r>
                      <a:endParaRPr lang="fr-FR" sz="1200" b="1"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bl>
          </a:graphicData>
        </a:graphic>
      </p:graphicFrame>
      <p:sp>
        <p:nvSpPr>
          <p:cNvPr id="10" name="Rectangle 9"/>
          <p:cNvSpPr/>
          <p:nvPr/>
        </p:nvSpPr>
        <p:spPr>
          <a:xfrm>
            <a:off x="881170" y="6000175"/>
            <a:ext cx="8928992" cy="600164"/>
          </a:xfrm>
          <a:prstGeom prst="rect">
            <a:avLst/>
          </a:prstGeom>
        </p:spPr>
        <p:txBody>
          <a:bodyPr wrap="square">
            <a:spAutoFit/>
          </a:bodyPr>
          <a:lstStyle/>
          <a:p>
            <a:pPr>
              <a:spcBef>
                <a:spcPts val="0"/>
              </a:spcBef>
              <a:tabLst>
                <a:tab pos="85725" algn="l"/>
              </a:tabLst>
            </a:pPr>
            <a:r>
              <a:rPr lang="fr-FR" sz="1100" b="0" i="1" dirty="0" smtClean="0">
                <a:solidFill>
                  <a:srgbClr val="2B6384"/>
                </a:solidFill>
                <a:latin typeface="Calibri" pitchFamily="34" charset="0"/>
              </a:rPr>
              <a:t>* 79% des entreprises dont l’un des membres a suivi un stage durant les trois dernières années ont effectué au moins un stage dans le domaine technique</a:t>
            </a:r>
          </a:p>
          <a:p>
            <a:pPr>
              <a:spcBef>
                <a:spcPts val="0"/>
              </a:spcBef>
              <a:tabLst>
                <a:tab pos="85725" algn="l"/>
              </a:tabLst>
            </a:pPr>
            <a:r>
              <a:rPr lang="fr-FR" sz="1100" b="0" i="1" dirty="0" smtClean="0">
                <a:solidFill>
                  <a:srgbClr val="2B6384"/>
                </a:solidFill>
                <a:latin typeface="Calibri" pitchFamily="34" charset="0"/>
              </a:rPr>
              <a:t>** Anglais, management, qualité</a:t>
            </a:r>
          </a:p>
          <a:p>
            <a:pPr>
              <a:tabLst>
                <a:tab pos="85725" algn="l"/>
              </a:tabLst>
            </a:pPr>
            <a:r>
              <a:rPr lang="fr-FR" sz="1100" i="1" dirty="0" smtClean="0">
                <a:solidFill>
                  <a:srgbClr val="2B6384"/>
                </a:solidFill>
                <a:latin typeface="Calibri" pitchFamily="34" charset="0"/>
              </a:rPr>
              <a:t>*** </a:t>
            </a:r>
            <a:r>
              <a:rPr lang="fr-FR" sz="1100" i="1" dirty="0">
                <a:solidFill>
                  <a:srgbClr val="2B6384"/>
                </a:solidFill>
                <a:latin typeface="Calibri" pitchFamily="34" charset="0"/>
                <a:ea typeface="Times New Roman" pitchFamily="18" charset="0"/>
              </a:rPr>
              <a:t>Moyenne calculée sur les entreprises dont l’un des membres a suivi un stage durant les trois dernières </a:t>
            </a:r>
            <a:r>
              <a:rPr lang="fr-FR" sz="1100" i="1" dirty="0" smtClean="0">
                <a:solidFill>
                  <a:srgbClr val="2B6384"/>
                </a:solidFill>
                <a:latin typeface="Calibri" pitchFamily="34" charset="0"/>
                <a:ea typeface="Times New Roman" pitchFamily="18" charset="0"/>
              </a:rPr>
              <a:t>années</a:t>
            </a:r>
            <a:endParaRPr lang="fr-FR" sz="1100" b="0" i="1" dirty="0" smtClean="0">
              <a:solidFill>
                <a:srgbClr val="2B6384"/>
              </a:solidFill>
              <a:latin typeface="Calibri"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196633779"/>
              </p:ext>
            </p:extLst>
          </p:nvPr>
        </p:nvGraphicFramePr>
        <p:xfrm>
          <a:off x="5951068" y="3876231"/>
          <a:ext cx="3859094" cy="792594"/>
        </p:xfrm>
        <a:graphic>
          <a:graphicData uri="http://schemas.openxmlformats.org/drawingml/2006/table">
            <a:tbl>
              <a:tblPr/>
              <a:tblGrid>
                <a:gridCol w="1229102"/>
                <a:gridCol w="819401"/>
                <a:gridCol w="901342"/>
                <a:gridCol w="909249"/>
              </a:tblGrid>
              <a:tr h="417923">
                <a:tc>
                  <a:txBody>
                    <a:bodyPr/>
                    <a:lstStyle/>
                    <a:p>
                      <a:pPr algn="ctr">
                        <a:spcBef>
                          <a:spcPts val="0"/>
                        </a:spcBef>
                        <a:spcAft>
                          <a:spcPts val="0"/>
                        </a:spcAft>
                      </a:pPr>
                      <a:endParaRPr lang="fr-FR" sz="1200" spc="0" baseline="0" dirty="0">
                        <a:solidFill>
                          <a:srgbClr val="2B6384"/>
                        </a:solidFill>
                        <a:latin typeface="Calibri" pitchFamily="34" charset="0"/>
                        <a:ea typeface="Times New Roman"/>
                        <a:cs typeface="Times New Roman"/>
                      </a:endParaRPr>
                    </a:p>
                  </a:txBody>
                  <a:tcPr marL="41229" marR="41229"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A titre personnel</a:t>
                      </a:r>
                      <a:endParaRPr lang="fr-FR" sz="12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Pour le conjoint</a:t>
                      </a:r>
                      <a:endParaRPr lang="fr-FR" sz="12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Pour les salariés</a:t>
                      </a:r>
                      <a:endParaRPr lang="fr-FR" sz="1200" spc="0" baseline="0" dirty="0">
                        <a:solidFill>
                          <a:schemeClr val="bg1"/>
                        </a:solidFill>
                        <a:latin typeface="Calibri" pitchFamily="34" charset="0"/>
                        <a:ea typeface="Times New Roman"/>
                        <a:cs typeface="Times New Roman"/>
                      </a:endParaRPr>
                    </a:p>
                  </a:txBody>
                  <a:tcPr marL="41229" marR="41229"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solidFill>
                      <a:schemeClr val="accent3">
                        <a:lumMod val="50000"/>
                      </a:schemeClr>
                    </a:solidFill>
                  </a:tcPr>
                </a:tc>
              </a:tr>
              <a:tr h="374671">
                <a:tc>
                  <a:txBody>
                    <a:bodyPr/>
                    <a:lstStyle/>
                    <a:p>
                      <a:pPr>
                        <a:spcBef>
                          <a:spcPts val="1200"/>
                        </a:spcBef>
                        <a:spcAft>
                          <a:spcPts val="1200"/>
                        </a:spcAft>
                      </a:pPr>
                      <a:r>
                        <a:rPr lang="fr-FR" sz="1200" dirty="0" smtClean="0">
                          <a:solidFill>
                            <a:srgbClr val="2B6384"/>
                          </a:solidFill>
                          <a:latin typeface="Calibri" pitchFamily="34" charset="0"/>
                          <a:ea typeface="Times New Roman"/>
                          <a:cs typeface="Times New Roman"/>
                        </a:rPr>
                        <a:t>Nombre moyen de domaines***</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solidFill>
                        <a:srgbClr val="2B638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1,8</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1,8</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c>
                  <a:txBody>
                    <a:bodyPr/>
                    <a:lstStyle/>
                    <a:p>
                      <a:pPr algn="ctr">
                        <a:spcBef>
                          <a:spcPts val="1200"/>
                        </a:spcBef>
                        <a:spcAft>
                          <a:spcPts val="1200"/>
                        </a:spcAft>
                      </a:pPr>
                      <a:r>
                        <a:rPr lang="fr-FR" sz="1200" dirty="0" smtClean="0">
                          <a:solidFill>
                            <a:srgbClr val="2B6384"/>
                          </a:solidFill>
                          <a:latin typeface="Calibri" pitchFamily="34" charset="0"/>
                          <a:ea typeface="Times New Roman"/>
                          <a:cs typeface="Times New Roman"/>
                        </a:rPr>
                        <a:t>1,7</a:t>
                      </a:r>
                      <a:endParaRPr lang="fr-FR" sz="120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solidFill>
                        <a:srgbClr val="2B6384"/>
                      </a:solidFill>
                      <a:prstDash val="solid"/>
                      <a:round/>
                      <a:headEnd type="none" w="med" len="med"/>
                      <a:tailEnd type="none" w="med" len="med"/>
                    </a:lnR>
                    <a:lnT w="6350" cap="flat" cmpd="sng" algn="ctr">
                      <a:solidFill>
                        <a:srgbClr val="2B6384"/>
                      </a:solidFill>
                      <a:prstDash val="solid"/>
                      <a:round/>
                      <a:headEnd type="none" w="med" len="med"/>
                      <a:tailEnd type="none" w="med" len="med"/>
                    </a:lnT>
                    <a:lnB w="6350" cap="flat" cmpd="sng" algn="ctr">
                      <a:solidFill>
                        <a:srgbClr val="2B6384"/>
                      </a:solidFill>
                      <a:prstDash val="solid"/>
                      <a:round/>
                      <a:headEnd type="none" w="med" len="med"/>
                      <a:tailEnd type="none" w="med" len="med"/>
                    </a:lnB>
                    <a:noFill/>
                  </a:tcPr>
                </a:tc>
              </a:tr>
            </a:tbl>
          </a:graphicData>
        </a:graphic>
      </p:graphicFrame>
      <p:sp>
        <p:nvSpPr>
          <p:cNvPr id="12" name="Titre 3"/>
          <p:cNvSpPr txBox="1">
            <a:spLocks/>
          </p:cNvSpPr>
          <p:nvPr/>
        </p:nvSpPr>
        <p:spPr>
          <a:xfrm>
            <a:off x="720000" y="360000"/>
            <a:ext cx="9252000" cy="720000"/>
          </a:xfrm>
          <a:prstGeom prst="rect">
            <a:avLst/>
          </a:prstGeom>
        </p:spPr>
        <p:txBody>
          <a:bodyPr lIns="0" tIns="0" rIns="0" bIns="0" anchor="t"/>
          <a:lstStyle>
            <a:lvl1pPr algn="l" defTabSz="1142554" rtl="0" eaLnBrk="1" latinLnBrk="0" hangingPunct="1">
              <a:spcBef>
                <a:spcPct val="0"/>
              </a:spcBef>
              <a:buNone/>
              <a:defRPr lang="en-US" sz="2600" b="1" kern="1200" dirty="0" err="1" smtClean="0">
                <a:solidFill>
                  <a:srgbClr val="2B6384"/>
                </a:solidFill>
                <a:latin typeface="+mn-lt"/>
                <a:ea typeface="+mn-ea"/>
                <a:cs typeface="+mn-cs"/>
              </a:defRPr>
            </a:lvl1pPr>
          </a:lstStyle>
          <a:p>
            <a:pPr>
              <a:tabLst>
                <a:tab pos="452438" algn="l"/>
              </a:tabLst>
            </a:pPr>
            <a:r>
              <a:rPr lang="fr-FR" smtClean="0"/>
              <a:t> 4. FORMATION CONTINUE</a:t>
            </a:r>
            <a:br>
              <a:rPr lang="fr-FR" smtClean="0"/>
            </a:br>
            <a:r>
              <a:rPr lang="fr-FR" smtClean="0"/>
              <a:t>	</a:t>
            </a:r>
            <a:r>
              <a:rPr lang="fr-FR" sz="2000" b="0" smtClean="0"/>
              <a:t>b. Stages effectués au cours des trois dernières années</a:t>
            </a:r>
            <a:br>
              <a:rPr lang="fr-FR" sz="2000" b="0" smtClean="0"/>
            </a:br>
            <a:endParaRPr lang="fr-FR" sz="2000" b="0"/>
          </a:p>
        </p:txBody>
      </p:sp>
      <p:sp>
        <p:nvSpPr>
          <p:cNvPr id="13" name="Rectangle 2"/>
          <p:cNvSpPr>
            <a:spLocks noChangeArrowheads="1"/>
          </p:cNvSpPr>
          <p:nvPr/>
        </p:nvSpPr>
        <p:spPr bwMode="auto">
          <a:xfrm>
            <a:off x="6053431" y="3532037"/>
            <a:ext cx="3613749"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Nombre moyen de domaines selon le bénéficiaire</a:t>
            </a:r>
            <a:endParaRPr kumimoji="0" lang="fr-FR" sz="1300" b="1" i="0" u="none" strike="noStrike" cap="none" normalizeH="0" baseline="0" dirty="0" smtClean="0">
              <a:ln>
                <a:noFill/>
              </a:ln>
              <a:solidFill>
                <a:srgbClr val="2B6384"/>
              </a:solidFill>
              <a:effectLst/>
              <a:latin typeface="Calibri" pitchFamily="34" charset="0"/>
            </a:endParaRPr>
          </a:p>
        </p:txBody>
      </p:sp>
    </p:spTree>
    <p:extLst>
      <p:ext uri="{BB962C8B-B14F-4D97-AF65-F5344CB8AC3E}">
        <p14:creationId xmlns:p14="http://schemas.microsoft.com/office/powerpoint/2010/main" val="23522484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4131213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40"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5" name="Graphique 14"/>
          <p:cNvGraphicFramePr/>
          <p:nvPr>
            <p:extLst>
              <p:ext uri="{D42A27DB-BD31-4B8C-83A1-F6EECF244321}">
                <p14:modId xmlns:p14="http://schemas.microsoft.com/office/powerpoint/2010/main" val="4241965168"/>
              </p:ext>
            </p:extLst>
          </p:nvPr>
        </p:nvGraphicFramePr>
        <p:xfrm>
          <a:off x="4558055" y="2749527"/>
          <a:ext cx="4744301" cy="3150142"/>
        </p:xfrm>
        <a:graphic>
          <a:graphicData uri="http://schemas.openxmlformats.org/drawingml/2006/chart">
            <c:chart xmlns:c="http://schemas.openxmlformats.org/drawingml/2006/chart" xmlns:r="http://schemas.openxmlformats.org/officeDocument/2006/relationships" r:id="rId7"/>
          </a:graphicData>
        </a:graphic>
      </p:graphicFrame>
      <p:sp>
        <p:nvSpPr>
          <p:cNvPr id="19" name="Espace réservé du contenu 4"/>
          <p:cNvSpPr>
            <a:spLocks noGrp="1"/>
          </p:cNvSpPr>
          <p:nvPr>
            <p:ph sz="quarter" idx="18"/>
          </p:nvPr>
        </p:nvSpPr>
        <p:spPr>
          <a:xfrm>
            <a:off x="719666" y="1188343"/>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Malgré un âge moyen élevé (43 % des responsables ont plus de 55 ans), seul un quart des chefs d’entreprise </a:t>
            </a:r>
            <a:r>
              <a:rPr lang="fr-FR" sz="1500" b="0" dirty="0" smtClean="0">
                <a:latin typeface="Calibri" pitchFamily="34" charset="0"/>
                <a:cs typeface="Times New Roman" pitchFamily="18" charset="0"/>
              </a:rPr>
              <a:t>du secteur pense </a:t>
            </a:r>
            <a:r>
              <a:rPr lang="fr-FR" sz="1500" b="0" dirty="0" smtClean="0">
                <a:latin typeface="Calibri" pitchFamily="34" charset="0"/>
                <a:cs typeface="Times New Roman" pitchFamily="18" charset="0"/>
              </a:rPr>
              <a:t>à la transmission de son entreprise.</a:t>
            </a: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Cette faible anticipation de la transmission se retrouve dans tous les métiers.</a:t>
            </a:r>
            <a:endParaRPr lang="fr-FR" sz="1500" b="0" dirty="0">
              <a:latin typeface="Calibri" pitchFamily="34" charset="0"/>
              <a:cs typeface="Times New Roman" pitchFamily="18" charset="0"/>
            </a:endParaRPr>
          </a:p>
          <a:p>
            <a:pPr marL="715963" indent="-273050" algn="just">
              <a:spcBef>
                <a:spcPts val="300"/>
              </a:spcBef>
              <a:buClr>
                <a:srgbClr val="336699"/>
              </a:buClr>
              <a:tabLst>
                <a:tab pos="177800" algn="l"/>
              </a:tabLst>
            </a:pPr>
            <a:endParaRPr lang="fr-FR" sz="200" b="0" dirty="0" smtClean="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71</a:t>
            </a:fld>
            <a:endParaRPr lang="fr-FR"/>
          </a:p>
        </p:txBody>
      </p:sp>
      <p:sp>
        <p:nvSpPr>
          <p:cNvPr id="10" name="Rectangle 9"/>
          <p:cNvSpPr/>
          <p:nvPr/>
        </p:nvSpPr>
        <p:spPr>
          <a:xfrm>
            <a:off x="5130676" y="5707560"/>
            <a:ext cx="4392488" cy="430887"/>
          </a:xfrm>
          <a:prstGeom prst="rect">
            <a:avLst/>
          </a:prstGeom>
        </p:spPr>
        <p:txBody>
          <a:bodyPr wrap="square">
            <a:spAutoFit/>
          </a:bodyPr>
          <a:lstStyle/>
          <a:p>
            <a:pPr>
              <a:spcBef>
                <a:spcPts val="0"/>
              </a:spcBef>
              <a:tabLst>
                <a:tab pos="85725" algn="l"/>
              </a:tabLst>
            </a:pPr>
            <a:r>
              <a:rPr lang="fr-FR" sz="1100" b="0" i="1" dirty="0" smtClean="0">
                <a:solidFill>
                  <a:srgbClr val="2B6384"/>
                </a:solidFill>
                <a:latin typeface="Calibri" pitchFamily="34" charset="0"/>
              </a:rPr>
              <a:t>* </a:t>
            </a:r>
            <a:r>
              <a:rPr lang="fr-FR" sz="1100" i="1" dirty="0" smtClean="0">
                <a:solidFill>
                  <a:srgbClr val="2B6384"/>
                </a:solidFill>
                <a:latin typeface="Calibri" pitchFamily="34" charset="0"/>
              </a:rPr>
              <a:t>Gérant d’une autre entreprise du secteur, alternant, structure d’économie sociale et solidaire, …</a:t>
            </a:r>
            <a:endParaRPr lang="fr-FR" sz="1100" b="0" i="1" dirty="0" smtClean="0">
              <a:solidFill>
                <a:srgbClr val="2B6384"/>
              </a:solidFill>
              <a:latin typeface="Calibri" pitchFamily="34" charset="0"/>
            </a:endParaRPr>
          </a:p>
        </p:txBody>
      </p:sp>
      <p:sp>
        <p:nvSpPr>
          <p:cNvPr id="11" name="Titre 3"/>
          <p:cNvSpPr txBox="1">
            <a:spLocks/>
          </p:cNvSpPr>
          <p:nvPr/>
        </p:nvSpPr>
        <p:spPr>
          <a:xfrm>
            <a:off x="719666" y="392842"/>
            <a:ext cx="9252000" cy="720000"/>
          </a:xfrm>
          <a:prstGeom prst="rect">
            <a:avLst/>
          </a:prstGeom>
        </p:spPr>
        <p:txBody>
          <a:bodyPr vert="horz" lIns="0" tIns="0" rIns="0" bIns="0" anchor="t"/>
          <a:lstStyle>
            <a:lvl1pPr algn="l" defTabSz="1142554" rtl="0" eaLnBrk="1" latinLnBrk="0" hangingPunct="1">
              <a:spcBef>
                <a:spcPct val="0"/>
              </a:spcBef>
              <a:buNone/>
              <a:defRPr lang="en-US" sz="2600" b="1" kern="1200" dirty="0" err="1" smtClean="0">
                <a:solidFill>
                  <a:srgbClr val="2B6384"/>
                </a:solidFill>
                <a:latin typeface="+mn-lt"/>
                <a:ea typeface="+mn-ea"/>
                <a:cs typeface="+mn-cs"/>
              </a:defRPr>
            </a:lvl1pPr>
          </a:lstStyle>
          <a:p>
            <a:pPr>
              <a:tabLst>
                <a:tab pos="452438" algn="l"/>
              </a:tabLst>
            </a:pPr>
            <a:r>
              <a:rPr lang="fr-FR" dirty="0" smtClean="0"/>
              <a:t> 5. TRANSMISSION</a:t>
            </a:r>
            <a:br>
              <a:rPr lang="fr-FR" dirty="0" smtClean="0"/>
            </a:br>
            <a:r>
              <a:rPr lang="fr-FR" dirty="0" smtClean="0"/>
              <a:t>	</a:t>
            </a:r>
            <a:r>
              <a:rPr lang="fr-FR" sz="2000" b="0" dirty="0" smtClean="0"/>
              <a:t/>
            </a:r>
            <a:br>
              <a:rPr lang="fr-FR" sz="2000" b="0" dirty="0" smtClean="0"/>
            </a:br>
            <a:endParaRPr lang="fr-FR" sz="2000" b="0" dirty="0"/>
          </a:p>
        </p:txBody>
      </p:sp>
      <p:graphicFrame>
        <p:nvGraphicFramePr>
          <p:cNvPr id="12" name="Graphique 11"/>
          <p:cNvGraphicFramePr/>
          <p:nvPr>
            <p:extLst>
              <p:ext uri="{D42A27DB-BD31-4B8C-83A1-F6EECF244321}">
                <p14:modId xmlns:p14="http://schemas.microsoft.com/office/powerpoint/2010/main" val="472644932"/>
              </p:ext>
            </p:extLst>
          </p:nvPr>
        </p:nvGraphicFramePr>
        <p:xfrm>
          <a:off x="719666" y="2219305"/>
          <a:ext cx="3402898" cy="242542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736270891"/>
              </p:ext>
            </p:extLst>
          </p:nvPr>
        </p:nvGraphicFramePr>
        <p:xfrm>
          <a:off x="882204" y="5177145"/>
          <a:ext cx="3024336" cy="1458705"/>
        </p:xfrm>
        <a:graphic>
          <a:graphicData uri="http://schemas.openxmlformats.org/drawingml/2006/table">
            <a:tbl>
              <a:tblPr/>
              <a:tblGrid>
                <a:gridCol w="1440160"/>
                <a:gridCol w="1584176"/>
              </a:tblGrid>
              <a:tr h="383510">
                <a:tc>
                  <a:txBody>
                    <a:bodyPr/>
                    <a:lstStyle/>
                    <a:p>
                      <a:pPr algn="ctr">
                        <a:spcBef>
                          <a:spcPts val="0"/>
                        </a:spcBef>
                        <a:spcAft>
                          <a:spcPts val="0"/>
                        </a:spcAft>
                      </a:pPr>
                      <a:endParaRPr lang="fr-FR" sz="12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 de chefs </a:t>
                      </a:r>
                    </a:p>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d’entreprise</a:t>
                      </a:r>
                      <a:endParaRPr lang="fr-FR" sz="1200" spc="0" baseline="3000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62931">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Ebénisterie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25%</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62931">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Tapisserie/Sellerie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28%</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286402">
                <a:tc>
                  <a:txBody>
                    <a:bodyPr/>
                    <a:lstStyle/>
                    <a:p>
                      <a:pPr algn="just">
                        <a:spcBef>
                          <a:spcPts val="0"/>
                        </a:spcBef>
                        <a:spcAft>
                          <a:spcPts val="0"/>
                        </a:spcAft>
                      </a:pPr>
                      <a:r>
                        <a:rPr lang="fr-FR" sz="1200" spc="0" baseline="0" dirty="0" smtClean="0">
                          <a:solidFill>
                            <a:srgbClr val="2B6384"/>
                          </a:solidFill>
                          <a:latin typeface="Calibri" pitchFamily="34" charset="0"/>
                          <a:ea typeface="Times New Roman"/>
                          <a:cs typeface="Times New Roman"/>
                        </a:rPr>
                        <a:t>Encadrement-Dorure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26%</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2931">
                <a:tc>
                  <a:txBody>
                    <a:bodyPr/>
                    <a:lstStyle/>
                    <a:p>
                      <a:pPr algn="just">
                        <a:spcBef>
                          <a:spcPts val="0"/>
                        </a:spcBef>
                        <a:spcAft>
                          <a:spcPts val="0"/>
                        </a:spcAft>
                      </a:pPr>
                      <a:r>
                        <a:rPr lang="fr-FR" sz="1200" b="1" spc="0" baseline="0" dirty="0">
                          <a:solidFill>
                            <a:srgbClr val="2B6384"/>
                          </a:solidFill>
                          <a:latin typeface="Calibri" pitchFamily="34" charset="0"/>
                          <a:ea typeface="Times New Roman"/>
                          <a:cs typeface="Times New Roman"/>
                        </a:rPr>
                        <a:t>Ensemble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26%</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r>
            </a:tbl>
          </a:graphicData>
        </a:graphic>
      </p:graphicFrame>
      <p:sp>
        <p:nvSpPr>
          <p:cNvPr id="14" name="Rectangle 2"/>
          <p:cNvSpPr>
            <a:spLocks noChangeArrowheads="1"/>
          </p:cNvSpPr>
          <p:nvPr/>
        </p:nvSpPr>
        <p:spPr bwMode="auto">
          <a:xfrm>
            <a:off x="882204" y="4884638"/>
            <a:ext cx="3025304"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Détail selon l’activité</a:t>
            </a:r>
            <a:endParaRPr kumimoji="0" lang="fr-FR" sz="1300" b="1" i="0" u="none" strike="noStrike" cap="none" normalizeH="0" baseline="0" dirty="0" smtClean="0">
              <a:ln>
                <a:noFill/>
              </a:ln>
              <a:solidFill>
                <a:srgbClr val="2B6384"/>
              </a:solidFill>
              <a:effectLst/>
              <a:latin typeface="Calibri" pitchFamily="34" charset="0"/>
            </a:endParaRPr>
          </a:p>
        </p:txBody>
      </p:sp>
      <p:pic>
        <p:nvPicPr>
          <p:cNvPr id="16" name="Image 15"/>
          <p:cNvPicPr>
            <a:picLocks noChangeAspect="1"/>
          </p:cNvPicPr>
          <p:nvPr/>
        </p:nvPicPr>
        <p:blipFill>
          <a:blip r:embed="rId9">
            <a:duotone>
              <a:schemeClr val="accent1">
                <a:shade val="45000"/>
                <a:satMod val="135000"/>
              </a:schemeClr>
              <a:prstClr val="white"/>
            </a:duotone>
          </a:blip>
          <a:stretch>
            <a:fillRect/>
          </a:stretch>
        </p:blipFill>
        <p:spPr>
          <a:xfrm rot="213570">
            <a:off x="3541235" y="2776719"/>
            <a:ext cx="1598150" cy="668499"/>
          </a:xfrm>
          <a:prstGeom prst="rect">
            <a:avLst/>
          </a:prstGeom>
        </p:spPr>
      </p:pic>
    </p:spTree>
    <p:extLst>
      <p:ext uri="{BB962C8B-B14F-4D97-AF65-F5344CB8AC3E}">
        <p14:creationId xmlns:p14="http://schemas.microsoft.com/office/powerpoint/2010/main" val="30641961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732061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57"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72</a:t>
            </a:fld>
            <a:endParaRPr lang="fr-FR"/>
          </a:p>
        </p:txBody>
      </p:sp>
      <p:sp>
        <p:nvSpPr>
          <p:cNvPr id="10" name="Rectangle 9"/>
          <p:cNvSpPr/>
          <p:nvPr/>
        </p:nvSpPr>
        <p:spPr>
          <a:xfrm>
            <a:off x="5480318" y="5786693"/>
            <a:ext cx="4814138" cy="261610"/>
          </a:xfrm>
          <a:prstGeom prst="rect">
            <a:avLst/>
          </a:prstGeom>
        </p:spPr>
        <p:txBody>
          <a:bodyPr wrap="square">
            <a:spAutoFit/>
          </a:bodyPr>
          <a:lstStyle/>
          <a:p>
            <a:pPr>
              <a:spcBef>
                <a:spcPts val="0"/>
              </a:spcBef>
              <a:tabLst>
                <a:tab pos="85725" algn="l"/>
              </a:tabLst>
            </a:pPr>
            <a:r>
              <a:rPr lang="fr-FR" sz="1100" b="0" i="1" dirty="0" smtClean="0">
                <a:solidFill>
                  <a:srgbClr val="2B6384"/>
                </a:solidFill>
                <a:latin typeface="Calibri" pitchFamily="34" charset="0"/>
              </a:rPr>
              <a:t>* </a:t>
            </a:r>
            <a:r>
              <a:rPr lang="fr-FR" sz="1100" i="1" dirty="0" smtClean="0">
                <a:solidFill>
                  <a:srgbClr val="2B6384"/>
                </a:solidFill>
                <a:latin typeface="Calibri" pitchFamily="34" charset="0"/>
              </a:rPr>
              <a:t>Parmi ceux qui ne sont pas accompagnés dans leur démarche de transmission</a:t>
            </a:r>
            <a:endParaRPr lang="fr-FR" sz="1100" b="0" i="1" dirty="0" smtClean="0">
              <a:solidFill>
                <a:srgbClr val="2B6384"/>
              </a:solidFill>
              <a:latin typeface="Calibri" pitchFamily="34" charset="0"/>
            </a:endParaRPr>
          </a:p>
        </p:txBody>
      </p:sp>
      <p:sp>
        <p:nvSpPr>
          <p:cNvPr id="11" name="Titre 3"/>
          <p:cNvSpPr txBox="1">
            <a:spLocks/>
          </p:cNvSpPr>
          <p:nvPr/>
        </p:nvSpPr>
        <p:spPr>
          <a:xfrm>
            <a:off x="719666" y="392842"/>
            <a:ext cx="9252000" cy="720000"/>
          </a:xfrm>
          <a:prstGeom prst="rect">
            <a:avLst/>
          </a:prstGeom>
        </p:spPr>
        <p:txBody>
          <a:bodyPr vert="horz" lIns="0" tIns="0" rIns="0" bIns="0" anchor="t"/>
          <a:lstStyle>
            <a:lvl1pPr algn="l" defTabSz="1142554" rtl="0" eaLnBrk="1" latinLnBrk="0" hangingPunct="1">
              <a:spcBef>
                <a:spcPct val="0"/>
              </a:spcBef>
              <a:buNone/>
              <a:defRPr lang="en-US" sz="2600" b="1" kern="1200" dirty="0" err="1" smtClean="0">
                <a:solidFill>
                  <a:srgbClr val="2B6384"/>
                </a:solidFill>
                <a:latin typeface="+mn-lt"/>
                <a:ea typeface="+mn-ea"/>
                <a:cs typeface="+mn-cs"/>
              </a:defRPr>
            </a:lvl1pPr>
          </a:lstStyle>
          <a:p>
            <a:pPr>
              <a:tabLst>
                <a:tab pos="452438" algn="l"/>
              </a:tabLst>
            </a:pPr>
            <a:r>
              <a:rPr lang="fr-FR" dirty="0" smtClean="0"/>
              <a:t> 5. TRANSMISSION</a:t>
            </a:r>
            <a:br>
              <a:rPr lang="fr-FR" dirty="0" smtClean="0"/>
            </a:br>
            <a:r>
              <a:rPr lang="fr-FR" dirty="0" smtClean="0"/>
              <a:t>	</a:t>
            </a:r>
            <a:r>
              <a:rPr lang="fr-FR" sz="2000" b="0" dirty="0" smtClean="0"/>
              <a:t/>
            </a:r>
            <a:br>
              <a:rPr lang="fr-FR" sz="2000" b="0" dirty="0" smtClean="0"/>
            </a:br>
            <a:endParaRPr lang="fr-FR" sz="2000" b="0" dirty="0"/>
          </a:p>
        </p:txBody>
      </p:sp>
      <p:graphicFrame>
        <p:nvGraphicFramePr>
          <p:cNvPr id="12" name="Graphique 11"/>
          <p:cNvGraphicFramePr/>
          <p:nvPr>
            <p:extLst>
              <p:ext uri="{D42A27DB-BD31-4B8C-83A1-F6EECF244321}">
                <p14:modId xmlns:p14="http://schemas.microsoft.com/office/powerpoint/2010/main" val="3358541100"/>
              </p:ext>
            </p:extLst>
          </p:nvPr>
        </p:nvGraphicFramePr>
        <p:xfrm>
          <a:off x="719666" y="1571233"/>
          <a:ext cx="3402898" cy="24254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978193449"/>
              </p:ext>
            </p:extLst>
          </p:nvPr>
        </p:nvGraphicFramePr>
        <p:xfrm>
          <a:off x="882204" y="4529073"/>
          <a:ext cx="3024336" cy="1458705"/>
        </p:xfrm>
        <a:graphic>
          <a:graphicData uri="http://schemas.openxmlformats.org/drawingml/2006/table">
            <a:tbl>
              <a:tblPr/>
              <a:tblGrid>
                <a:gridCol w="1440160"/>
                <a:gridCol w="1584176"/>
              </a:tblGrid>
              <a:tr h="383510">
                <a:tc>
                  <a:txBody>
                    <a:bodyPr/>
                    <a:lstStyle/>
                    <a:p>
                      <a:pPr algn="ctr">
                        <a:spcBef>
                          <a:spcPts val="0"/>
                        </a:spcBef>
                        <a:spcAft>
                          <a:spcPts val="0"/>
                        </a:spcAft>
                      </a:pPr>
                      <a:endParaRPr lang="fr-FR" sz="1200" spc="0" baseline="0" dirty="0">
                        <a:solidFill>
                          <a:schemeClr val="bg2">
                            <a:lumMod val="50000"/>
                          </a:schemeClr>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 de chefs </a:t>
                      </a:r>
                    </a:p>
                    <a:p>
                      <a:pPr algn="ctr">
                        <a:spcBef>
                          <a:spcPts val="0"/>
                        </a:spcBef>
                        <a:spcAft>
                          <a:spcPts val="0"/>
                        </a:spcAft>
                      </a:pPr>
                      <a:r>
                        <a:rPr lang="fr-FR" sz="1200" b="1" spc="0" baseline="0" dirty="0" smtClean="0">
                          <a:solidFill>
                            <a:schemeClr val="bg1"/>
                          </a:solidFill>
                          <a:latin typeface="Calibri" pitchFamily="34" charset="0"/>
                          <a:ea typeface="Times New Roman"/>
                          <a:cs typeface="Times New Roman"/>
                        </a:rPr>
                        <a:t>d’entreprise</a:t>
                      </a:r>
                      <a:endParaRPr lang="fr-FR" sz="1200" spc="0" baseline="30000" dirty="0">
                        <a:solidFill>
                          <a:schemeClr val="bg1"/>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262931">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Ebénisterie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16%</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262931">
                <a:tc>
                  <a:txBody>
                    <a:bodyPr/>
                    <a:lstStyle/>
                    <a:p>
                      <a:pPr>
                        <a:spcBef>
                          <a:spcPts val="0"/>
                        </a:spcBef>
                        <a:spcAft>
                          <a:spcPts val="0"/>
                        </a:spcAft>
                      </a:pPr>
                      <a:r>
                        <a:rPr lang="fr-FR" sz="1200" spc="0" baseline="0" dirty="0" smtClean="0">
                          <a:solidFill>
                            <a:srgbClr val="2B6384"/>
                          </a:solidFill>
                          <a:latin typeface="Calibri" pitchFamily="34" charset="0"/>
                          <a:ea typeface="Times New Roman"/>
                          <a:cs typeface="Times New Roman"/>
                        </a:rPr>
                        <a:t>Tapisserie/Sellerie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14%</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635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rgbClr val="CDEDF0"/>
                    </a:solidFill>
                  </a:tcPr>
                </a:tc>
              </a:tr>
              <a:tr h="286402">
                <a:tc>
                  <a:txBody>
                    <a:bodyPr/>
                    <a:lstStyle/>
                    <a:p>
                      <a:pPr algn="just">
                        <a:spcBef>
                          <a:spcPts val="0"/>
                        </a:spcBef>
                        <a:spcAft>
                          <a:spcPts val="0"/>
                        </a:spcAft>
                      </a:pPr>
                      <a:r>
                        <a:rPr lang="fr-FR" sz="1200" spc="0" baseline="0" dirty="0" smtClean="0">
                          <a:solidFill>
                            <a:srgbClr val="2B6384"/>
                          </a:solidFill>
                          <a:latin typeface="Calibri" pitchFamily="34" charset="0"/>
                          <a:ea typeface="Times New Roman"/>
                          <a:cs typeface="Times New Roman"/>
                        </a:rPr>
                        <a:t>Encadrement-Dorure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fr-FR" sz="1200" spc="0" baseline="0" dirty="0" smtClean="0">
                          <a:solidFill>
                            <a:srgbClr val="2B6384"/>
                          </a:solidFill>
                          <a:latin typeface="Calibri" pitchFamily="34" charset="0"/>
                          <a:ea typeface="Times New Roman"/>
                          <a:cs typeface="Times New Roman"/>
                        </a:rPr>
                        <a:t>36%</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2931">
                <a:tc>
                  <a:txBody>
                    <a:bodyPr/>
                    <a:lstStyle/>
                    <a:p>
                      <a:pPr algn="just">
                        <a:spcBef>
                          <a:spcPts val="0"/>
                        </a:spcBef>
                        <a:spcAft>
                          <a:spcPts val="0"/>
                        </a:spcAft>
                      </a:pPr>
                      <a:r>
                        <a:rPr lang="fr-FR" sz="1200" b="1" spc="0" baseline="0" dirty="0">
                          <a:solidFill>
                            <a:srgbClr val="2B6384"/>
                          </a:solidFill>
                          <a:latin typeface="Calibri" pitchFamily="34" charset="0"/>
                          <a:ea typeface="Times New Roman"/>
                          <a:cs typeface="Times New Roman"/>
                        </a:rPr>
                        <a:t>Ensemble</a:t>
                      </a:r>
                      <a:endParaRPr lang="fr-FR" sz="1200"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c>
                  <a:txBody>
                    <a:bodyPr/>
                    <a:lstStyle/>
                    <a:p>
                      <a:pPr algn="ctr">
                        <a:spcBef>
                          <a:spcPts val="0"/>
                        </a:spcBef>
                        <a:spcAft>
                          <a:spcPts val="0"/>
                        </a:spcAft>
                      </a:pPr>
                      <a:r>
                        <a:rPr lang="fr-FR" sz="1200" b="1" spc="0" baseline="0" dirty="0" smtClean="0">
                          <a:solidFill>
                            <a:srgbClr val="2B6384"/>
                          </a:solidFill>
                          <a:latin typeface="Calibri" pitchFamily="34" charset="0"/>
                          <a:ea typeface="Times New Roman"/>
                          <a:cs typeface="Times New Roman"/>
                        </a:rPr>
                        <a:t>16%</a:t>
                      </a:r>
                      <a:endParaRPr lang="fr-FR" sz="1200" b="1" spc="0" baseline="0" dirty="0">
                        <a:solidFill>
                          <a:srgbClr val="2B6384"/>
                        </a:solidFill>
                        <a:latin typeface="Calibri" pitchFamily="34" charset="0"/>
                        <a:ea typeface="Times New Roman"/>
                        <a:cs typeface="Times New Roman"/>
                      </a:endParaRPr>
                    </a:p>
                  </a:txBody>
                  <a:tcPr marL="43016" marR="43016"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EDF0"/>
                    </a:solidFill>
                  </a:tcPr>
                </a:tc>
              </a:tr>
            </a:tbl>
          </a:graphicData>
        </a:graphic>
      </p:graphicFrame>
      <p:sp>
        <p:nvSpPr>
          <p:cNvPr id="14" name="Rectangle 2"/>
          <p:cNvSpPr>
            <a:spLocks noChangeArrowheads="1"/>
          </p:cNvSpPr>
          <p:nvPr/>
        </p:nvSpPr>
        <p:spPr bwMode="auto">
          <a:xfrm>
            <a:off x="882204" y="4236566"/>
            <a:ext cx="3025304"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300" b="1" dirty="0" smtClean="0">
                <a:solidFill>
                  <a:srgbClr val="2B6384"/>
                </a:solidFill>
                <a:latin typeface="Calibri" pitchFamily="34" charset="0"/>
                <a:cs typeface="Times New Roman" pitchFamily="18" charset="0"/>
              </a:rPr>
              <a:t>Détail selon l’activité</a:t>
            </a:r>
            <a:endParaRPr kumimoji="0" lang="fr-FR" sz="1300" b="1" i="0" u="none" strike="noStrike" cap="none" normalizeH="0" baseline="0" dirty="0" smtClean="0">
              <a:ln>
                <a:noFill/>
              </a:ln>
              <a:solidFill>
                <a:srgbClr val="2B6384"/>
              </a:solidFill>
              <a:effectLst/>
              <a:latin typeface="Calibri" pitchFamily="34" charset="0"/>
            </a:endParaRPr>
          </a:p>
        </p:txBody>
      </p:sp>
      <p:graphicFrame>
        <p:nvGraphicFramePr>
          <p:cNvPr id="16" name="Graphique 15"/>
          <p:cNvGraphicFramePr/>
          <p:nvPr>
            <p:extLst>
              <p:ext uri="{D42A27DB-BD31-4B8C-83A1-F6EECF244321}">
                <p14:modId xmlns:p14="http://schemas.microsoft.com/office/powerpoint/2010/main" val="660336744"/>
              </p:ext>
            </p:extLst>
          </p:nvPr>
        </p:nvGraphicFramePr>
        <p:xfrm>
          <a:off x="5479834" y="1529401"/>
          <a:ext cx="4491832" cy="215719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Graphique 16"/>
          <p:cNvGraphicFramePr/>
          <p:nvPr>
            <p:extLst>
              <p:ext uri="{D42A27DB-BD31-4B8C-83A1-F6EECF244321}">
                <p14:modId xmlns:p14="http://schemas.microsoft.com/office/powerpoint/2010/main" val="1989218854"/>
              </p:ext>
            </p:extLst>
          </p:nvPr>
        </p:nvGraphicFramePr>
        <p:xfrm>
          <a:off x="5562724" y="3711893"/>
          <a:ext cx="4408942" cy="2163811"/>
        </p:xfrm>
        <a:graphic>
          <a:graphicData uri="http://schemas.openxmlformats.org/drawingml/2006/chart">
            <c:chart xmlns:c="http://schemas.openxmlformats.org/drawingml/2006/chart" xmlns:r="http://schemas.openxmlformats.org/officeDocument/2006/relationships" r:id="rId9"/>
          </a:graphicData>
        </a:graphic>
      </p:graphicFrame>
      <p:cxnSp>
        <p:nvCxnSpPr>
          <p:cNvPr id="5" name="Connecteur droit avec flèche 4"/>
          <p:cNvCxnSpPr/>
          <p:nvPr/>
        </p:nvCxnSpPr>
        <p:spPr>
          <a:xfrm>
            <a:off x="3434160" y="3132559"/>
            <a:ext cx="1655150" cy="0"/>
          </a:xfrm>
          <a:prstGeom prst="straightConnector1">
            <a:avLst/>
          </a:prstGeom>
          <a:ln w="1270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274692" y="1476375"/>
            <a:ext cx="5112568" cy="4639241"/>
          </a:xfrm>
          <a:prstGeom prst="rect">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874581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1057526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77"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Espace réservé du contenu 4"/>
          <p:cNvSpPr>
            <a:spLocks noGrp="1"/>
          </p:cNvSpPr>
          <p:nvPr>
            <p:ph sz="quarter" idx="18"/>
          </p:nvPr>
        </p:nvSpPr>
        <p:spPr>
          <a:xfrm>
            <a:off x="719666" y="1188343"/>
            <a:ext cx="9252000" cy="5148943"/>
          </a:xfrm>
          <a:noFill/>
          <a:ln>
            <a:noFill/>
          </a:ln>
        </p:spPr>
        <p:txBody>
          <a:bodyPr/>
          <a:lstStyle/>
          <a:p>
            <a:pPr marL="715963" lvl="0" indent="-357188" algn="just" eaLnBrk="0" hangingPunct="0">
              <a:spcBef>
                <a:spcPts val="600"/>
              </a:spcBef>
              <a:buFont typeface="Wingdings" panose="05000000000000000000" pitchFamily="2" charset="2"/>
              <a:buChar char=""/>
              <a:defRPr/>
            </a:pPr>
            <a:r>
              <a:rPr lang="fr-FR" sz="1500" b="0" dirty="0" smtClean="0">
                <a:latin typeface="Calibri" pitchFamily="34" charset="0"/>
                <a:ea typeface="Times New Roman" pitchFamily="18" charset="0"/>
              </a:rPr>
              <a:t>Les 23.300 </a:t>
            </a:r>
            <a:r>
              <a:rPr lang="fr-FR" sz="1500" b="0" dirty="0">
                <a:latin typeface="Calibri" pitchFamily="34" charset="0"/>
                <a:ea typeface="Times New Roman" pitchFamily="18" charset="0"/>
              </a:rPr>
              <a:t>entreprises </a:t>
            </a:r>
            <a:r>
              <a:rPr lang="fr-FR" sz="1500" b="0" dirty="0" smtClean="0">
                <a:latin typeface="Calibri" pitchFamily="34" charset="0"/>
                <a:ea typeface="Times New Roman" pitchFamily="18" charset="0"/>
              </a:rPr>
              <a:t>du secteur </a:t>
            </a:r>
            <a:r>
              <a:rPr lang="fr-FR" sz="1500" b="0" dirty="0">
                <a:latin typeface="Calibri" pitchFamily="34" charset="0"/>
                <a:ea typeface="Times New Roman" pitchFamily="18" charset="0"/>
              </a:rPr>
              <a:t>emploient </a:t>
            </a:r>
            <a:r>
              <a:rPr lang="fr-FR" sz="1500" b="0" dirty="0" smtClean="0">
                <a:latin typeface="Calibri" pitchFamily="34" charset="0"/>
                <a:ea typeface="Times New Roman" pitchFamily="18" charset="0"/>
              </a:rPr>
              <a:t>66.400 actifs en 2021, </a:t>
            </a:r>
            <a:r>
              <a:rPr lang="fr-FR" sz="1500" b="0" dirty="0">
                <a:latin typeface="Calibri" pitchFamily="34" charset="0"/>
                <a:ea typeface="Times New Roman" pitchFamily="18" charset="0"/>
              </a:rPr>
              <a:t>dont </a:t>
            </a:r>
            <a:r>
              <a:rPr lang="fr-FR" sz="1500" b="0" dirty="0" smtClean="0">
                <a:latin typeface="Calibri" pitchFamily="34" charset="0"/>
                <a:ea typeface="Times New Roman" pitchFamily="18" charset="0"/>
              </a:rPr>
              <a:t>39.100 </a:t>
            </a:r>
            <a:r>
              <a:rPr lang="fr-FR" sz="1500" b="0" dirty="0">
                <a:latin typeface="Calibri" pitchFamily="34" charset="0"/>
                <a:ea typeface="Times New Roman" pitchFamily="18" charset="0"/>
              </a:rPr>
              <a:t>salariés</a:t>
            </a:r>
            <a:r>
              <a:rPr lang="fr-FR" sz="1500" b="0" dirty="0" smtClean="0">
                <a:latin typeface="Calibri" pitchFamily="34" charset="0"/>
                <a:ea typeface="Times New Roman" pitchFamily="18" charset="0"/>
              </a:rPr>
              <a:t>.</a:t>
            </a:r>
          </a:p>
          <a:p>
            <a:pPr marL="715963" indent="-357188" algn="just" eaLnBrk="0" hangingPunct="0">
              <a:spcBef>
                <a:spcPts val="1200"/>
              </a:spcBef>
              <a:buFont typeface="Wingdings" panose="05000000000000000000" pitchFamily="2" charset="2"/>
              <a:buChar char=""/>
              <a:defRPr/>
            </a:pPr>
            <a:r>
              <a:rPr lang="fr-FR" sz="1500" b="0" dirty="0" smtClean="0">
                <a:latin typeface="Calibri" pitchFamily="34" charset="0"/>
              </a:rPr>
              <a:t>Si </a:t>
            </a:r>
            <a:r>
              <a:rPr lang="fr-FR" sz="1500" b="0" dirty="0" smtClean="0">
                <a:latin typeface="Calibri" pitchFamily="34" charset="0"/>
              </a:rPr>
              <a:t>le secteur </a:t>
            </a:r>
            <a:r>
              <a:rPr lang="fr-FR" sz="1500" b="0" dirty="0" smtClean="0">
                <a:latin typeface="Calibri" pitchFamily="34" charset="0"/>
              </a:rPr>
              <a:t>compte 1.500 </a:t>
            </a:r>
            <a:r>
              <a:rPr lang="fr-FR" sz="1500" b="0" dirty="0">
                <a:latin typeface="Calibri" pitchFamily="34" charset="0"/>
              </a:rPr>
              <a:t>entreprises </a:t>
            </a:r>
            <a:r>
              <a:rPr lang="fr-FR" sz="1500" b="0" dirty="0" smtClean="0">
                <a:latin typeface="Calibri" pitchFamily="34" charset="0"/>
              </a:rPr>
              <a:t>supplémentaires entre 2015 et 2021 (+ 7 %), en revanche, </a:t>
            </a:r>
            <a:r>
              <a:rPr lang="fr-FR" sz="1500" b="0" dirty="0" smtClean="0">
                <a:latin typeface="Calibri" pitchFamily="34" charset="0"/>
              </a:rPr>
              <a:t>il </a:t>
            </a:r>
            <a:r>
              <a:rPr lang="fr-FR" sz="1500" b="0" dirty="0" smtClean="0">
                <a:latin typeface="Calibri" pitchFamily="34" charset="0"/>
              </a:rPr>
              <a:t>a perdu 6.400 </a:t>
            </a:r>
            <a:r>
              <a:rPr lang="fr-FR" sz="1500" b="0" dirty="0">
                <a:latin typeface="Calibri" pitchFamily="34" charset="0"/>
              </a:rPr>
              <a:t>emplois (- </a:t>
            </a:r>
            <a:r>
              <a:rPr lang="fr-FR" sz="1500" b="0" dirty="0" smtClean="0">
                <a:latin typeface="Calibri" pitchFamily="34" charset="0"/>
              </a:rPr>
              <a:t>9 %) sur cet intervalle</a:t>
            </a:r>
            <a:r>
              <a:rPr lang="fr-FR" sz="1500" b="0" dirty="0" smtClean="0">
                <a:latin typeface="Calibri" pitchFamily="34" charset="0"/>
                <a:ea typeface="Times New Roman" pitchFamily="18" charset="0"/>
              </a:rPr>
              <a:t>.</a:t>
            </a:r>
            <a:endParaRPr lang="fr-FR" sz="1500" b="0" dirty="0">
              <a:latin typeface="Calibri" pitchFamily="34" charset="0"/>
              <a:ea typeface="Times New Roman" pitchFamily="18" charset="0"/>
            </a:endParaRPr>
          </a:p>
          <a:p>
            <a:pPr marL="715963" indent="-357188" algn="just" eaLnBrk="0" hangingPunct="0">
              <a:spcBef>
                <a:spcPts val="1200"/>
              </a:spcBef>
              <a:buFont typeface="Wingdings" panose="05000000000000000000" pitchFamily="2" charset="2"/>
              <a:buChar char="ü"/>
              <a:tabLst>
                <a:tab pos="715963" algn="l"/>
              </a:tabLst>
              <a:defRPr/>
            </a:pPr>
            <a:r>
              <a:rPr lang="fr-FR" sz="1500" b="0" dirty="0" smtClean="0">
                <a:latin typeface="Calibri" pitchFamily="34" charset="0"/>
                <a:ea typeface="Times New Roman" pitchFamily="18" charset="0"/>
              </a:rPr>
              <a:t>Le </a:t>
            </a:r>
            <a:r>
              <a:rPr lang="fr-FR" sz="1500" b="0" dirty="0">
                <a:latin typeface="Calibri" pitchFamily="34" charset="0"/>
                <a:ea typeface="Times New Roman" pitchFamily="18" charset="0"/>
              </a:rPr>
              <a:t>taux de féminisation </a:t>
            </a:r>
            <a:r>
              <a:rPr lang="fr-FR" sz="1500" b="0" dirty="0" smtClean="0">
                <a:latin typeface="Calibri" pitchFamily="34" charset="0"/>
                <a:ea typeface="Times New Roman" pitchFamily="18" charset="0"/>
              </a:rPr>
              <a:t>du secteur se </a:t>
            </a:r>
            <a:r>
              <a:rPr lang="fr-FR" sz="1500" b="0" dirty="0" smtClean="0">
                <a:latin typeface="Calibri" pitchFamily="34" charset="0"/>
                <a:ea typeface="Times New Roman" pitchFamily="18" charset="0"/>
              </a:rPr>
              <a:t>renforce </a:t>
            </a:r>
            <a:r>
              <a:rPr lang="fr-FR" sz="1500" b="0" dirty="0">
                <a:latin typeface="Calibri" pitchFamily="34" charset="0"/>
                <a:ea typeface="Times New Roman" pitchFamily="18" charset="0"/>
              </a:rPr>
              <a:t>en </a:t>
            </a:r>
            <a:r>
              <a:rPr lang="fr-FR" sz="1500" b="0" dirty="0" smtClean="0">
                <a:latin typeface="Calibri" pitchFamily="34" charset="0"/>
                <a:ea typeface="Times New Roman" pitchFamily="18" charset="0"/>
              </a:rPr>
              <a:t>2021 : un quart des salariés sont des femmes fin 2021 contre 20,5 % fin 2015. </a:t>
            </a:r>
            <a:r>
              <a:rPr lang="fr-FR" sz="1500" b="0" dirty="0">
                <a:latin typeface="Calibri" pitchFamily="34" charset="0"/>
                <a:ea typeface="Times New Roman" pitchFamily="18" charset="0"/>
              </a:rPr>
              <a:t>Les effectifs féminins </a:t>
            </a:r>
            <a:r>
              <a:rPr lang="fr-FR" sz="1500" b="0" dirty="0" smtClean="0">
                <a:latin typeface="Calibri" pitchFamily="34" charset="0"/>
                <a:ea typeface="Times New Roman" pitchFamily="18" charset="0"/>
              </a:rPr>
              <a:t>ne représentent que 19 % des salariés chez </a:t>
            </a:r>
            <a:r>
              <a:rPr lang="fr-FR" sz="1500" b="0" dirty="0">
                <a:latin typeface="Calibri" pitchFamily="34" charset="0"/>
                <a:ea typeface="Times New Roman" pitchFamily="18" charset="0"/>
              </a:rPr>
              <a:t>les ébénisteries mais font part égale avec les hommes dans les tapisseries/selleries et sont prédominants au sein des entreprises d’encadrement-dorure</a:t>
            </a:r>
            <a:r>
              <a:rPr lang="fr-FR" sz="1500" b="0" dirty="0" smtClean="0">
                <a:latin typeface="Calibri" pitchFamily="34" charset="0"/>
                <a:ea typeface="Times New Roman" pitchFamily="18" charset="0"/>
              </a:rPr>
              <a:t>.</a:t>
            </a:r>
          </a:p>
          <a:p>
            <a:pPr marL="358775" indent="0" algn="just" eaLnBrk="0" hangingPunct="0">
              <a:spcBef>
                <a:spcPts val="0"/>
              </a:spcBef>
              <a:buNone/>
              <a:tabLst>
                <a:tab pos="715963" algn="l"/>
              </a:tabLst>
              <a:defRPr/>
            </a:pPr>
            <a:r>
              <a:rPr lang="fr-FR" sz="1500" b="0" dirty="0" smtClean="0">
                <a:latin typeface="Calibri" pitchFamily="34" charset="0"/>
                <a:ea typeface="Times New Roman" pitchFamily="18" charset="0"/>
              </a:rPr>
              <a:t>	Les salariés à temps plein restent largement majoritaires : 90,5 % des salariés</a:t>
            </a:r>
          </a:p>
          <a:p>
            <a:pPr marL="715963" indent="-357188" algn="just" eaLnBrk="0" hangingPunct="0">
              <a:spcBef>
                <a:spcPts val="1200"/>
              </a:spcBef>
              <a:buFont typeface="Wingdings" panose="05000000000000000000" pitchFamily="2" charset="2"/>
              <a:buChar char="ü"/>
              <a:tabLst>
                <a:tab pos="715963" algn="l"/>
              </a:tabLst>
              <a:defRPr/>
            </a:pPr>
            <a:r>
              <a:rPr lang="fr-FR" sz="1500" b="0" dirty="0" smtClean="0">
                <a:latin typeface="Calibri" pitchFamily="34" charset="0"/>
              </a:rPr>
              <a:t>Au niveau des salariés, l’âge moyen s’est stabilisé à 37 ans fin 2021. </a:t>
            </a:r>
            <a:r>
              <a:rPr lang="fr-FR" sz="1500" b="0" dirty="0" smtClean="0">
                <a:latin typeface="Calibri" pitchFamily="34" charset="0"/>
                <a:ea typeface="Times New Roman" pitchFamily="18" charset="0"/>
              </a:rPr>
              <a:t>Après avoir atteint un niveau élevé en 2011 (39,5 ans), l’ancienneté moyenne des salariés tend à se contracter pour avoisiner 8 ans fin 2021.</a:t>
            </a:r>
          </a:p>
          <a:p>
            <a:pPr marL="715963" indent="-357188" algn="just" eaLnBrk="0" hangingPunct="0">
              <a:spcBef>
                <a:spcPts val="1200"/>
              </a:spcBef>
              <a:buFont typeface="Wingdings" panose="05000000000000000000" pitchFamily="2" charset="2"/>
              <a:buChar char="ü"/>
              <a:tabLst>
                <a:tab pos="715963" algn="l"/>
              </a:tabLst>
              <a:defRPr/>
            </a:pPr>
            <a:r>
              <a:rPr lang="fr-FR" sz="1500" b="0" dirty="0">
                <a:latin typeface="Calibri" pitchFamily="34" charset="0"/>
              </a:rPr>
              <a:t>Le vieillissement des chefs d’entreprise est de plus en plus préoccupant : l’âge moyen des chefs </a:t>
            </a:r>
            <a:r>
              <a:rPr lang="fr-FR" sz="1500" b="0" dirty="0" smtClean="0">
                <a:latin typeface="Calibri" pitchFamily="34" charset="0"/>
              </a:rPr>
              <a:t>d’entreprise </a:t>
            </a:r>
            <a:r>
              <a:rPr lang="fr-FR" sz="1500" b="0" dirty="0">
                <a:latin typeface="Calibri" pitchFamily="34" charset="0"/>
              </a:rPr>
              <a:t>s’établit désormais à 51,5 ans, contre 50 ans il y a dix ans et 45 ans il y a vingt ans. Néanmoins, seul un quart d’entre eux </a:t>
            </a:r>
            <a:r>
              <a:rPr lang="fr-FR" sz="1500" b="0" dirty="0" smtClean="0">
                <a:latin typeface="Calibri" pitchFamily="34" charset="0"/>
              </a:rPr>
              <a:t>prépare </a:t>
            </a:r>
            <a:r>
              <a:rPr lang="fr-FR" sz="1500" b="0" dirty="0">
                <a:latin typeface="Calibri" pitchFamily="34" charset="0"/>
              </a:rPr>
              <a:t>la transmission de </a:t>
            </a:r>
            <a:r>
              <a:rPr lang="fr-FR" sz="1500" b="0" dirty="0" smtClean="0">
                <a:latin typeface="Calibri" pitchFamily="34" charset="0"/>
              </a:rPr>
              <a:t>son </a:t>
            </a:r>
            <a:r>
              <a:rPr lang="fr-FR" sz="1500" b="0" dirty="0">
                <a:latin typeface="Calibri" pitchFamily="34" charset="0"/>
              </a:rPr>
              <a:t>entreprise</a:t>
            </a:r>
            <a:r>
              <a:rPr lang="fr-FR" sz="1500" b="0" dirty="0" smtClean="0">
                <a:latin typeface="Calibri" pitchFamily="34" charset="0"/>
              </a:rPr>
              <a:t>.</a:t>
            </a:r>
            <a:endParaRPr lang="fr-FR" sz="1500" b="0" dirty="0" smtClean="0">
              <a:latin typeface="Calibri" pitchFamily="34" charset="0"/>
              <a:ea typeface="Times New Roman" pitchFamily="18" charset="0"/>
            </a:endParaRPr>
          </a:p>
          <a:p>
            <a:pPr marL="715963" indent="-357188" algn="just" eaLnBrk="0" hangingPunct="0">
              <a:spcBef>
                <a:spcPts val="1200"/>
              </a:spcBef>
              <a:buFont typeface="Wingdings" panose="05000000000000000000" pitchFamily="2" charset="2"/>
              <a:buChar char="ü"/>
              <a:tabLst>
                <a:tab pos="715963" algn="l"/>
              </a:tabLst>
              <a:defRPr/>
            </a:pPr>
            <a:r>
              <a:rPr lang="fr-FR" sz="1500" b="0" dirty="0" smtClean="0">
                <a:latin typeface="Calibri" pitchFamily="34" charset="0"/>
                <a:ea typeface="Times New Roman" pitchFamily="18" charset="0"/>
              </a:rPr>
              <a:t>L’intérêt pour la formation continue tend à s’estomper : désormais 42 % des responsables se sentent concernés par ce sujet, contre environ 50 % en 2011-2015 et plus de 60 % en 2000-2005. </a:t>
            </a:r>
            <a:r>
              <a:rPr lang="fr-FR" sz="1500" b="0" dirty="0">
                <a:latin typeface="Calibri" pitchFamily="34" charset="0"/>
                <a:ea typeface="Times New Roman" pitchFamily="18" charset="0"/>
              </a:rPr>
              <a:t>Les responsables recherchent </a:t>
            </a:r>
            <a:r>
              <a:rPr lang="fr-FR" sz="1500" b="0" dirty="0" smtClean="0">
                <a:latin typeface="Calibri" pitchFamily="34" charset="0"/>
                <a:ea typeface="Times New Roman" pitchFamily="18" charset="0"/>
              </a:rPr>
              <a:t>surtout </a:t>
            </a:r>
            <a:r>
              <a:rPr lang="fr-FR" sz="1500" b="0" dirty="0">
                <a:latin typeface="Calibri" pitchFamily="34" charset="0"/>
                <a:ea typeface="Times New Roman" pitchFamily="18" charset="0"/>
              </a:rPr>
              <a:t>des formations </a:t>
            </a:r>
            <a:r>
              <a:rPr lang="fr-FR" sz="1500" b="0" dirty="0" smtClean="0">
                <a:latin typeface="Calibri" pitchFamily="34" charset="0"/>
                <a:ea typeface="Times New Roman" pitchFamily="18" charset="0"/>
              </a:rPr>
              <a:t>ayant attrait à la technique.</a:t>
            </a:r>
            <a:endParaRPr lang="fr-FR" sz="1500" b="0" dirty="0">
              <a:latin typeface="Calibri" pitchFamily="34" charset="0"/>
              <a:ea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EN RESUME </a:t>
            </a:r>
            <a:r>
              <a:rPr lang="fr-FR" dirty="0"/>
              <a:t>	</a:t>
            </a: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73</a:t>
            </a:fld>
            <a:endParaRPr lang="fr-FR"/>
          </a:p>
        </p:txBody>
      </p:sp>
    </p:spTree>
    <p:extLst>
      <p:ext uri="{BB962C8B-B14F-4D97-AF65-F5344CB8AC3E}">
        <p14:creationId xmlns:p14="http://schemas.microsoft.com/office/powerpoint/2010/main" val="9839106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31"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L’emploi en bref dans l’ébénisterie</a:t>
            </a: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74</a:t>
            </a:fld>
            <a:endParaRPr lang="fr-FR"/>
          </a:p>
        </p:txBody>
      </p:sp>
      <p:sp>
        <p:nvSpPr>
          <p:cNvPr id="20" name="Rectangle 19"/>
          <p:cNvSpPr/>
          <p:nvPr/>
        </p:nvSpPr>
        <p:spPr>
          <a:xfrm>
            <a:off x="4809972" y="1627411"/>
            <a:ext cx="4969881" cy="4752528"/>
          </a:xfrm>
          <a:prstGeom prst="rect">
            <a:avLst/>
          </a:prstGeom>
          <a:noFill/>
          <a:ln>
            <a:solidFill>
              <a:srgbClr val="1A9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2" name="Groupe 51"/>
          <p:cNvGrpSpPr/>
          <p:nvPr/>
        </p:nvGrpSpPr>
        <p:grpSpPr>
          <a:xfrm>
            <a:off x="4916635" y="1668143"/>
            <a:ext cx="4750545" cy="4312196"/>
            <a:chOff x="5591110" y="1965541"/>
            <a:chExt cx="4294703" cy="3845146"/>
          </a:xfrm>
        </p:grpSpPr>
        <p:sp>
          <p:nvSpPr>
            <p:cNvPr id="18" name="Rectangle 17"/>
            <p:cNvSpPr/>
            <p:nvPr/>
          </p:nvSpPr>
          <p:spPr>
            <a:xfrm>
              <a:off x="6537016" y="3745646"/>
              <a:ext cx="2383653" cy="535161"/>
            </a:xfrm>
            <a:prstGeom prst="rect">
              <a:avLst/>
            </a:prstGeom>
          </p:spPr>
          <p:txBody>
            <a:bodyPr wrap="square">
              <a:spAutoFit/>
            </a:bodyPr>
            <a:lstStyle/>
            <a:p>
              <a:pPr algn="ctr"/>
              <a:r>
                <a:rPr lang="fr-FR" sz="1800" b="1" dirty="0" smtClean="0">
                  <a:latin typeface="Calibri" panose="020F0502020204030204" pitchFamily="34" charset="0"/>
                  <a:cs typeface="Calibri" panose="020F0502020204030204" pitchFamily="34" charset="0"/>
                </a:rPr>
                <a:t>32.300 </a:t>
              </a:r>
              <a:r>
                <a:rPr lang="fr-FR" sz="1500" dirty="0" smtClean="0">
                  <a:latin typeface="Calibri" panose="020F0502020204030204" pitchFamily="34" charset="0"/>
                  <a:cs typeface="Calibri" panose="020F0502020204030204" pitchFamily="34" charset="0"/>
                </a:rPr>
                <a:t>salariés </a:t>
              </a:r>
              <a:endParaRPr lang="fr-FR" sz="1500" dirty="0">
                <a:latin typeface="Calibri" panose="020F0502020204030204" pitchFamily="34" charset="0"/>
                <a:cs typeface="Calibri" panose="020F0502020204030204" pitchFamily="34" charset="0"/>
              </a:endParaRPr>
            </a:p>
            <a:p>
              <a:pPr algn="ctr"/>
              <a:r>
                <a:rPr lang="fr-FR" sz="1500" dirty="0" smtClean="0">
                  <a:latin typeface="Calibri" panose="020F0502020204030204" pitchFamily="34" charset="0"/>
                  <a:cs typeface="Calibri" panose="020F0502020204030204" pitchFamily="34" charset="0"/>
                </a:rPr>
                <a:t>présents au 31-12-2021</a:t>
              </a:r>
              <a:endParaRPr lang="fr-FR" sz="1500" b="0" dirty="0">
                <a:latin typeface="Calibri" panose="020F0502020204030204" pitchFamily="34" charset="0"/>
                <a:cs typeface="Calibri" panose="020F0502020204030204" pitchFamily="34" charset="0"/>
              </a:endParaRPr>
            </a:p>
          </p:txBody>
        </p:sp>
        <p:cxnSp>
          <p:nvCxnSpPr>
            <p:cNvPr id="21" name="Connecteur droit 20"/>
            <p:cNvCxnSpPr/>
            <p:nvPr/>
          </p:nvCxnSpPr>
          <p:spPr>
            <a:xfrm>
              <a:off x="7304969" y="2609421"/>
              <a:ext cx="157847" cy="439985"/>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7907158" y="2636257"/>
              <a:ext cx="213204" cy="409402"/>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591110" y="2874092"/>
              <a:ext cx="1367878" cy="600164"/>
            </a:xfrm>
            <a:prstGeom prst="rect">
              <a:avLst/>
            </a:prstGeom>
          </p:spPr>
          <p:txBody>
            <a:bodyPr wrap="square">
              <a:spAutoFit/>
            </a:bodyPr>
            <a:lstStyle/>
            <a:p>
              <a:pPr algn="ctr"/>
              <a:r>
                <a:rPr lang="fr-FR" sz="1500" b="0" dirty="0">
                  <a:latin typeface="Calibri" panose="020F0502020204030204" pitchFamily="34" charset="0"/>
                  <a:cs typeface="Calibri" panose="020F0502020204030204" pitchFamily="34" charset="0"/>
                </a:rPr>
                <a:t>Age </a:t>
              </a:r>
              <a:r>
                <a:rPr lang="fr-FR" sz="1500" b="0" dirty="0" smtClean="0">
                  <a:latin typeface="Calibri" panose="020F0502020204030204" pitchFamily="34" charset="0"/>
                  <a:cs typeface="Calibri" panose="020F0502020204030204" pitchFamily="34" charset="0"/>
                </a:rPr>
                <a:t>moyen</a:t>
              </a:r>
              <a:br>
                <a:rPr lang="fr-FR" sz="1500" b="0" dirty="0" smtClean="0">
                  <a:latin typeface="Calibri" panose="020F0502020204030204" pitchFamily="34" charset="0"/>
                  <a:cs typeface="Calibri" panose="020F0502020204030204" pitchFamily="34" charset="0"/>
                </a:rPr>
              </a:br>
              <a:r>
                <a:rPr lang="fr-FR" sz="1500" b="0" dirty="0" smtClean="0">
                  <a:latin typeface="Calibri" panose="020F0502020204030204" pitchFamily="34" charset="0"/>
                  <a:cs typeface="Calibri" panose="020F0502020204030204" pitchFamily="34" charset="0"/>
                </a:rPr>
                <a:t> </a:t>
              </a:r>
              <a:r>
                <a:rPr lang="fr-FR" sz="1800" b="1" dirty="0" smtClean="0">
                  <a:latin typeface="Calibri" panose="020F0502020204030204" pitchFamily="34" charset="0"/>
                  <a:cs typeface="Calibri" panose="020F0502020204030204" pitchFamily="34" charset="0"/>
                </a:rPr>
                <a:t>37 </a:t>
              </a:r>
              <a:r>
                <a:rPr lang="fr-FR" sz="1500" b="0" dirty="0">
                  <a:latin typeface="Calibri" panose="020F0502020204030204" pitchFamily="34" charset="0"/>
                  <a:cs typeface="Calibri" panose="020F0502020204030204" pitchFamily="34" charset="0"/>
                </a:rPr>
                <a:t>ans</a:t>
              </a:r>
              <a:endParaRPr lang="fr-FR" sz="1600" b="0" dirty="0">
                <a:solidFill>
                  <a:srgbClr val="47C1D3"/>
                </a:solidFill>
                <a:latin typeface="Calibri" panose="020F0502020204030204" pitchFamily="34" charset="0"/>
                <a:cs typeface="Calibri" panose="020F0502020204030204" pitchFamily="34" charset="0"/>
              </a:endParaRPr>
            </a:p>
          </p:txBody>
        </p:sp>
        <p:sp>
          <p:nvSpPr>
            <p:cNvPr id="24" name="Rectangle 23"/>
            <p:cNvSpPr/>
            <p:nvPr/>
          </p:nvSpPr>
          <p:spPr>
            <a:xfrm>
              <a:off x="5638033" y="3479550"/>
              <a:ext cx="1237497" cy="830997"/>
            </a:xfrm>
            <a:prstGeom prst="rect">
              <a:avLst/>
            </a:prstGeom>
          </p:spPr>
          <p:txBody>
            <a:bodyPr wrap="square">
              <a:spAutoFit/>
            </a:bodyPr>
            <a:lstStyle/>
            <a:p>
              <a:pPr algn="ctr"/>
              <a:r>
                <a:rPr lang="fr-FR" sz="1500" b="0" dirty="0">
                  <a:latin typeface="Calibri" panose="020F0502020204030204" pitchFamily="34" charset="0"/>
                  <a:cs typeface="Calibri" panose="020F0502020204030204" pitchFamily="34" charset="0"/>
                </a:rPr>
                <a:t>Ancienneté </a:t>
              </a:r>
              <a:r>
                <a:rPr lang="fr-FR" sz="1500" b="0" dirty="0" smtClean="0">
                  <a:latin typeface="Calibri" panose="020F0502020204030204" pitchFamily="34" charset="0"/>
                  <a:cs typeface="Calibri" panose="020F0502020204030204" pitchFamily="34" charset="0"/>
                </a:rPr>
                <a:t>moyenne</a:t>
              </a:r>
              <a:br>
                <a:rPr lang="fr-FR" sz="1500" b="0" dirty="0" smtClean="0">
                  <a:latin typeface="Calibri" panose="020F0502020204030204" pitchFamily="34" charset="0"/>
                  <a:cs typeface="Calibri" panose="020F0502020204030204" pitchFamily="34" charset="0"/>
                </a:rPr>
              </a:br>
              <a:r>
                <a:rPr lang="fr-FR" sz="1800" b="1" dirty="0" smtClean="0">
                  <a:latin typeface="Calibri" panose="020F0502020204030204" pitchFamily="34" charset="0"/>
                  <a:cs typeface="Calibri" panose="020F0502020204030204" pitchFamily="34" charset="0"/>
                </a:rPr>
                <a:t>8</a:t>
              </a:r>
              <a:r>
                <a:rPr lang="fr-FR" sz="1500" b="0" dirty="0" smtClean="0">
                  <a:latin typeface="Calibri" panose="020F0502020204030204" pitchFamily="34" charset="0"/>
                  <a:cs typeface="Calibri" panose="020F0502020204030204" pitchFamily="34" charset="0"/>
                </a:rPr>
                <a:t> </a:t>
              </a:r>
              <a:r>
                <a:rPr lang="fr-FR" sz="1500" b="0" dirty="0">
                  <a:latin typeface="Calibri" panose="020F0502020204030204" pitchFamily="34" charset="0"/>
                  <a:cs typeface="Calibri" panose="020F0502020204030204" pitchFamily="34" charset="0"/>
                </a:rPr>
                <a:t>ans</a:t>
              </a:r>
              <a:endParaRPr lang="fr-FR" sz="1600" b="0" dirty="0">
                <a:solidFill>
                  <a:srgbClr val="47C1D3"/>
                </a:solidFill>
                <a:latin typeface="Calibri" panose="020F0502020204030204" pitchFamily="34" charset="0"/>
                <a:cs typeface="Calibri" panose="020F0502020204030204" pitchFamily="34" charset="0"/>
              </a:endParaRPr>
            </a:p>
          </p:txBody>
        </p:sp>
        <p:cxnSp>
          <p:nvCxnSpPr>
            <p:cNvPr id="25" name="Connecteur droit 24"/>
            <p:cNvCxnSpPr/>
            <p:nvPr/>
          </p:nvCxnSpPr>
          <p:spPr>
            <a:xfrm>
              <a:off x="6632595" y="3312034"/>
              <a:ext cx="543673" cy="108557"/>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614274" y="1965541"/>
              <a:ext cx="1221186" cy="600164"/>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Femmes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19 %</a:t>
              </a:r>
              <a:endParaRPr lang="fr-FR" sz="1600" b="0" dirty="0">
                <a:solidFill>
                  <a:srgbClr val="47C1D3"/>
                </a:solidFill>
                <a:latin typeface="Calibri" panose="020F0502020204030204" pitchFamily="34" charset="0"/>
                <a:cs typeface="Calibri" panose="020F0502020204030204" pitchFamily="34" charset="0"/>
              </a:endParaRPr>
            </a:p>
          </p:txBody>
        </p:sp>
        <p:sp>
          <p:nvSpPr>
            <p:cNvPr id="27" name="Rectangle 26"/>
            <p:cNvSpPr/>
            <p:nvPr/>
          </p:nvSpPr>
          <p:spPr>
            <a:xfrm>
              <a:off x="6700025" y="1973712"/>
              <a:ext cx="1221186" cy="535161"/>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Hommes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81 %</a:t>
              </a:r>
              <a:endParaRPr lang="fr-FR" sz="1600" b="0" dirty="0">
                <a:solidFill>
                  <a:srgbClr val="47C1D3"/>
                </a:solidFill>
                <a:latin typeface="Calibri" panose="020F0502020204030204" pitchFamily="34" charset="0"/>
                <a:cs typeface="Calibri" panose="020F0502020204030204" pitchFamily="34" charset="0"/>
              </a:endParaRPr>
            </a:p>
          </p:txBody>
        </p:sp>
        <p:sp>
          <p:nvSpPr>
            <p:cNvPr id="28" name="Rectangle 27"/>
            <p:cNvSpPr/>
            <p:nvPr/>
          </p:nvSpPr>
          <p:spPr>
            <a:xfrm>
              <a:off x="8532723" y="2923739"/>
              <a:ext cx="1221186" cy="600164"/>
            </a:xfrm>
            <a:prstGeom prst="rect">
              <a:avLst/>
            </a:prstGeom>
          </p:spPr>
          <p:txBody>
            <a:bodyPr wrap="square">
              <a:spAutoFit/>
            </a:bodyPr>
            <a:lstStyle/>
            <a:p>
              <a:pPr algn="ctr"/>
              <a:r>
                <a:rPr lang="fr-FR" sz="1500" dirty="0">
                  <a:latin typeface="Calibri" panose="020F0502020204030204" pitchFamily="34" charset="0"/>
                  <a:cs typeface="Calibri" panose="020F0502020204030204" pitchFamily="34" charset="0"/>
                </a:rPr>
                <a:t>Temps </a:t>
              </a:r>
              <a:r>
                <a:rPr lang="fr-FR" sz="1500" dirty="0" smtClean="0">
                  <a:latin typeface="Calibri" panose="020F0502020204030204" pitchFamily="34" charset="0"/>
                  <a:cs typeface="Calibri" panose="020F0502020204030204" pitchFamily="34" charset="0"/>
                </a:rPr>
                <a:t>plein</a:t>
              </a:r>
              <a:r>
                <a:rPr lang="fr-FR" sz="1500" b="0" dirty="0" smtClean="0">
                  <a:latin typeface="Calibri" panose="020F0502020204030204" pitchFamily="34" charset="0"/>
                  <a:cs typeface="Calibri" panose="020F0502020204030204" pitchFamily="34" charset="0"/>
                </a:rPr>
                <a:t>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90%</a:t>
              </a:r>
              <a:endParaRPr lang="fr-FR" sz="1600" b="0" dirty="0">
                <a:solidFill>
                  <a:srgbClr val="47C1D3"/>
                </a:solidFill>
                <a:latin typeface="Calibri" panose="020F0502020204030204" pitchFamily="34" charset="0"/>
                <a:cs typeface="Calibri" panose="020F0502020204030204" pitchFamily="34" charset="0"/>
              </a:endParaRPr>
            </a:p>
          </p:txBody>
        </p:sp>
        <p:sp>
          <p:nvSpPr>
            <p:cNvPr id="29" name="Rectangle 28"/>
            <p:cNvSpPr/>
            <p:nvPr/>
          </p:nvSpPr>
          <p:spPr>
            <a:xfrm>
              <a:off x="8355956" y="3499282"/>
              <a:ext cx="1529857" cy="600164"/>
            </a:xfrm>
            <a:prstGeom prst="rect">
              <a:avLst/>
            </a:prstGeom>
          </p:spPr>
          <p:txBody>
            <a:bodyPr wrap="square">
              <a:spAutoFit/>
            </a:bodyPr>
            <a:lstStyle/>
            <a:p>
              <a:pPr algn="ctr"/>
              <a:r>
                <a:rPr lang="fr-FR" sz="1500" dirty="0">
                  <a:latin typeface="Calibri" panose="020F0502020204030204" pitchFamily="34" charset="0"/>
                  <a:cs typeface="Calibri" panose="020F0502020204030204" pitchFamily="34" charset="0"/>
                </a:rPr>
                <a:t>Temps partiel </a:t>
              </a:r>
              <a:r>
                <a:rPr lang="fr-FR" sz="1500" b="0" dirty="0" smtClean="0">
                  <a:latin typeface="Calibri" panose="020F0502020204030204" pitchFamily="34" charset="0"/>
                  <a:cs typeface="Calibri" panose="020F0502020204030204" pitchFamily="34" charset="0"/>
                </a:rPr>
                <a:t>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10%</a:t>
              </a:r>
              <a:endParaRPr lang="fr-FR" sz="1600" b="0" dirty="0">
                <a:solidFill>
                  <a:srgbClr val="47C1D3"/>
                </a:solidFill>
                <a:latin typeface="Calibri" panose="020F0502020204030204" pitchFamily="34" charset="0"/>
                <a:cs typeface="Calibri" panose="020F0502020204030204" pitchFamily="34" charset="0"/>
              </a:endParaRPr>
            </a:p>
          </p:txBody>
        </p:sp>
        <p:cxnSp>
          <p:nvCxnSpPr>
            <p:cNvPr id="30" name="Connecteur droit 29"/>
            <p:cNvCxnSpPr/>
            <p:nvPr/>
          </p:nvCxnSpPr>
          <p:spPr>
            <a:xfrm flipV="1">
              <a:off x="6472545" y="4398612"/>
              <a:ext cx="487163" cy="380317"/>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871958" y="4713293"/>
              <a:ext cx="791661" cy="600164"/>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CDI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86%</a:t>
              </a:r>
              <a:endParaRPr lang="fr-FR" sz="1600" b="0" dirty="0">
                <a:solidFill>
                  <a:srgbClr val="47C1D3"/>
                </a:solidFill>
                <a:latin typeface="Calibri" panose="020F0502020204030204" pitchFamily="34" charset="0"/>
                <a:cs typeface="Calibri" panose="020F0502020204030204" pitchFamily="34" charset="0"/>
              </a:endParaRPr>
            </a:p>
          </p:txBody>
        </p:sp>
        <p:sp>
          <p:nvSpPr>
            <p:cNvPr id="32" name="Rectangle 31"/>
            <p:cNvSpPr/>
            <p:nvPr/>
          </p:nvSpPr>
          <p:spPr>
            <a:xfrm>
              <a:off x="6575389" y="4945316"/>
              <a:ext cx="754002" cy="600164"/>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CDD</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2%</a:t>
              </a:r>
              <a:endParaRPr lang="fr-FR" sz="1600" b="0" dirty="0">
                <a:solidFill>
                  <a:srgbClr val="47C1D3"/>
                </a:solidFill>
                <a:latin typeface="Calibri" panose="020F0502020204030204" pitchFamily="34" charset="0"/>
                <a:cs typeface="Calibri" panose="020F0502020204030204" pitchFamily="34" charset="0"/>
              </a:endParaRPr>
            </a:p>
          </p:txBody>
        </p:sp>
        <p:sp>
          <p:nvSpPr>
            <p:cNvPr id="33" name="Rectangle 32"/>
            <p:cNvSpPr/>
            <p:nvPr/>
          </p:nvSpPr>
          <p:spPr>
            <a:xfrm>
              <a:off x="7131511" y="4979690"/>
              <a:ext cx="1528101" cy="830997"/>
            </a:xfrm>
            <a:prstGeom prst="rect">
              <a:avLst/>
            </a:prstGeom>
          </p:spPr>
          <p:txBody>
            <a:bodyPr wrap="square">
              <a:spAutoFit/>
            </a:bodyPr>
            <a:lstStyle/>
            <a:p>
              <a:pPr algn="ctr"/>
              <a:r>
                <a:rPr lang="fr-FR" sz="1500" b="0" dirty="0">
                  <a:latin typeface="Calibri" panose="020F0502020204030204" pitchFamily="34" charset="0"/>
                  <a:cs typeface="Calibri" panose="020F0502020204030204" pitchFamily="34" charset="0"/>
                </a:rPr>
                <a:t>Contrats </a:t>
              </a:r>
              <a:r>
                <a:rPr lang="fr-FR" sz="1500" b="0" dirty="0" smtClean="0">
                  <a:latin typeface="Calibri" panose="020F0502020204030204" pitchFamily="34" charset="0"/>
                  <a:cs typeface="Calibri" panose="020F0502020204030204" pitchFamily="34" charset="0"/>
                </a:rPr>
                <a:t>d’apprentissage</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11%</a:t>
              </a:r>
              <a:endParaRPr lang="fr-FR" sz="1600" b="0" dirty="0">
                <a:solidFill>
                  <a:srgbClr val="47C1D3"/>
                </a:solidFill>
                <a:latin typeface="Calibri" panose="020F0502020204030204" pitchFamily="34" charset="0"/>
                <a:cs typeface="Calibri" panose="020F0502020204030204" pitchFamily="34" charset="0"/>
              </a:endParaRPr>
            </a:p>
          </p:txBody>
        </p:sp>
        <p:sp>
          <p:nvSpPr>
            <p:cNvPr id="34" name="Rectangle 33"/>
            <p:cNvSpPr/>
            <p:nvPr/>
          </p:nvSpPr>
          <p:spPr>
            <a:xfrm>
              <a:off x="8382746" y="4819456"/>
              <a:ext cx="1072348" cy="607619"/>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Autres</a:t>
              </a:r>
              <a:endParaRPr lang="fr-FR" sz="1500" b="0" dirty="0">
                <a:latin typeface="Calibri" panose="020F0502020204030204" pitchFamily="34" charset="0"/>
                <a:cs typeface="Calibri" panose="020F0502020204030204" pitchFamily="34" charset="0"/>
              </a:endParaRPr>
            </a:p>
            <a:p>
              <a:pPr algn="ctr"/>
              <a:r>
                <a:rPr lang="fr-FR" sz="1800" b="1" dirty="0">
                  <a:latin typeface="Calibri" panose="020F0502020204030204" pitchFamily="34" charset="0"/>
                  <a:cs typeface="Calibri" panose="020F0502020204030204" pitchFamily="34" charset="0"/>
                </a:rPr>
                <a:t>1%</a:t>
              </a:r>
              <a:endParaRPr lang="fr-FR" sz="1600" b="0" dirty="0">
                <a:solidFill>
                  <a:srgbClr val="47C1D3"/>
                </a:solidFill>
                <a:latin typeface="Calibri" panose="020F0502020204030204" pitchFamily="34" charset="0"/>
                <a:cs typeface="Calibri" panose="020F0502020204030204" pitchFamily="34" charset="0"/>
              </a:endParaRPr>
            </a:p>
          </p:txBody>
        </p:sp>
        <p:cxnSp>
          <p:nvCxnSpPr>
            <p:cNvPr id="35" name="Connecteur droit 34"/>
            <p:cNvCxnSpPr/>
            <p:nvPr/>
          </p:nvCxnSpPr>
          <p:spPr>
            <a:xfrm flipV="1">
              <a:off x="7000763" y="4439714"/>
              <a:ext cx="383130" cy="426194"/>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33" idx="0"/>
            </p:cNvCxnSpPr>
            <p:nvPr/>
          </p:nvCxnSpPr>
          <p:spPr>
            <a:xfrm flipH="1" flipV="1">
              <a:off x="7686717" y="4424329"/>
              <a:ext cx="208845" cy="555361"/>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flipV="1">
              <a:off x="7985084" y="4434025"/>
              <a:ext cx="544383" cy="377597"/>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pic>
          <p:nvPicPr>
            <p:cNvPr id="38" name="Image 37"/>
            <p:cNvPicPr>
              <a:picLocks noChangeAspect="1"/>
            </p:cNvPicPr>
            <p:nvPr/>
          </p:nvPicPr>
          <p:blipFill>
            <a:blip r:embed="rId7"/>
            <a:stretch>
              <a:fillRect/>
            </a:stretch>
          </p:blipFill>
          <p:spPr>
            <a:xfrm>
              <a:off x="7210472" y="3077803"/>
              <a:ext cx="909890" cy="721561"/>
            </a:xfrm>
            <a:prstGeom prst="rect">
              <a:avLst/>
            </a:prstGeom>
          </p:spPr>
        </p:pic>
        <p:cxnSp>
          <p:nvCxnSpPr>
            <p:cNvPr id="39" name="Connecteur droit 38"/>
            <p:cNvCxnSpPr/>
            <p:nvPr/>
          </p:nvCxnSpPr>
          <p:spPr>
            <a:xfrm flipV="1">
              <a:off x="6613085" y="3642334"/>
              <a:ext cx="587311" cy="185952"/>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H="1">
              <a:off x="8209592" y="3181573"/>
              <a:ext cx="394874" cy="124599"/>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flipV="1">
              <a:off x="8175041" y="3639527"/>
              <a:ext cx="441889" cy="162691"/>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888409" y="1692399"/>
            <a:ext cx="3817061" cy="4596643"/>
          </a:xfrm>
          <a:prstGeom prst="rect">
            <a:avLst/>
          </a:prstGeom>
        </p:spPr>
        <p:txBody>
          <a:bodyPr wrap="square">
            <a:spAutoFit/>
          </a:bodyPr>
          <a:lstStyle/>
          <a:p>
            <a:pPr lvl="0" defTabSz="711200">
              <a:lnSpc>
                <a:spcPct val="90000"/>
              </a:lnSpc>
              <a:spcBef>
                <a:spcPct val="0"/>
              </a:spcBef>
              <a:spcAft>
                <a:spcPct val="35000"/>
              </a:spcAft>
            </a:pPr>
            <a:endParaRPr lang="fr-FR" sz="600" b="1" dirty="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r>
              <a:rPr lang="fr-FR" sz="1400" b="1" dirty="0">
                <a:latin typeface="Calibri" panose="020F0502020204030204" pitchFamily="34" charset="0"/>
                <a:cs typeface="Calibri" panose="020F0502020204030204" pitchFamily="34" charset="0"/>
              </a:rPr>
              <a:t>18.400 entreprises </a:t>
            </a:r>
            <a:r>
              <a:rPr lang="fr-FR" sz="1400" dirty="0">
                <a:latin typeface="Calibri" panose="020F0502020204030204" pitchFamily="34" charset="0"/>
                <a:cs typeface="Calibri" panose="020F0502020204030204" pitchFamily="34" charset="0"/>
              </a:rPr>
              <a:t>(79</a:t>
            </a:r>
            <a:r>
              <a:rPr lang="fr-FR" sz="1400" dirty="0" smtClean="0">
                <a:latin typeface="Calibri" panose="020F0502020204030204" pitchFamily="34" charset="0"/>
                <a:cs typeface="Calibri" panose="020F0502020204030204" pitchFamily="34" charset="0"/>
              </a:rPr>
              <a:t>%)</a:t>
            </a:r>
          </a:p>
          <a:p>
            <a:pPr lvl="0" defTabSz="711200">
              <a:lnSpc>
                <a:spcPct val="90000"/>
              </a:lnSpc>
              <a:spcBef>
                <a:spcPct val="0"/>
              </a:spcBef>
              <a:spcAft>
                <a:spcPct val="35000"/>
              </a:spcAft>
            </a:pPr>
            <a:r>
              <a:rPr lang="fr-FR" sz="1400" dirty="0" smtClean="0">
                <a:solidFill>
                  <a:schemeClr val="tx2"/>
                </a:solidFill>
                <a:latin typeface="Calibri" panose="020F0502020204030204" pitchFamily="34" charset="0"/>
                <a:cs typeface="Calibri" panose="020F0502020204030204" pitchFamily="34" charset="0"/>
              </a:rPr>
              <a:t>(+ 11 % par rapport à 2015)</a:t>
            </a:r>
          </a:p>
          <a:p>
            <a:pPr lvl="0" defTabSz="711200">
              <a:lnSpc>
                <a:spcPct val="90000"/>
              </a:lnSpc>
              <a:spcBef>
                <a:spcPct val="0"/>
              </a:spcBef>
              <a:spcAft>
                <a:spcPct val="35000"/>
              </a:spcAft>
            </a:pPr>
            <a:endParaRPr lang="fr-FR" sz="1400" dirty="0">
              <a:solidFill>
                <a:schemeClr val="tx2"/>
              </a:solidFill>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endParaRPr lang="fr-FR" sz="600" dirty="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r>
              <a:rPr lang="fr-FR" sz="1400" b="1" dirty="0">
                <a:latin typeface="Calibri" panose="020F0502020204030204" pitchFamily="34" charset="0"/>
                <a:cs typeface="Calibri" panose="020F0502020204030204" pitchFamily="34" charset="0"/>
              </a:rPr>
              <a:t>54.700 actifs </a:t>
            </a:r>
            <a:r>
              <a:rPr lang="fr-FR" sz="1400" dirty="0">
                <a:latin typeface="Calibri" panose="020F0502020204030204" pitchFamily="34" charset="0"/>
                <a:cs typeface="Calibri" panose="020F0502020204030204" pitchFamily="34" charset="0"/>
              </a:rPr>
              <a:t>(</a:t>
            </a:r>
            <a:r>
              <a:rPr lang="fr-FR" sz="1400" dirty="0" smtClean="0">
                <a:latin typeface="Calibri" panose="020F0502020204030204" pitchFamily="34" charset="0"/>
                <a:cs typeface="Calibri" panose="020F0502020204030204" pitchFamily="34" charset="0"/>
              </a:rPr>
              <a:t>82,5 </a:t>
            </a:r>
            <a:r>
              <a:rPr lang="fr-FR" sz="1400" dirty="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présents fin </a:t>
            </a:r>
            <a:r>
              <a:rPr lang="fr-FR" sz="1400" dirty="0">
                <a:latin typeface="Calibri" panose="020F0502020204030204" pitchFamily="34" charset="0"/>
                <a:cs typeface="Calibri" panose="020F0502020204030204" pitchFamily="34" charset="0"/>
              </a:rPr>
              <a:t>2021</a:t>
            </a:r>
          </a:p>
          <a:p>
            <a:pPr lvl="0" defTabSz="711200">
              <a:lnSpc>
                <a:spcPct val="90000"/>
              </a:lnSpc>
              <a:spcBef>
                <a:spcPct val="0"/>
              </a:spcBef>
              <a:spcAft>
                <a:spcPct val="35000"/>
              </a:spcAft>
            </a:pPr>
            <a:r>
              <a:rPr lang="fr-FR" sz="1400" i="1" dirty="0">
                <a:latin typeface="Calibri" panose="020F0502020204030204" pitchFamily="34" charset="0"/>
                <a:cs typeface="Calibri" panose="020F0502020204030204" pitchFamily="34" charset="0"/>
              </a:rPr>
              <a:t>soit </a:t>
            </a:r>
            <a:r>
              <a:rPr lang="fr-FR" sz="1400" i="1" dirty="0" smtClean="0">
                <a:latin typeface="Calibri" panose="020F0502020204030204" pitchFamily="34" charset="0"/>
                <a:cs typeface="Calibri" panose="020F0502020204030204" pitchFamily="34" charset="0"/>
              </a:rPr>
              <a:t>3 actifs en </a:t>
            </a:r>
            <a:r>
              <a:rPr lang="fr-FR" sz="1400" i="1" dirty="0">
                <a:latin typeface="Calibri" panose="020F0502020204030204" pitchFamily="34" charset="0"/>
                <a:cs typeface="Calibri" panose="020F0502020204030204" pitchFamily="34" charset="0"/>
              </a:rPr>
              <a:t>moyenne / </a:t>
            </a:r>
            <a:r>
              <a:rPr lang="fr-FR" sz="1400" i="1" dirty="0" smtClean="0">
                <a:latin typeface="Calibri" panose="020F0502020204030204" pitchFamily="34" charset="0"/>
                <a:cs typeface="Calibri" panose="020F0502020204030204" pitchFamily="34" charset="0"/>
              </a:rPr>
              <a:t>entreprise</a:t>
            </a:r>
          </a:p>
          <a:p>
            <a:pPr defTabSz="711200">
              <a:lnSpc>
                <a:spcPct val="90000"/>
              </a:lnSpc>
              <a:spcBef>
                <a:spcPct val="0"/>
              </a:spcBef>
              <a:spcAft>
                <a:spcPct val="35000"/>
              </a:spcAft>
            </a:pPr>
            <a:r>
              <a:rPr lang="fr-FR" sz="1400" dirty="0" smtClean="0">
                <a:solidFill>
                  <a:schemeClr val="tx2"/>
                </a:solidFill>
                <a:latin typeface="Calibri" panose="020F0502020204030204" pitchFamily="34" charset="0"/>
                <a:cs typeface="Calibri" panose="020F0502020204030204" pitchFamily="34" charset="0"/>
              </a:rPr>
              <a:t>(- 6 </a:t>
            </a:r>
            <a:r>
              <a:rPr lang="fr-FR" sz="1400" dirty="0">
                <a:solidFill>
                  <a:schemeClr val="tx2"/>
                </a:solidFill>
                <a:latin typeface="Calibri" panose="020F0502020204030204" pitchFamily="34" charset="0"/>
                <a:cs typeface="Calibri" panose="020F0502020204030204" pitchFamily="34" charset="0"/>
              </a:rPr>
              <a:t>% par rapport à 2015</a:t>
            </a:r>
            <a:r>
              <a:rPr lang="fr-FR" sz="1400" dirty="0" smtClean="0">
                <a:solidFill>
                  <a:schemeClr val="tx2"/>
                </a:solidFill>
                <a:latin typeface="Calibri" panose="020F0502020204030204" pitchFamily="34" charset="0"/>
                <a:cs typeface="Calibri" panose="020F0502020204030204" pitchFamily="34" charset="0"/>
              </a:rPr>
              <a:t>)</a:t>
            </a:r>
          </a:p>
          <a:p>
            <a:pPr defTabSz="711200">
              <a:lnSpc>
                <a:spcPct val="90000"/>
              </a:lnSpc>
              <a:spcBef>
                <a:spcPct val="0"/>
              </a:spcBef>
              <a:spcAft>
                <a:spcPct val="35000"/>
              </a:spcAft>
            </a:pPr>
            <a:endParaRPr lang="fr-FR" sz="1400" dirty="0" smtClean="0">
              <a:latin typeface="Calibri" panose="020F0502020204030204" pitchFamily="34" charset="0"/>
              <a:cs typeface="Calibri" panose="020F0502020204030204" pitchFamily="34" charset="0"/>
            </a:endParaRPr>
          </a:p>
          <a:p>
            <a:pPr defTabSz="711200">
              <a:lnSpc>
                <a:spcPct val="90000"/>
              </a:lnSpc>
              <a:spcBef>
                <a:spcPct val="0"/>
              </a:spcBef>
              <a:spcAft>
                <a:spcPct val="35000"/>
              </a:spcAft>
            </a:pPr>
            <a:r>
              <a:rPr lang="fr-FR" sz="1400" dirty="0" smtClean="0">
                <a:latin typeface="Calibri" panose="020F0502020204030204" pitchFamily="34" charset="0"/>
                <a:cs typeface="Calibri" panose="020F0502020204030204" pitchFamily="34" charset="0"/>
              </a:rPr>
              <a:t>Age moyen du chef d’entreprise : </a:t>
            </a:r>
            <a:r>
              <a:rPr lang="fr-FR" sz="1400" b="1" dirty="0" smtClean="0">
                <a:latin typeface="Calibri" panose="020F0502020204030204" pitchFamily="34" charset="0"/>
                <a:cs typeface="Calibri" panose="020F0502020204030204" pitchFamily="34" charset="0"/>
              </a:rPr>
              <a:t>51,5 ans</a:t>
            </a:r>
          </a:p>
          <a:p>
            <a:pPr defTabSz="711200">
              <a:lnSpc>
                <a:spcPct val="90000"/>
              </a:lnSpc>
              <a:spcBef>
                <a:spcPct val="0"/>
              </a:spcBef>
              <a:spcAft>
                <a:spcPct val="35000"/>
              </a:spcAft>
            </a:pPr>
            <a:r>
              <a:rPr lang="fr-FR" sz="1400" b="1" dirty="0" smtClean="0">
                <a:latin typeface="Calibri" panose="020F0502020204030204" pitchFamily="34" charset="0"/>
                <a:cs typeface="Calibri" panose="020F0502020204030204" pitchFamily="34" charset="0"/>
              </a:rPr>
              <a:t>25 % </a:t>
            </a:r>
            <a:r>
              <a:rPr lang="fr-FR" sz="1400" dirty="0" smtClean="0">
                <a:latin typeface="Calibri" panose="020F0502020204030204" pitchFamily="34" charset="0"/>
                <a:cs typeface="Calibri" panose="020F0502020204030204" pitchFamily="34" charset="0"/>
              </a:rPr>
              <a:t>des chefs d’entreprises envisagent la transmission de leur entreprise</a:t>
            </a:r>
            <a:endParaRPr lang="fr-FR" sz="1400" b="1" dirty="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endParaRPr lang="fr-FR" sz="1400" i="1" dirty="0" smtClean="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endParaRPr lang="fr-FR" sz="600" dirty="0" smtClean="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r>
              <a:rPr lang="fr-FR" sz="1400" b="1" dirty="0" smtClean="0">
                <a:latin typeface="Calibri" panose="020F0502020204030204" pitchFamily="34" charset="0"/>
                <a:cs typeface="Calibri" panose="020F0502020204030204" pitchFamily="34" charset="0"/>
              </a:rPr>
              <a:t>32.300 salariés </a:t>
            </a:r>
            <a:r>
              <a:rPr lang="fr-FR" sz="1400" dirty="0" smtClean="0">
                <a:latin typeface="Calibri" panose="020F0502020204030204" pitchFamily="34" charset="0"/>
                <a:cs typeface="Calibri" panose="020F0502020204030204" pitchFamily="34" charset="0"/>
              </a:rPr>
              <a:t>(82,5 %) fin 2021</a:t>
            </a:r>
          </a:p>
          <a:p>
            <a:pPr defTabSz="711200">
              <a:lnSpc>
                <a:spcPct val="90000"/>
              </a:lnSpc>
              <a:spcBef>
                <a:spcPct val="0"/>
              </a:spcBef>
              <a:spcAft>
                <a:spcPct val="35000"/>
              </a:spcAft>
            </a:pPr>
            <a:r>
              <a:rPr lang="fr-FR" sz="1400" dirty="0">
                <a:solidFill>
                  <a:schemeClr val="tx2"/>
                </a:solidFill>
                <a:latin typeface="Calibri" panose="020F0502020204030204" pitchFamily="34" charset="0"/>
                <a:cs typeface="Calibri" panose="020F0502020204030204" pitchFamily="34" charset="0"/>
              </a:rPr>
              <a:t>(- </a:t>
            </a:r>
            <a:r>
              <a:rPr lang="fr-FR" sz="1400" dirty="0" smtClean="0">
                <a:solidFill>
                  <a:schemeClr val="tx2"/>
                </a:solidFill>
                <a:latin typeface="Calibri" panose="020F0502020204030204" pitchFamily="34" charset="0"/>
                <a:cs typeface="Calibri" panose="020F0502020204030204" pitchFamily="34" charset="0"/>
              </a:rPr>
              <a:t>12 </a:t>
            </a:r>
            <a:r>
              <a:rPr lang="fr-FR" sz="1400" dirty="0">
                <a:solidFill>
                  <a:schemeClr val="tx2"/>
                </a:solidFill>
                <a:latin typeface="Calibri" panose="020F0502020204030204" pitchFamily="34" charset="0"/>
                <a:cs typeface="Calibri" panose="020F0502020204030204" pitchFamily="34" charset="0"/>
              </a:rPr>
              <a:t>% par rapport à 2015</a:t>
            </a:r>
            <a:r>
              <a:rPr lang="fr-FR" sz="1400" dirty="0" smtClean="0">
                <a:solidFill>
                  <a:schemeClr val="tx2"/>
                </a:solidFill>
                <a:latin typeface="Calibri" panose="020F0502020204030204" pitchFamily="34" charset="0"/>
                <a:cs typeface="Calibri" panose="020F0502020204030204" pitchFamily="34" charset="0"/>
              </a:rPr>
              <a:t>)</a:t>
            </a:r>
          </a:p>
          <a:p>
            <a:pPr defTabSz="711200">
              <a:lnSpc>
                <a:spcPct val="90000"/>
              </a:lnSpc>
              <a:spcBef>
                <a:spcPct val="0"/>
              </a:spcBef>
              <a:spcAft>
                <a:spcPct val="35000"/>
              </a:spcAft>
            </a:pPr>
            <a:endParaRPr lang="fr-FR" sz="1400" dirty="0">
              <a:solidFill>
                <a:schemeClr val="tx2"/>
              </a:solidFill>
              <a:latin typeface="Calibri" panose="020F0502020204030204" pitchFamily="34" charset="0"/>
              <a:cs typeface="Calibri" panose="020F0502020204030204" pitchFamily="34" charset="0"/>
            </a:endParaRPr>
          </a:p>
          <a:p>
            <a:pPr defTabSz="711200">
              <a:lnSpc>
                <a:spcPct val="90000"/>
              </a:lnSpc>
              <a:spcBef>
                <a:spcPct val="0"/>
              </a:spcBef>
              <a:spcAft>
                <a:spcPct val="35000"/>
              </a:spcAft>
            </a:pPr>
            <a:endParaRPr lang="fr-FR" sz="1400" dirty="0">
              <a:solidFill>
                <a:schemeClr val="tx2"/>
              </a:solidFill>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endParaRPr lang="fr-F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433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51"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L’emploi en bref dans la tapisserie/sellerie</a:t>
            </a: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75</a:t>
            </a:fld>
            <a:endParaRPr lang="fr-FR"/>
          </a:p>
        </p:txBody>
      </p:sp>
      <p:sp>
        <p:nvSpPr>
          <p:cNvPr id="20" name="Rectangle 19"/>
          <p:cNvSpPr/>
          <p:nvPr/>
        </p:nvSpPr>
        <p:spPr>
          <a:xfrm>
            <a:off x="4809972" y="1627411"/>
            <a:ext cx="4969881" cy="4752528"/>
          </a:xfrm>
          <a:prstGeom prst="rect">
            <a:avLst/>
          </a:prstGeom>
          <a:noFill/>
          <a:ln>
            <a:solidFill>
              <a:srgbClr val="1A9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2" name="Groupe 51"/>
          <p:cNvGrpSpPr/>
          <p:nvPr/>
        </p:nvGrpSpPr>
        <p:grpSpPr>
          <a:xfrm>
            <a:off x="4916635" y="1668143"/>
            <a:ext cx="4750545" cy="4211259"/>
            <a:chOff x="5591110" y="1965541"/>
            <a:chExt cx="4294703" cy="3755141"/>
          </a:xfrm>
        </p:grpSpPr>
        <p:sp>
          <p:nvSpPr>
            <p:cNvPr id="18" name="Rectangle 17"/>
            <p:cNvSpPr/>
            <p:nvPr/>
          </p:nvSpPr>
          <p:spPr>
            <a:xfrm>
              <a:off x="6537016" y="3745646"/>
              <a:ext cx="2383653" cy="535161"/>
            </a:xfrm>
            <a:prstGeom prst="rect">
              <a:avLst/>
            </a:prstGeom>
          </p:spPr>
          <p:txBody>
            <a:bodyPr wrap="square">
              <a:spAutoFit/>
            </a:bodyPr>
            <a:lstStyle/>
            <a:p>
              <a:pPr algn="ctr"/>
              <a:r>
                <a:rPr lang="fr-FR" sz="1800" b="1" dirty="0" smtClean="0">
                  <a:latin typeface="Calibri" panose="020F0502020204030204" pitchFamily="34" charset="0"/>
                  <a:cs typeface="Calibri" panose="020F0502020204030204" pitchFamily="34" charset="0"/>
                </a:rPr>
                <a:t>6.050 </a:t>
              </a:r>
              <a:r>
                <a:rPr lang="fr-FR" sz="1500" dirty="0" smtClean="0">
                  <a:latin typeface="Calibri" panose="020F0502020204030204" pitchFamily="34" charset="0"/>
                  <a:cs typeface="Calibri" panose="020F0502020204030204" pitchFamily="34" charset="0"/>
                </a:rPr>
                <a:t>salariés </a:t>
              </a:r>
              <a:endParaRPr lang="fr-FR" sz="1500" dirty="0">
                <a:latin typeface="Calibri" panose="020F0502020204030204" pitchFamily="34" charset="0"/>
                <a:cs typeface="Calibri" panose="020F0502020204030204" pitchFamily="34" charset="0"/>
              </a:endParaRPr>
            </a:p>
            <a:p>
              <a:pPr algn="ctr"/>
              <a:r>
                <a:rPr lang="fr-FR" sz="1500" dirty="0" smtClean="0">
                  <a:latin typeface="Calibri" panose="020F0502020204030204" pitchFamily="34" charset="0"/>
                  <a:cs typeface="Calibri" panose="020F0502020204030204" pitchFamily="34" charset="0"/>
                </a:rPr>
                <a:t>présents au 31-12-2021</a:t>
              </a:r>
              <a:endParaRPr lang="fr-FR" sz="1500" b="0" dirty="0">
                <a:latin typeface="Calibri" panose="020F0502020204030204" pitchFamily="34" charset="0"/>
                <a:cs typeface="Calibri" panose="020F0502020204030204" pitchFamily="34" charset="0"/>
              </a:endParaRPr>
            </a:p>
          </p:txBody>
        </p:sp>
        <p:cxnSp>
          <p:nvCxnSpPr>
            <p:cNvPr id="21" name="Connecteur droit 20"/>
            <p:cNvCxnSpPr/>
            <p:nvPr/>
          </p:nvCxnSpPr>
          <p:spPr>
            <a:xfrm>
              <a:off x="7304969" y="2609421"/>
              <a:ext cx="157847" cy="439985"/>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7907158" y="2636257"/>
              <a:ext cx="213204" cy="409402"/>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591110" y="2874092"/>
              <a:ext cx="1367878" cy="535161"/>
            </a:xfrm>
            <a:prstGeom prst="rect">
              <a:avLst/>
            </a:prstGeom>
          </p:spPr>
          <p:txBody>
            <a:bodyPr wrap="square">
              <a:spAutoFit/>
            </a:bodyPr>
            <a:lstStyle/>
            <a:p>
              <a:pPr algn="ctr"/>
              <a:r>
                <a:rPr lang="fr-FR" sz="1500" b="0" dirty="0">
                  <a:latin typeface="Calibri" panose="020F0502020204030204" pitchFamily="34" charset="0"/>
                  <a:cs typeface="Calibri" panose="020F0502020204030204" pitchFamily="34" charset="0"/>
                </a:rPr>
                <a:t>Age </a:t>
              </a:r>
              <a:r>
                <a:rPr lang="fr-FR" sz="1500" b="0" dirty="0" smtClean="0">
                  <a:latin typeface="Calibri" panose="020F0502020204030204" pitchFamily="34" charset="0"/>
                  <a:cs typeface="Calibri" panose="020F0502020204030204" pitchFamily="34" charset="0"/>
                </a:rPr>
                <a:t>moyen</a:t>
              </a:r>
              <a:br>
                <a:rPr lang="fr-FR" sz="1500" b="0" dirty="0" smtClean="0">
                  <a:latin typeface="Calibri" panose="020F0502020204030204" pitchFamily="34" charset="0"/>
                  <a:cs typeface="Calibri" panose="020F0502020204030204" pitchFamily="34" charset="0"/>
                </a:rPr>
              </a:br>
              <a:r>
                <a:rPr lang="fr-FR" sz="1500" b="0" dirty="0" smtClean="0">
                  <a:latin typeface="Calibri" panose="020F0502020204030204" pitchFamily="34" charset="0"/>
                  <a:cs typeface="Calibri" panose="020F0502020204030204" pitchFamily="34" charset="0"/>
                </a:rPr>
                <a:t> </a:t>
              </a:r>
              <a:r>
                <a:rPr lang="fr-FR" sz="1800" b="1" dirty="0" smtClean="0">
                  <a:latin typeface="Calibri" panose="020F0502020204030204" pitchFamily="34" charset="0"/>
                  <a:cs typeface="Calibri" panose="020F0502020204030204" pitchFamily="34" charset="0"/>
                </a:rPr>
                <a:t>36 </a:t>
              </a:r>
              <a:r>
                <a:rPr lang="fr-FR" sz="1500" b="0" dirty="0">
                  <a:latin typeface="Calibri" panose="020F0502020204030204" pitchFamily="34" charset="0"/>
                  <a:cs typeface="Calibri" panose="020F0502020204030204" pitchFamily="34" charset="0"/>
                </a:rPr>
                <a:t>ans</a:t>
              </a:r>
              <a:endParaRPr lang="fr-FR" sz="1600" b="0" dirty="0">
                <a:solidFill>
                  <a:srgbClr val="47C1D3"/>
                </a:solidFill>
                <a:latin typeface="Calibri" panose="020F0502020204030204" pitchFamily="34" charset="0"/>
                <a:cs typeface="Calibri" panose="020F0502020204030204" pitchFamily="34" charset="0"/>
              </a:endParaRPr>
            </a:p>
          </p:txBody>
        </p:sp>
        <p:sp>
          <p:nvSpPr>
            <p:cNvPr id="24" name="Rectangle 23"/>
            <p:cNvSpPr/>
            <p:nvPr/>
          </p:nvSpPr>
          <p:spPr>
            <a:xfrm>
              <a:off x="5638033" y="3479550"/>
              <a:ext cx="1237497" cy="740992"/>
            </a:xfrm>
            <a:prstGeom prst="rect">
              <a:avLst/>
            </a:prstGeom>
          </p:spPr>
          <p:txBody>
            <a:bodyPr wrap="square">
              <a:spAutoFit/>
            </a:bodyPr>
            <a:lstStyle/>
            <a:p>
              <a:pPr algn="ctr"/>
              <a:r>
                <a:rPr lang="fr-FR" sz="1500" b="0" dirty="0">
                  <a:latin typeface="Calibri" panose="020F0502020204030204" pitchFamily="34" charset="0"/>
                  <a:cs typeface="Calibri" panose="020F0502020204030204" pitchFamily="34" charset="0"/>
                </a:rPr>
                <a:t>Ancienneté </a:t>
              </a:r>
              <a:r>
                <a:rPr lang="fr-FR" sz="1500" b="0" dirty="0" smtClean="0">
                  <a:latin typeface="Calibri" panose="020F0502020204030204" pitchFamily="34" charset="0"/>
                  <a:cs typeface="Calibri" panose="020F0502020204030204" pitchFamily="34" charset="0"/>
                </a:rPr>
                <a:t>moyenne</a:t>
              </a:r>
              <a:br>
                <a:rPr lang="fr-FR" sz="1500" b="0" dirty="0" smtClean="0">
                  <a:latin typeface="Calibri" panose="020F0502020204030204" pitchFamily="34" charset="0"/>
                  <a:cs typeface="Calibri" panose="020F0502020204030204" pitchFamily="34" charset="0"/>
                </a:rPr>
              </a:br>
              <a:r>
                <a:rPr lang="fr-FR" sz="1800" b="1" dirty="0" smtClean="0">
                  <a:latin typeface="Calibri" panose="020F0502020204030204" pitchFamily="34" charset="0"/>
                  <a:cs typeface="Calibri" panose="020F0502020204030204" pitchFamily="34" charset="0"/>
                </a:rPr>
                <a:t>7,5</a:t>
              </a:r>
              <a:r>
                <a:rPr lang="fr-FR" sz="1500" b="0" dirty="0" smtClean="0">
                  <a:latin typeface="Calibri" panose="020F0502020204030204" pitchFamily="34" charset="0"/>
                  <a:cs typeface="Calibri" panose="020F0502020204030204" pitchFamily="34" charset="0"/>
                </a:rPr>
                <a:t> </a:t>
              </a:r>
              <a:r>
                <a:rPr lang="fr-FR" sz="1500" b="0" dirty="0">
                  <a:latin typeface="Calibri" panose="020F0502020204030204" pitchFamily="34" charset="0"/>
                  <a:cs typeface="Calibri" panose="020F0502020204030204" pitchFamily="34" charset="0"/>
                </a:rPr>
                <a:t>ans</a:t>
              </a:r>
              <a:endParaRPr lang="fr-FR" sz="1600" b="0" dirty="0">
                <a:solidFill>
                  <a:srgbClr val="47C1D3"/>
                </a:solidFill>
                <a:latin typeface="Calibri" panose="020F0502020204030204" pitchFamily="34" charset="0"/>
                <a:cs typeface="Calibri" panose="020F0502020204030204" pitchFamily="34" charset="0"/>
              </a:endParaRPr>
            </a:p>
          </p:txBody>
        </p:sp>
        <p:cxnSp>
          <p:nvCxnSpPr>
            <p:cNvPr id="25" name="Connecteur droit 24"/>
            <p:cNvCxnSpPr/>
            <p:nvPr/>
          </p:nvCxnSpPr>
          <p:spPr>
            <a:xfrm>
              <a:off x="6632595" y="3312034"/>
              <a:ext cx="543673" cy="108557"/>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614274" y="1965541"/>
              <a:ext cx="1221186" cy="535161"/>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Femmes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52 %</a:t>
              </a:r>
              <a:endParaRPr lang="fr-FR" sz="1600" b="0" dirty="0">
                <a:solidFill>
                  <a:srgbClr val="47C1D3"/>
                </a:solidFill>
                <a:latin typeface="Calibri" panose="020F0502020204030204" pitchFamily="34" charset="0"/>
                <a:cs typeface="Calibri" panose="020F0502020204030204" pitchFamily="34" charset="0"/>
              </a:endParaRPr>
            </a:p>
          </p:txBody>
        </p:sp>
        <p:sp>
          <p:nvSpPr>
            <p:cNvPr id="27" name="Rectangle 26"/>
            <p:cNvSpPr/>
            <p:nvPr/>
          </p:nvSpPr>
          <p:spPr>
            <a:xfrm>
              <a:off x="6700025" y="1973712"/>
              <a:ext cx="1221186" cy="535161"/>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Hommes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48 %</a:t>
              </a:r>
              <a:endParaRPr lang="fr-FR" sz="1600" b="0" dirty="0">
                <a:solidFill>
                  <a:srgbClr val="47C1D3"/>
                </a:solidFill>
                <a:latin typeface="Calibri" panose="020F0502020204030204" pitchFamily="34" charset="0"/>
                <a:cs typeface="Calibri" panose="020F0502020204030204" pitchFamily="34" charset="0"/>
              </a:endParaRPr>
            </a:p>
          </p:txBody>
        </p:sp>
        <p:sp>
          <p:nvSpPr>
            <p:cNvPr id="28" name="Rectangle 27"/>
            <p:cNvSpPr/>
            <p:nvPr/>
          </p:nvSpPr>
          <p:spPr>
            <a:xfrm>
              <a:off x="8532723" y="2923739"/>
              <a:ext cx="1221186" cy="535161"/>
            </a:xfrm>
            <a:prstGeom prst="rect">
              <a:avLst/>
            </a:prstGeom>
          </p:spPr>
          <p:txBody>
            <a:bodyPr wrap="square">
              <a:spAutoFit/>
            </a:bodyPr>
            <a:lstStyle/>
            <a:p>
              <a:pPr algn="ctr"/>
              <a:r>
                <a:rPr lang="fr-FR" sz="1500" dirty="0">
                  <a:latin typeface="Calibri" panose="020F0502020204030204" pitchFamily="34" charset="0"/>
                  <a:cs typeface="Calibri" panose="020F0502020204030204" pitchFamily="34" charset="0"/>
                </a:rPr>
                <a:t>Temps </a:t>
              </a:r>
              <a:r>
                <a:rPr lang="fr-FR" sz="1500" dirty="0" smtClean="0">
                  <a:latin typeface="Calibri" panose="020F0502020204030204" pitchFamily="34" charset="0"/>
                  <a:cs typeface="Calibri" panose="020F0502020204030204" pitchFamily="34" charset="0"/>
                </a:rPr>
                <a:t>plein</a:t>
              </a:r>
              <a:r>
                <a:rPr lang="fr-FR" sz="1500" b="0" dirty="0" smtClean="0">
                  <a:latin typeface="Calibri" panose="020F0502020204030204" pitchFamily="34" charset="0"/>
                  <a:cs typeface="Calibri" panose="020F0502020204030204" pitchFamily="34" charset="0"/>
                </a:rPr>
                <a:t>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91%</a:t>
              </a:r>
              <a:endParaRPr lang="fr-FR" sz="1600" b="0" dirty="0">
                <a:solidFill>
                  <a:srgbClr val="47C1D3"/>
                </a:solidFill>
                <a:latin typeface="Calibri" panose="020F0502020204030204" pitchFamily="34" charset="0"/>
                <a:cs typeface="Calibri" panose="020F0502020204030204" pitchFamily="34" charset="0"/>
              </a:endParaRPr>
            </a:p>
          </p:txBody>
        </p:sp>
        <p:sp>
          <p:nvSpPr>
            <p:cNvPr id="29" name="Rectangle 28"/>
            <p:cNvSpPr/>
            <p:nvPr/>
          </p:nvSpPr>
          <p:spPr>
            <a:xfrm>
              <a:off x="8355956" y="3499282"/>
              <a:ext cx="1529857" cy="535161"/>
            </a:xfrm>
            <a:prstGeom prst="rect">
              <a:avLst/>
            </a:prstGeom>
          </p:spPr>
          <p:txBody>
            <a:bodyPr wrap="square">
              <a:spAutoFit/>
            </a:bodyPr>
            <a:lstStyle/>
            <a:p>
              <a:pPr algn="ctr"/>
              <a:r>
                <a:rPr lang="fr-FR" sz="1500" dirty="0">
                  <a:latin typeface="Calibri" panose="020F0502020204030204" pitchFamily="34" charset="0"/>
                  <a:cs typeface="Calibri" panose="020F0502020204030204" pitchFamily="34" charset="0"/>
                </a:rPr>
                <a:t>Temps partiel </a:t>
              </a:r>
              <a:r>
                <a:rPr lang="fr-FR" sz="1500" b="0" dirty="0" smtClean="0">
                  <a:latin typeface="Calibri" panose="020F0502020204030204" pitchFamily="34" charset="0"/>
                  <a:cs typeface="Calibri" panose="020F0502020204030204" pitchFamily="34" charset="0"/>
                </a:rPr>
                <a:t> </a:t>
              </a:r>
              <a:endParaRPr lang="fr-FR" sz="1500" b="0" dirty="0">
                <a:latin typeface="Calibri" panose="020F0502020204030204" pitchFamily="34" charset="0"/>
                <a:cs typeface="Calibri" panose="020F0502020204030204" pitchFamily="34" charset="0"/>
              </a:endParaRPr>
            </a:p>
            <a:p>
              <a:pPr algn="ctr"/>
              <a:r>
                <a:rPr lang="fr-FR" sz="1800" b="1" dirty="0">
                  <a:latin typeface="Calibri" panose="020F0502020204030204" pitchFamily="34" charset="0"/>
                  <a:cs typeface="Calibri" panose="020F0502020204030204" pitchFamily="34" charset="0"/>
                </a:rPr>
                <a:t>9</a:t>
              </a:r>
              <a:r>
                <a:rPr lang="fr-FR" sz="1800" b="1" dirty="0" smtClean="0">
                  <a:latin typeface="Calibri" panose="020F0502020204030204" pitchFamily="34" charset="0"/>
                  <a:cs typeface="Calibri" panose="020F0502020204030204" pitchFamily="34" charset="0"/>
                </a:rPr>
                <a:t>%</a:t>
              </a:r>
              <a:endParaRPr lang="fr-FR" sz="1600" b="0" dirty="0">
                <a:solidFill>
                  <a:srgbClr val="47C1D3"/>
                </a:solidFill>
                <a:latin typeface="Calibri" panose="020F0502020204030204" pitchFamily="34" charset="0"/>
                <a:cs typeface="Calibri" panose="020F0502020204030204" pitchFamily="34" charset="0"/>
              </a:endParaRPr>
            </a:p>
          </p:txBody>
        </p:sp>
        <p:cxnSp>
          <p:nvCxnSpPr>
            <p:cNvPr id="30" name="Connecteur droit 29"/>
            <p:cNvCxnSpPr/>
            <p:nvPr/>
          </p:nvCxnSpPr>
          <p:spPr>
            <a:xfrm flipV="1">
              <a:off x="6472545" y="4398612"/>
              <a:ext cx="487163" cy="380317"/>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871958" y="4713293"/>
              <a:ext cx="791661" cy="535161"/>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CDI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87%</a:t>
              </a:r>
              <a:endParaRPr lang="fr-FR" sz="1600" b="0" dirty="0">
                <a:solidFill>
                  <a:srgbClr val="47C1D3"/>
                </a:solidFill>
                <a:latin typeface="Calibri" panose="020F0502020204030204" pitchFamily="34" charset="0"/>
                <a:cs typeface="Calibri" panose="020F0502020204030204" pitchFamily="34" charset="0"/>
              </a:endParaRPr>
            </a:p>
          </p:txBody>
        </p:sp>
        <p:sp>
          <p:nvSpPr>
            <p:cNvPr id="32" name="Rectangle 31"/>
            <p:cNvSpPr/>
            <p:nvPr/>
          </p:nvSpPr>
          <p:spPr>
            <a:xfrm>
              <a:off x="6575389" y="4945316"/>
              <a:ext cx="754002" cy="600164"/>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CDD</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2%</a:t>
              </a:r>
              <a:endParaRPr lang="fr-FR" sz="1600" b="0" dirty="0">
                <a:solidFill>
                  <a:srgbClr val="47C1D3"/>
                </a:solidFill>
                <a:latin typeface="Calibri" panose="020F0502020204030204" pitchFamily="34" charset="0"/>
                <a:cs typeface="Calibri" panose="020F0502020204030204" pitchFamily="34" charset="0"/>
              </a:endParaRPr>
            </a:p>
          </p:txBody>
        </p:sp>
        <p:sp>
          <p:nvSpPr>
            <p:cNvPr id="33" name="Rectangle 32"/>
            <p:cNvSpPr/>
            <p:nvPr/>
          </p:nvSpPr>
          <p:spPr>
            <a:xfrm>
              <a:off x="7131511" y="4979690"/>
              <a:ext cx="1528101" cy="740992"/>
            </a:xfrm>
            <a:prstGeom prst="rect">
              <a:avLst/>
            </a:prstGeom>
          </p:spPr>
          <p:txBody>
            <a:bodyPr wrap="square">
              <a:spAutoFit/>
            </a:bodyPr>
            <a:lstStyle/>
            <a:p>
              <a:pPr algn="ctr"/>
              <a:r>
                <a:rPr lang="fr-FR" sz="1500" b="0" dirty="0">
                  <a:latin typeface="Calibri" panose="020F0502020204030204" pitchFamily="34" charset="0"/>
                  <a:cs typeface="Calibri" panose="020F0502020204030204" pitchFamily="34" charset="0"/>
                </a:rPr>
                <a:t>Contrats </a:t>
              </a:r>
              <a:r>
                <a:rPr lang="fr-FR" sz="1500" b="0" dirty="0" smtClean="0">
                  <a:latin typeface="Calibri" panose="020F0502020204030204" pitchFamily="34" charset="0"/>
                  <a:cs typeface="Calibri" panose="020F0502020204030204" pitchFamily="34" charset="0"/>
                </a:rPr>
                <a:t>d’apprentissage</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10,5%</a:t>
              </a:r>
              <a:endParaRPr lang="fr-FR" sz="1600" b="0" dirty="0">
                <a:solidFill>
                  <a:srgbClr val="47C1D3"/>
                </a:solidFill>
                <a:latin typeface="Calibri" panose="020F0502020204030204" pitchFamily="34" charset="0"/>
                <a:cs typeface="Calibri" panose="020F0502020204030204" pitchFamily="34" charset="0"/>
              </a:endParaRPr>
            </a:p>
          </p:txBody>
        </p:sp>
        <p:sp>
          <p:nvSpPr>
            <p:cNvPr id="34" name="Rectangle 33"/>
            <p:cNvSpPr/>
            <p:nvPr/>
          </p:nvSpPr>
          <p:spPr>
            <a:xfrm>
              <a:off x="8382746" y="4819456"/>
              <a:ext cx="1072348" cy="535161"/>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Autres</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0,5%</a:t>
              </a:r>
              <a:endParaRPr lang="fr-FR" sz="1600" b="0" dirty="0">
                <a:solidFill>
                  <a:srgbClr val="47C1D3"/>
                </a:solidFill>
                <a:latin typeface="Calibri" panose="020F0502020204030204" pitchFamily="34" charset="0"/>
                <a:cs typeface="Calibri" panose="020F0502020204030204" pitchFamily="34" charset="0"/>
              </a:endParaRPr>
            </a:p>
          </p:txBody>
        </p:sp>
        <p:cxnSp>
          <p:nvCxnSpPr>
            <p:cNvPr id="35" name="Connecteur droit 34"/>
            <p:cNvCxnSpPr/>
            <p:nvPr/>
          </p:nvCxnSpPr>
          <p:spPr>
            <a:xfrm flipV="1">
              <a:off x="7000763" y="4439714"/>
              <a:ext cx="383130" cy="426194"/>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33" idx="0"/>
            </p:cNvCxnSpPr>
            <p:nvPr/>
          </p:nvCxnSpPr>
          <p:spPr>
            <a:xfrm flipH="1" flipV="1">
              <a:off x="7686717" y="4424329"/>
              <a:ext cx="208844" cy="555360"/>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flipV="1">
              <a:off x="7985084" y="4434025"/>
              <a:ext cx="544383" cy="377597"/>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pic>
          <p:nvPicPr>
            <p:cNvPr id="38" name="Image 37"/>
            <p:cNvPicPr>
              <a:picLocks noChangeAspect="1"/>
            </p:cNvPicPr>
            <p:nvPr/>
          </p:nvPicPr>
          <p:blipFill>
            <a:blip r:embed="rId7"/>
            <a:stretch>
              <a:fillRect/>
            </a:stretch>
          </p:blipFill>
          <p:spPr>
            <a:xfrm>
              <a:off x="7210472" y="3077803"/>
              <a:ext cx="909890" cy="721561"/>
            </a:xfrm>
            <a:prstGeom prst="rect">
              <a:avLst/>
            </a:prstGeom>
          </p:spPr>
        </p:pic>
        <p:cxnSp>
          <p:nvCxnSpPr>
            <p:cNvPr id="39" name="Connecteur droit 38"/>
            <p:cNvCxnSpPr/>
            <p:nvPr/>
          </p:nvCxnSpPr>
          <p:spPr>
            <a:xfrm flipV="1">
              <a:off x="6613085" y="3642334"/>
              <a:ext cx="587311" cy="185952"/>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H="1">
              <a:off x="8209592" y="3181573"/>
              <a:ext cx="394874" cy="124599"/>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flipV="1">
              <a:off x="8175041" y="3639527"/>
              <a:ext cx="441889" cy="162691"/>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888409" y="1692399"/>
            <a:ext cx="3817061" cy="4596643"/>
          </a:xfrm>
          <a:prstGeom prst="rect">
            <a:avLst/>
          </a:prstGeom>
        </p:spPr>
        <p:txBody>
          <a:bodyPr wrap="square">
            <a:spAutoFit/>
          </a:bodyPr>
          <a:lstStyle/>
          <a:p>
            <a:pPr lvl="0" defTabSz="711200">
              <a:lnSpc>
                <a:spcPct val="90000"/>
              </a:lnSpc>
              <a:spcBef>
                <a:spcPct val="0"/>
              </a:spcBef>
              <a:spcAft>
                <a:spcPct val="35000"/>
              </a:spcAft>
            </a:pPr>
            <a:endParaRPr lang="fr-FR" sz="600" b="1" dirty="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r>
              <a:rPr lang="fr-FR" sz="1400" b="1" dirty="0" smtClean="0">
                <a:latin typeface="Calibri" panose="020F0502020204030204" pitchFamily="34" charset="0"/>
                <a:cs typeface="Calibri" panose="020F0502020204030204" pitchFamily="34" charset="0"/>
              </a:rPr>
              <a:t>4.200 </a:t>
            </a:r>
            <a:r>
              <a:rPr lang="fr-FR" sz="1400" b="1" dirty="0">
                <a:latin typeface="Calibri" panose="020F0502020204030204" pitchFamily="34" charset="0"/>
                <a:cs typeface="Calibri" panose="020F0502020204030204" pitchFamily="34" charset="0"/>
              </a:rPr>
              <a:t>entreprises </a:t>
            </a:r>
            <a:r>
              <a:rPr lang="fr-FR" sz="1400" dirty="0" smtClean="0">
                <a:latin typeface="Calibri" panose="020F0502020204030204" pitchFamily="34" charset="0"/>
                <a:cs typeface="Calibri" panose="020F0502020204030204" pitchFamily="34" charset="0"/>
              </a:rPr>
              <a:t>(18%)</a:t>
            </a:r>
          </a:p>
          <a:p>
            <a:pPr lvl="0" defTabSz="711200">
              <a:lnSpc>
                <a:spcPct val="90000"/>
              </a:lnSpc>
              <a:spcBef>
                <a:spcPct val="0"/>
              </a:spcBef>
              <a:spcAft>
                <a:spcPct val="35000"/>
              </a:spcAft>
            </a:pPr>
            <a:r>
              <a:rPr lang="fr-FR" sz="1400" dirty="0" smtClean="0">
                <a:solidFill>
                  <a:schemeClr val="tx2"/>
                </a:solidFill>
                <a:latin typeface="Calibri" panose="020F0502020204030204" pitchFamily="34" charset="0"/>
                <a:cs typeface="Calibri" panose="020F0502020204030204" pitchFamily="34" charset="0"/>
              </a:rPr>
              <a:t>(- 5 % par rapport à 2015)</a:t>
            </a:r>
          </a:p>
          <a:p>
            <a:pPr lvl="0" defTabSz="711200">
              <a:lnSpc>
                <a:spcPct val="90000"/>
              </a:lnSpc>
              <a:spcBef>
                <a:spcPct val="0"/>
              </a:spcBef>
              <a:spcAft>
                <a:spcPct val="35000"/>
              </a:spcAft>
            </a:pPr>
            <a:endParaRPr lang="fr-FR" sz="1400" dirty="0">
              <a:solidFill>
                <a:schemeClr val="tx2"/>
              </a:solidFill>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endParaRPr lang="fr-FR" sz="600" dirty="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r>
              <a:rPr lang="fr-FR" sz="1400" b="1" dirty="0" smtClean="0">
                <a:latin typeface="Calibri" panose="020F0502020204030204" pitchFamily="34" charset="0"/>
                <a:cs typeface="Calibri" panose="020F0502020204030204" pitchFamily="34" charset="0"/>
              </a:rPr>
              <a:t>10.450 </a:t>
            </a:r>
            <a:r>
              <a:rPr lang="fr-FR" sz="1400" b="1" dirty="0">
                <a:latin typeface="Calibri" panose="020F0502020204030204" pitchFamily="34" charset="0"/>
                <a:cs typeface="Calibri" panose="020F0502020204030204" pitchFamily="34" charset="0"/>
              </a:rPr>
              <a:t>actifs </a:t>
            </a:r>
            <a:r>
              <a:rPr lang="fr-FR" sz="1400" dirty="0" smtClean="0">
                <a:latin typeface="Calibri" panose="020F0502020204030204" pitchFamily="34" charset="0"/>
                <a:cs typeface="Calibri" panose="020F0502020204030204" pitchFamily="34" charset="0"/>
              </a:rPr>
              <a:t>(15,5 </a:t>
            </a:r>
            <a:r>
              <a:rPr lang="fr-FR" sz="1400" dirty="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présents fin </a:t>
            </a:r>
            <a:r>
              <a:rPr lang="fr-FR" sz="1400" dirty="0">
                <a:latin typeface="Calibri" panose="020F0502020204030204" pitchFamily="34" charset="0"/>
                <a:cs typeface="Calibri" panose="020F0502020204030204" pitchFamily="34" charset="0"/>
              </a:rPr>
              <a:t>2021</a:t>
            </a:r>
          </a:p>
          <a:p>
            <a:pPr lvl="0" defTabSz="711200">
              <a:lnSpc>
                <a:spcPct val="90000"/>
              </a:lnSpc>
              <a:spcBef>
                <a:spcPct val="0"/>
              </a:spcBef>
              <a:spcAft>
                <a:spcPct val="35000"/>
              </a:spcAft>
            </a:pPr>
            <a:r>
              <a:rPr lang="fr-FR" sz="1400" i="1" dirty="0">
                <a:latin typeface="Calibri" panose="020F0502020204030204" pitchFamily="34" charset="0"/>
                <a:cs typeface="Calibri" panose="020F0502020204030204" pitchFamily="34" charset="0"/>
              </a:rPr>
              <a:t>soit </a:t>
            </a:r>
            <a:r>
              <a:rPr lang="fr-FR" sz="1400" i="1" dirty="0" smtClean="0">
                <a:latin typeface="Calibri" panose="020F0502020204030204" pitchFamily="34" charset="0"/>
                <a:cs typeface="Calibri" panose="020F0502020204030204" pitchFamily="34" charset="0"/>
              </a:rPr>
              <a:t>2,5 actifs en </a:t>
            </a:r>
            <a:r>
              <a:rPr lang="fr-FR" sz="1400" i="1" dirty="0">
                <a:latin typeface="Calibri" panose="020F0502020204030204" pitchFamily="34" charset="0"/>
                <a:cs typeface="Calibri" panose="020F0502020204030204" pitchFamily="34" charset="0"/>
              </a:rPr>
              <a:t>moyenne / </a:t>
            </a:r>
            <a:r>
              <a:rPr lang="fr-FR" sz="1400" i="1" dirty="0" smtClean="0">
                <a:latin typeface="Calibri" panose="020F0502020204030204" pitchFamily="34" charset="0"/>
                <a:cs typeface="Calibri" panose="020F0502020204030204" pitchFamily="34" charset="0"/>
              </a:rPr>
              <a:t>entreprise</a:t>
            </a:r>
          </a:p>
          <a:p>
            <a:pPr defTabSz="711200">
              <a:lnSpc>
                <a:spcPct val="90000"/>
              </a:lnSpc>
              <a:spcBef>
                <a:spcPct val="0"/>
              </a:spcBef>
              <a:spcAft>
                <a:spcPct val="35000"/>
              </a:spcAft>
            </a:pPr>
            <a:r>
              <a:rPr lang="fr-FR" sz="1400" dirty="0" smtClean="0">
                <a:solidFill>
                  <a:schemeClr val="tx2"/>
                </a:solidFill>
                <a:latin typeface="Calibri" panose="020F0502020204030204" pitchFamily="34" charset="0"/>
                <a:cs typeface="Calibri" panose="020F0502020204030204" pitchFamily="34" charset="0"/>
              </a:rPr>
              <a:t>(- 18 </a:t>
            </a:r>
            <a:r>
              <a:rPr lang="fr-FR" sz="1400" dirty="0">
                <a:solidFill>
                  <a:schemeClr val="tx2"/>
                </a:solidFill>
                <a:latin typeface="Calibri" panose="020F0502020204030204" pitchFamily="34" charset="0"/>
                <a:cs typeface="Calibri" panose="020F0502020204030204" pitchFamily="34" charset="0"/>
              </a:rPr>
              <a:t>% par rapport à 2015</a:t>
            </a:r>
            <a:r>
              <a:rPr lang="fr-FR" sz="1400" dirty="0" smtClean="0">
                <a:solidFill>
                  <a:schemeClr val="tx2"/>
                </a:solidFill>
                <a:latin typeface="Calibri" panose="020F0502020204030204" pitchFamily="34" charset="0"/>
                <a:cs typeface="Calibri" panose="020F0502020204030204" pitchFamily="34" charset="0"/>
              </a:rPr>
              <a:t>)</a:t>
            </a:r>
          </a:p>
          <a:p>
            <a:pPr defTabSz="711200">
              <a:lnSpc>
                <a:spcPct val="90000"/>
              </a:lnSpc>
              <a:spcBef>
                <a:spcPct val="0"/>
              </a:spcBef>
              <a:spcAft>
                <a:spcPct val="35000"/>
              </a:spcAft>
            </a:pPr>
            <a:endParaRPr lang="fr-FR" sz="1400" dirty="0" smtClean="0">
              <a:latin typeface="Calibri" panose="020F0502020204030204" pitchFamily="34" charset="0"/>
              <a:cs typeface="Calibri" panose="020F0502020204030204" pitchFamily="34" charset="0"/>
            </a:endParaRPr>
          </a:p>
          <a:p>
            <a:pPr defTabSz="711200">
              <a:lnSpc>
                <a:spcPct val="90000"/>
              </a:lnSpc>
              <a:spcBef>
                <a:spcPct val="0"/>
              </a:spcBef>
              <a:spcAft>
                <a:spcPct val="35000"/>
              </a:spcAft>
            </a:pPr>
            <a:r>
              <a:rPr lang="fr-FR" sz="1400" dirty="0" smtClean="0">
                <a:latin typeface="Calibri" panose="020F0502020204030204" pitchFamily="34" charset="0"/>
                <a:cs typeface="Calibri" panose="020F0502020204030204" pitchFamily="34" charset="0"/>
              </a:rPr>
              <a:t>Age moyen du chef d’entreprise : </a:t>
            </a:r>
            <a:r>
              <a:rPr lang="fr-FR" sz="1400" b="1" dirty="0" smtClean="0">
                <a:latin typeface="Calibri" panose="020F0502020204030204" pitchFamily="34" charset="0"/>
                <a:cs typeface="Calibri" panose="020F0502020204030204" pitchFamily="34" charset="0"/>
              </a:rPr>
              <a:t>51,5 ans</a:t>
            </a:r>
          </a:p>
          <a:p>
            <a:pPr defTabSz="711200">
              <a:lnSpc>
                <a:spcPct val="90000"/>
              </a:lnSpc>
              <a:spcBef>
                <a:spcPct val="0"/>
              </a:spcBef>
              <a:spcAft>
                <a:spcPct val="35000"/>
              </a:spcAft>
            </a:pPr>
            <a:r>
              <a:rPr lang="fr-FR" sz="1400" b="1" dirty="0" smtClean="0">
                <a:latin typeface="Calibri" panose="020F0502020204030204" pitchFamily="34" charset="0"/>
                <a:cs typeface="Calibri" panose="020F0502020204030204" pitchFamily="34" charset="0"/>
              </a:rPr>
              <a:t>28 % </a:t>
            </a:r>
            <a:r>
              <a:rPr lang="fr-FR" sz="1400" dirty="0" smtClean="0">
                <a:latin typeface="Calibri" panose="020F0502020204030204" pitchFamily="34" charset="0"/>
                <a:cs typeface="Calibri" panose="020F0502020204030204" pitchFamily="34" charset="0"/>
              </a:rPr>
              <a:t>des chefs d’entreprises envisagent la transmission de leur entreprise</a:t>
            </a:r>
            <a:endParaRPr lang="fr-FR" sz="1400" b="1" dirty="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endParaRPr lang="fr-FR" sz="1400" i="1" dirty="0" smtClean="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endParaRPr lang="fr-FR" sz="600" dirty="0" smtClean="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r>
              <a:rPr lang="fr-FR" sz="1400" b="1" dirty="0" smtClean="0">
                <a:latin typeface="Calibri" panose="020F0502020204030204" pitchFamily="34" charset="0"/>
                <a:cs typeface="Calibri" panose="020F0502020204030204" pitchFamily="34" charset="0"/>
              </a:rPr>
              <a:t>6.050 salariés </a:t>
            </a:r>
            <a:r>
              <a:rPr lang="fr-FR" sz="1400" dirty="0" smtClean="0">
                <a:latin typeface="Calibri" panose="020F0502020204030204" pitchFamily="34" charset="0"/>
                <a:cs typeface="Calibri" panose="020F0502020204030204" pitchFamily="34" charset="0"/>
              </a:rPr>
              <a:t>(15,5 %) fin 2021</a:t>
            </a:r>
          </a:p>
          <a:p>
            <a:pPr defTabSz="711200">
              <a:lnSpc>
                <a:spcPct val="90000"/>
              </a:lnSpc>
              <a:spcBef>
                <a:spcPct val="0"/>
              </a:spcBef>
              <a:spcAft>
                <a:spcPct val="35000"/>
              </a:spcAft>
            </a:pPr>
            <a:r>
              <a:rPr lang="fr-FR" sz="1400" dirty="0">
                <a:solidFill>
                  <a:schemeClr val="tx2"/>
                </a:solidFill>
                <a:latin typeface="Calibri" panose="020F0502020204030204" pitchFamily="34" charset="0"/>
                <a:cs typeface="Calibri" panose="020F0502020204030204" pitchFamily="34" charset="0"/>
              </a:rPr>
              <a:t>(- </a:t>
            </a:r>
            <a:r>
              <a:rPr lang="fr-FR" sz="1400" dirty="0" smtClean="0">
                <a:solidFill>
                  <a:schemeClr val="tx2"/>
                </a:solidFill>
                <a:latin typeface="Calibri" panose="020F0502020204030204" pitchFamily="34" charset="0"/>
                <a:cs typeface="Calibri" panose="020F0502020204030204" pitchFamily="34" charset="0"/>
              </a:rPr>
              <a:t>16 </a:t>
            </a:r>
            <a:r>
              <a:rPr lang="fr-FR" sz="1400" dirty="0">
                <a:solidFill>
                  <a:schemeClr val="tx2"/>
                </a:solidFill>
                <a:latin typeface="Calibri" panose="020F0502020204030204" pitchFamily="34" charset="0"/>
                <a:cs typeface="Calibri" panose="020F0502020204030204" pitchFamily="34" charset="0"/>
              </a:rPr>
              <a:t>% par rapport à 2015</a:t>
            </a:r>
            <a:r>
              <a:rPr lang="fr-FR" sz="1400" dirty="0" smtClean="0">
                <a:solidFill>
                  <a:schemeClr val="tx2"/>
                </a:solidFill>
                <a:latin typeface="Calibri" panose="020F0502020204030204" pitchFamily="34" charset="0"/>
                <a:cs typeface="Calibri" panose="020F0502020204030204" pitchFamily="34" charset="0"/>
              </a:rPr>
              <a:t>)</a:t>
            </a:r>
          </a:p>
          <a:p>
            <a:pPr defTabSz="711200">
              <a:lnSpc>
                <a:spcPct val="90000"/>
              </a:lnSpc>
              <a:spcBef>
                <a:spcPct val="0"/>
              </a:spcBef>
              <a:spcAft>
                <a:spcPct val="35000"/>
              </a:spcAft>
            </a:pPr>
            <a:endParaRPr lang="fr-FR" sz="1400" dirty="0">
              <a:solidFill>
                <a:schemeClr val="tx2"/>
              </a:solidFill>
              <a:latin typeface="Calibri" panose="020F0502020204030204" pitchFamily="34" charset="0"/>
              <a:cs typeface="Calibri" panose="020F0502020204030204" pitchFamily="34" charset="0"/>
            </a:endParaRPr>
          </a:p>
          <a:p>
            <a:pPr defTabSz="711200">
              <a:lnSpc>
                <a:spcPct val="90000"/>
              </a:lnSpc>
              <a:spcBef>
                <a:spcPct val="0"/>
              </a:spcBef>
              <a:spcAft>
                <a:spcPct val="35000"/>
              </a:spcAft>
            </a:pPr>
            <a:endParaRPr lang="fr-FR" sz="1400" dirty="0">
              <a:solidFill>
                <a:schemeClr val="tx2"/>
              </a:solidFill>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endParaRPr lang="fr-F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33924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75"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L’emploi en bref dans l’encadrement-dorure</a:t>
            </a:r>
            <a:endParaRPr lang="fr-FR" sz="2000" b="0" dirty="0"/>
          </a:p>
        </p:txBody>
      </p:sp>
      <p:sp>
        <p:nvSpPr>
          <p:cNvPr id="3" name="Espace réservé du numéro de diapositive 2"/>
          <p:cNvSpPr>
            <a:spLocks noGrp="1"/>
          </p:cNvSpPr>
          <p:nvPr>
            <p:ph type="sldNum" sz="quarter" idx="16"/>
          </p:nvPr>
        </p:nvSpPr>
        <p:spPr/>
        <p:txBody>
          <a:bodyPr/>
          <a:lstStyle/>
          <a:p>
            <a:fld id="{F22EDA1E-E195-49C0-AE38-35560FA6B1C3}" type="slidenum">
              <a:rPr lang="fr-FR" smtClean="0"/>
              <a:pPr/>
              <a:t>76</a:t>
            </a:fld>
            <a:endParaRPr lang="fr-FR"/>
          </a:p>
        </p:txBody>
      </p:sp>
      <p:sp>
        <p:nvSpPr>
          <p:cNvPr id="20" name="Rectangle 19"/>
          <p:cNvSpPr/>
          <p:nvPr/>
        </p:nvSpPr>
        <p:spPr>
          <a:xfrm>
            <a:off x="4809972" y="1627411"/>
            <a:ext cx="4969881" cy="4752528"/>
          </a:xfrm>
          <a:prstGeom prst="rect">
            <a:avLst/>
          </a:prstGeom>
          <a:noFill/>
          <a:ln>
            <a:solidFill>
              <a:srgbClr val="1A9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2" name="Groupe 51"/>
          <p:cNvGrpSpPr/>
          <p:nvPr/>
        </p:nvGrpSpPr>
        <p:grpSpPr>
          <a:xfrm>
            <a:off x="4916635" y="1668143"/>
            <a:ext cx="4750545" cy="4211259"/>
            <a:chOff x="5591110" y="1965541"/>
            <a:chExt cx="4294703" cy="3755141"/>
          </a:xfrm>
        </p:grpSpPr>
        <p:sp>
          <p:nvSpPr>
            <p:cNvPr id="18" name="Rectangle 17"/>
            <p:cNvSpPr/>
            <p:nvPr/>
          </p:nvSpPr>
          <p:spPr>
            <a:xfrm>
              <a:off x="6537016" y="3745646"/>
              <a:ext cx="2383653" cy="535161"/>
            </a:xfrm>
            <a:prstGeom prst="rect">
              <a:avLst/>
            </a:prstGeom>
          </p:spPr>
          <p:txBody>
            <a:bodyPr wrap="square">
              <a:spAutoFit/>
            </a:bodyPr>
            <a:lstStyle/>
            <a:p>
              <a:pPr algn="ctr"/>
              <a:r>
                <a:rPr lang="fr-FR" sz="1800" b="1" dirty="0" smtClean="0">
                  <a:latin typeface="Calibri" panose="020F0502020204030204" pitchFamily="34" charset="0"/>
                  <a:cs typeface="Calibri" panose="020F0502020204030204" pitchFamily="34" charset="0"/>
                </a:rPr>
                <a:t>750 </a:t>
              </a:r>
              <a:r>
                <a:rPr lang="fr-FR" sz="1500" dirty="0" smtClean="0">
                  <a:latin typeface="Calibri" panose="020F0502020204030204" pitchFamily="34" charset="0"/>
                  <a:cs typeface="Calibri" panose="020F0502020204030204" pitchFamily="34" charset="0"/>
                </a:rPr>
                <a:t>salariés </a:t>
              </a:r>
              <a:endParaRPr lang="fr-FR" sz="1500" dirty="0">
                <a:latin typeface="Calibri" panose="020F0502020204030204" pitchFamily="34" charset="0"/>
                <a:cs typeface="Calibri" panose="020F0502020204030204" pitchFamily="34" charset="0"/>
              </a:endParaRPr>
            </a:p>
            <a:p>
              <a:pPr algn="ctr"/>
              <a:r>
                <a:rPr lang="fr-FR" sz="1500" dirty="0" smtClean="0">
                  <a:latin typeface="Calibri" panose="020F0502020204030204" pitchFamily="34" charset="0"/>
                  <a:cs typeface="Calibri" panose="020F0502020204030204" pitchFamily="34" charset="0"/>
                </a:rPr>
                <a:t>présents au 31-12-2021</a:t>
              </a:r>
              <a:endParaRPr lang="fr-FR" sz="1500" b="0" dirty="0">
                <a:latin typeface="Calibri" panose="020F0502020204030204" pitchFamily="34" charset="0"/>
                <a:cs typeface="Calibri" panose="020F0502020204030204" pitchFamily="34" charset="0"/>
              </a:endParaRPr>
            </a:p>
          </p:txBody>
        </p:sp>
        <p:cxnSp>
          <p:nvCxnSpPr>
            <p:cNvPr id="21" name="Connecteur droit 20"/>
            <p:cNvCxnSpPr/>
            <p:nvPr/>
          </p:nvCxnSpPr>
          <p:spPr>
            <a:xfrm>
              <a:off x="7304969" y="2609421"/>
              <a:ext cx="157847" cy="439985"/>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7907158" y="2636257"/>
              <a:ext cx="213204" cy="409402"/>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591110" y="2874092"/>
              <a:ext cx="1367878" cy="535161"/>
            </a:xfrm>
            <a:prstGeom prst="rect">
              <a:avLst/>
            </a:prstGeom>
          </p:spPr>
          <p:txBody>
            <a:bodyPr wrap="square">
              <a:spAutoFit/>
            </a:bodyPr>
            <a:lstStyle/>
            <a:p>
              <a:pPr algn="ctr"/>
              <a:r>
                <a:rPr lang="fr-FR" sz="1500" b="0" dirty="0">
                  <a:latin typeface="Calibri" panose="020F0502020204030204" pitchFamily="34" charset="0"/>
                  <a:cs typeface="Calibri" panose="020F0502020204030204" pitchFamily="34" charset="0"/>
                </a:rPr>
                <a:t>Age </a:t>
              </a:r>
              <a:r>
                <a:rPr lang="fr-FR" sz="1500" b="0" dirty="0" smtClean="0">
                  <a:latin typeface="Calibri" panose="020F0502020204030204" pitchFamily="34" charset="0"/>
                  <a:cs typeface="Calibri" panose="020F0502020204030204" pitchFamily="34" charset="0"/>
                </a:rPr>
                <a:t>moyen</a:t>
              </a:r>
              <a:br>
                <a:rPr lang="fr-FR" sz="1500" b="0" dirty="0" smtClean="0">
                  <a:latin typeface="Calibri" panose="020F0502020204030204" pitchFamily="34" charset="0"/>
                  <a:cs typeface="Calibri" panose="020F0502020204030204" pitchFamily="34" charset="0"/>
                </a:rPr>
              </a:br>
              <a:r>
                <a:rPr lang="fr-FR" sz="1500" b="0" dirty="0" smtClean="0">
                  <a:latin typeface="Calibri" panose="020F0502020204030204" pitchFamily="34" charset="0"/>
                  <a:cs typeface="Calibri" panose="020F0502020204030204" pitchFamily="34" charset="0"/>
                </a:rPr>
                <a:t> </a:t>
              </a:r>
              <a:r>
                <a:rPr lang="fr-FR" sz="1800" b="1" dirty="0" smtClean="0">
                  <a:latin typeface="Calibri" panose="020F0502020204030204" pitchFamily="34" charset="0"/>
                  <a:cs typeface="Calibri" panose="020F0502020204030204" pitchFamily="34" charset="0"/>
                </a:rPr>
                <a:t>42,5 </a:t>
              </a:r>
              <a:r>
                <a:rPr lang="fr-FR" sz="1500" b="0" dirty="0">
                  <a:latin typeface="Calibri" panose="020F0502020204030204" pitchFamily="34" charset="0"/>
                  <a:cs typeface="Calibri" panose="020F0502020204030204" pitchFamily="34" charset="0"/>
                </a:rPr>
                <a:t>ans</a:t>
              </a:r>
              <a:endParaRPr lang="fr-FR" sz="1600" b="0" dirty="0">
                <a:solidFill>
                  <a:srgbClr val="47C1D3"/>
                </a:solidFill>
                <a:latin typeface="Calibri" panose="020F0502020204030204" pitchFamily="34" charset="0"/>
                <a:cs typeface="Calibri" panose="020F0502020204030204" pitchFamily="34" charset="0"/>
              </a:endParaRPr>
            </a:p>
          </p:txBody>
        </p:sp>
        <p:sp>
          <p:nvSpPr>
            <p:cNvPr id="24" name="Rectangle 23"/>
            <p:cNvSpPr/>
            <p:nvPr/>
          </p:nvSpPr>
          <p:spPr>
            <a:xfrm>
              <a:off x="5638033" y="3479550"/>
              <a:ext cx="1237497" cy="740992"/>
            </a:xfrm>
            <a:prstGeom prst="rect">
              <a:avLst/>
            </a:prstGeom>
          </p:spPr>
          <p:txBody>
            <a:bodyPr wrap="square">
              <a:spAutoFit/>
            </a:bodyPr>
            <a:lstStyle/>
            <a:p>
              <a:pPr algn="ctr"/>
              <a:r>
                <a:rPr lang="fr-FR" sz="1500" b="0" dirty="0">
                  <a:latin typeface="Calibri" panose="020F0502020204030204" pitchFamily="34" charset="0"/>
                  <a:cs typeface="Calibri" panose="020F0502020204030204" pitchFamily="34" charset="0"/>
                </a:rPr>
                <a:t>Ancienneté </a:t>
              </a:r>
              <a:r>
                <a:rPr lang="fr-FR" sz="1500" b="0" dirty="0" smtClean="0">
                  <a:latin typeface="Calibri" panose="020F0502020204030204" pitchFamily="34" charset="0"/>
                  <a:cs typeface="Calibri" panose="020F0502020204030204" pitchFamily="34" charset="0"/>
                </a:rPr>
                <a:t>moyenne</a:t>
              </a:r>
              <a:br>
                <a:rPr lang="fr-FR" sz="1500" b="0" dirty="0" smtClean="0">
                  <a:latin typeface="Calibri" panose="020F0502020204030204" pitchFamily="34" charset="0"/>
                  <a:cs typeface="Calibri" panose="020F0502020204030204" pitchFamily="34" charset="0"/>
                </a:rPr>
              </a:br>
              <a:r>
                <a:rPr lang="fr-FR" sz="1800" b="1" dirty="0" smtClean="0">
                  <a:latin typeface="Calibri" panose="020F0502020204030204" pitchFamily="34" charset="0"/>
                  <a:cs typeface="Calibri" panose="020F0502020204030204" pitchFamily="34" charset="0"/>
                </a:rPr>
                <a:t>10,5</a:t>
              </a:r>
              <a:r>
                <a:rPr lang="fr-FR" sz="1500" b="0" dirty="0" smtClean="0">
                  <a:latin typeface="Calibri" panose="020F0502020204030204" pitchFamily="34" charset="0"/>
                  <a:cs typeface="Calibri" panose="020F0502020204030204" pitchFamily="34" charset="0"/>
                </a:rPr>
                <a:t> </a:t>
              </a:r>
              <a:r>
                <a:rPr lang="fr-FR" sz="1500" b="0" dirty="0">
                  <a:latin typeface="Calibri" panose="020F0502020204030204" pitchFamily="34" charset="0"/>
                  <a:cs typeface="Calibri" panose="020F0502020204030204" pitchFamily="34" charset="0"/>
                </a:rPr>
                <a:t>ans</a:t>
              </a:r>
              <a:endParaRPr lang="fr-FR" sz="1600" b="0" dirty="0">
                <a:solidFill>
                  <a:srgbClr val="47C1D3"/>
                </a:solidFill>
                <a:latin typeface="Calibri" panose="020F0502020204030204" pitchFamily="34" charset="0"/>
                <a:cs typeface="Calibri" panose="020F0502020204030204" pitchFamily="34" charset="0"/>
              </a:endParaRPr>
            </a:p>
          </p:txBody>
        </p:sp>
        <p:cxnSp>
          <p:nvCxnSpPr>
            <p:cNvPr id="25" name="Connecteur droit 24"/>
            <p:cNvCxnSpPr/>
            <p:nvPr/>
          </p:nvCxnSpPr>
          <p:spPr>
            <a:xfrm>
              <a:off x="6632595" y="3312034"/>
              <a:ext cx="543673" cy="108557"/>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614274" y="1965541"/>
              <a:ext cx="1221186" cy="535161"/>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Femmes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56 %</a:t>
              </a:r>
              <a:endParaRPr lang="fr-FR" sz="1600" b="0" dirty="0">
                <a:solidFill>
                  <a:srgbClr val="47C1D3"/>
                </a:solidFill>
                <a:latin typeface="Calibri" panose="020F0502020204030204" pitchFamily="34" charset="0"/>
                <a:cs typeface="Calibri" panose="020F0502020204030204" pitchFamily="34" charset="0"/>
              </a:endParaRPr>
            </a:p>
          </p:txBody>
        </p:sp>
        <p:sp>
          <p:nvSpPr>
            <p:cNvPr id="27" name="Rectangle 26"/>
            <p:cNvSpPr/>
            <p:nvPr/>
          </p:nvSpPr>
          <p:spPr>
            <a:xfrm>
              <a:off x="6700025" y="1973712"/>
              <a:ext cx="1221186" cy="535161"/>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Hommes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44 %</a:t>
              </a:r>
              <a:endParaRPr lang="fr-FR" sz="1600" b="0" dirty="0">
                <a:solidFill>
                  <a:srgbClr val="47C1D3"/>
                </a:solidFill>
                <a:latin typeface="Calibri" panose="020F0502020204030204" pitchFamily="34" charset="0"/>
                <a:cs typeface="Calibri" panose="020F0502020204030204" pitchFamily="34" charset="0"/>
              </a:endParaRPr>
            </a:p>
          </p:txBody>
        </p:sp>
        <p:sp>
          <p:nvSpPr>
            <p:cNvPr id="28" name="Rectangle 27"/>
            <p:cNvSpPr/>
            <p:nvPr/>
          </p:nvSpPr>
          <p:spPr>
            <a:xfrm>
              <a:off x="8532723" y="2923739"/>
              <a:ext cx="1221186" cy="535161"/>
            </a:xfrm>
            <a:prstGeom prst="rect">
              <a:avLst/>
            </a:prstGeom>
          </p:spPr>
          <p:txBody>
            <a:bodyPr wrap="square">
              <a:spAutoFit/>
            </a:bodyPr>
            <a:lstStyle/>
            <a:p>
              <a:pPr algn="ctr"/>
              <a:r>
                <a:rPr lang="fr-FR" sz="1500" dirty="0">
                  <a:latin typeface="Calibri" panose="020F0502020204030204" pitchFamily="34" charset="0"/>
                  <a:cs typeface="Calibri" panose="020F0502020204030204" pitchFamily="34" charset="0"/>
                </a:rPr>
                <a:t>Temps </a:t>
              </a:r>
              <a:r>
                <a:rPr lang="fr-FR" sz="1500" dirty="0" smtClean="0">
                  <a:latin typeface="Calibri" panose="020F0502020204030204" pitchFamily="34" charset="0"/>
                  <a:cs typeface="Calibri" panose="020F0502020204030204" pitchFamily="34" charset="0"/>
                </a:rPr>
                <a:t>plein</a:t>
              </a:r>
              <a:r>
                <a:rPr lang="fr-FR" sz="1500" b="0" dirty="0" smtClean="0">
                  <a:latin typeface="Calibri" panose="020F0502020204030204" pitchFamily="34" charset="0"/>
                  <a:cs typeface="Calibri" panose="020F0502020204030204" pitchFamily="34" charset="0"/>
                </a:rPr>
                <a:t>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98%</a:t>
              </a:r>
              <a:endParaRPr lang="fr-FR" sz="1600" b="0" dirty="0">
                <a:solidFill>
                  <a:srgbClr val="47C1D3"/>
                </a:solidFill>
                <a:latin typeface="Calibri" panose="020F0502020204030204" pitchFamily="34" charset="0"/>
                <a:cs typeface="Calibri" panose="020F0502020204030204" pitchFamily="34" charset="0"/>
              </a:endParaRPr>
            </a:p>
          </p:txBody>
        </p:sp>
        <p:sp>
          <p:nvSpPr>
            <p:cNvPr id="29" name="Rectangle 28"/>
            <p:cNvSpPr/>
            <p:nvPr/>
          </p:nvSpPr>
          <p:spPr>
            <a:xfrm>
              <a:off x="8355956" y="3499282"/>
              <a:ext cx="1529857" cy="535161"/>
            </a:xfrm>
            <a:prstGeom prst="rect">
              <a:avLst/>
            </a:prstGeom>
          </p:spPr>
          <p:txBody>
            <a:bodyPr wrap="square">
              <a:spAutoFit/>
            </a:bodyPr>
            <a:lstStyle/>
            <a:p>
              <a:pPr algn="ctr"/>
              <a:r>
                <a:rPr lang="fr-FR" sz="1500" dirty="0">
                  <a:latin typeface="Calibri" panose="020F0502020204030204" pitchFamily="34" charset="0"/>
                  <a:cs typeface="Calibri" panose="020F0502020204030204" pitchFamily="34" charset="0"/>
                </a:rPr>
                <a:t>Temps partiel </a:t>
              </a:r>
              <a:r>
                <a:rPr lang="fr-FR" sz="1500" b="0" dirty="0" smtClean="0">
                  <a:latin typeface="Calibri" panose="020F0502020204030204" pitchFamily="34" charset="0"/>
                  <a:cs typeface="Calibri" panose="020F0502020204030204" pitchFamily="34" charset="0"/>
                </a:rPr>
                <a:t>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2%</a:t>
              </a:r>
              <a:endParaRPr lang="fr-FR" sz="1600" b="0" dirty="0">
                <a:solidFill>
                  <a:srgbClr val="47C1D3"/>
                </a:solidFill>
                <a:latin typeface="Calibri" panose="020F0502020204030204" pitchFamily="34" charset="0"/>
                <a:cs typeface="Calibri" panose="020F0502020204030204" pitchFamily="34" charset="0"/>
              </a:endParaRPr>
            </a:p>
          </p:txBody>
        </p:sp>
        <p:cxnSp>
          <p:nvCxnSpPr>
            <p:cNvPr id="30" name="Connecteur droit 29"/>
            <p:cNvCxnSpPr/>
            <p:nvPr/>
          </p:nvCxnSpPr>
          <p:spPr>
            <a:xfrm flipV="1">
              <a:off x="6472545" y="4398612"/>
              <a:ext cx="487163" cy="380317"/>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871958" y="4713293"/>
              <a:ext cx="791661" cy="535161"/>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CDI </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95%</a:t>
              </a:r>
              <a:endParaRPr lang="fr-FR" sz="1600" b="0" dirty="0">
                <a:solidFill>
                  <a:srgbClr val="47C1D3"/>
                </a:solidFill>
                <a:latin typeface="Calibri" panose="020F0502020204030204" pitchFamily="34" charset="0"/>
                <a:cs typeface="Calibri" panose="020F0502020204030204" pitchFamily="34" charset="0"/>
              </a:endParaRPr>
            </a:p>
          </p:txBody>
        </p:sp>
        <p:sp>
          <p:nvSpPr>
            <p:cNvPr id="32" name="Rectangle 31"/>
            <p:cNvSpPr/>
            <p:nvPr/>
          </p:nvSpPr>
          <p:spPr>
            <a:xfrm>
              <a:off x="6575389" y="4945316"/>
              <a:ext cx="754002" cy="600164"/>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CDD</a:t>
              </a:r>
              <a:endParaRPr lang="fr-FR" sz="1500" b="0"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2%</a:t>
              </a:r>
              <a:endParaRPr lang="fr-FR" sz="1600" b="0" dirty="0">
                <a:solidFill>
                  <a:srgbClr val="47C1D3"/>
                </a:solidFill>
                <a:latin typeface="Calibri" panose="020F0502020204030204" pitchFamily="34" charset="0"/>
                <a:cs typeface="Calibri" panose="020F0502020204030204" pitchFamily="34" charset="0"/>
              </a:endParaRPr>
            </a:p>
          </p:txBody>
        </p:sp>
        <p:sp>
          <p:nvSpPr>
            <p:cNvPr id="33" name="Rectangle 32"/>
            <p:cNvSpPr/>
            <p:nvPr/>
          </p:nvSpPr>
          <p:spPr>
            <a:xfrm>
              <a:off x="7131511" y="4979690"/>
              <a:ext cx="1528101" cy="740992"/>
            </a:xfrm>
            <a:prstGeom prst="rect">
              <a:avLst/>
            </a:prstGeom>
          </p:spPr>
          <p:txBody>
            <a:bodyPr wrap="square">
              <a:spAutoFit/>
            </a:bodyPr>
            <a:lstStyle/>
            <a:p>
              <a:pPr algn="ctr"/>
              <a:r>
                <a:rPr lang="fr-FR" sz="1500" b="0" dirty="0">
                  <a:latin typeface="Calibri" panose="020F0502020204030204" pitchFamily="34" charset="0"/>
                  <a:cs typeface="Calibri" panose="020F0502020204030204" pitchFamily="34" charset="0"/>
                </a:rPr>
                <a:t>Contrats </a:t>
              </a:r>
              <a:r>
                <a:rPr lang="fr-FR" sz="1500" b="0" dirty="0" smtClean="0">
                  <a:latin typeface="Calibri" panose="020F0502020204030204" pitchFamily="34" charset="0"/>
                  <a:cs typeface="Calibri" panose="020F0502020204030204" pitchFamily="34" charset="0"/>
                </a:rPr>
                <a:t>d’apprentissage</a:t>
              </a:r>
              <a:endParaRPr lang="fr-FR" sz="1500" b="0" dirty="0">
                <a:latin typeface="Calibri" panose="020F0502020204030204" pitchFamily="34" charset="0"/>
                <a:cs typeface="Calibri" panose="020F0502020204030204" pitchFamily="34" charset="0"/>
              </a:endParaRPr>
            </a:p>
            <a:p>
              <a:pPr algn="ctr"/>
              <a:r>
                <a:rPr lang="fr-FR" sz="1800" b="1" dirty="0">
                  <a:latin typeface="Calibri" panose="020F0502020204030204" pitchFamily="34" charset="0"/>
                  <a:cs typeface="Calibri" panose="020F0502020204030204" pitchFamily="34" charset="0"/>
                </a:rPr>
                <a:t>2</a:t>
              </a:r>
              <a:r>
                <a:rPr lang="fr-FR" sz="1800" b="1" dirty="0" smtClean="0">
                  <a:latin typeface="Calibri" panose="020F0502020204030204" pitchFamily="34" charset="0"/>
                  <a:cs typeface="Calibri" panose="020F0502020204030204" pitchFamily="34" charset="0"/>
                </a:rPr>
                <a:t>%</a:t>
              </a:r>
              <a:endParaRPr lang="fr-FR" sz="1600" b="0" dirty="0">
                <a:solidFill>
                  <a:srgbClr val="47C1D3"/>
                </a:solidFill>
                <a:latin typeface="Calibri" panose="020F0502020204030204" pitchFamily="34" charset="0"/>
                <a:cs typeface="Calibri" panose="020F0502020204030204" pitchFamily="34" charset="0"/>
              </a:endParaRPr>
            </a:p>
          </p:txBody>
        </p:sp>
        <p:sp>
          <p:nvSpPr>
            <p:cNvPr id="34" name="Rectangle 33"/>
            <p:cNvSpPr/>
            <p:nvPr/>
          </p:nvSpPr>
          <p:spPr>
            <a:xfrm>
              <a:off x="8382746" y="4819456"/>
              <a:ext cx="1072348" cy="607619"/>
            </a:xfrm>
            <a:prstGeom prst="rect">
              <a:avLst/>
            </a:prstGeom>
          </p:spPr>
          <p:txBody>
            <a:bodyPr wrap="square">
              <a:spAutoFit/>
            </a:bodyPr>
            <a:lstStyle/>
            <a:p>
              <a:pPr algn="ctr"/>
              <a:r>
                <a:rPr lang="fr-FR" sz="1500" b="0" dirty="0" smtClean="0">
                  <a:latin typeface="Calibri" panose="020F0502020204030204" pitchFamily="34" charset="0"/>
                  <a:cs typeface="Calibri" panose="020F0502020204030204" pitchFamily="34" charset="0"/>
                </a:rPr>
                <a:t>Autres</a:t>
              </a:r>
              <a:endParaRPr lang="fr-FR" sz="1500" b="0" dirty="0">
                <a:latin typeface="Calibri" panose="020F0502020204030204" pitchFamily="34" charset="0"/>
                <a:cs typeface="Calibri" panose="020F0502020204030204" pitchFamily="34" charset="0"/>
              </a:endParaRPr>
            </a:p>
            <a:p>
              <a:pPr algn="ctr"/>
              <a:r>
                <a:rPr lang="fr-FR" sz="1800" b="1" dirty="0">
                  <a:latin typeface="Calibri" panose="020F0502020204030204" pitchFamily="34" charset="0"/>
                  <a:cs typeface="Calibri" panose="020F0502020204030204" pitchFamily="34" charset="0"/>
                </a:rPr>
                <a:t>1%</a:t>
              </a:r>
              <a:endParaRPr lang="fr-FR" sz="1600" b="0" dirty="0">
                <a:solidFill>
                  <a:srgbClr val="47C1D3"/>
                </a:solidFill>
                <a:latin typeface="Calibri" panose="020F0502020204030204" pitchFamily="34" charset="0"/>
                <a:cs typeface="Calibri" panose="020F0502020204030204" pitchFamily="34" charset="0"/>
              </a:endParaRPr>
            </a:p>
          </p:txBody>
        </p:sp>
        <p:cxnSp>
          <p:nvCxnSpPr>
            <p:cNvPr id="35" name="Connecteur droit 34"/>
            <p:cNvCxnSpPr/>
            <p:nvPr/>
          </p:nvCxnSpPr>
          <p:spPr>
            <a:xfrm flipV="1">
              <a:off x="7000763" y="4439714"/>
              <a:ext cx="383130" cy="426194"/>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33" idx="0"/>
            </p:cNvCxnSpPr>
            <p:nvPr/>
          </p:nvCxnSpPr>
          <p:spPr>
            <a:xfrm flipH="1" flipV="1">
              <a:off x="7686717" y="4424329"/>
              <a:ext cx="208844" cy="555360"/>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flipV="1">
              <a:off x="7985084" y="4434025"/>
              <a:ext cx="544383" cy="377597"/>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pic>
          <p:nvPicPr>
            <p:cNvPr id="38" name="Image 37"/>
            <p:cNvPicPr>
              <a:picLocks noChangeAspect="1"/>
            </p:cNvPicPr>
            <p:nvPr/>
          </p:nvPicPr>
          <p:blipFill>
            <a:blip r:embed="rId7"/>
            <a:stretch>
              <a:fillRect/>
            </a:stretch>
          </p:blipFill>
          <p:spPr>
            <a:xfrm>
              <a:off x="7210472" y="3077803"/>
              <a:ext cx="909890" cy="721561"/>
            </a:xfrm>
            <a:prstGeom prst="rect">
              <a:avLst/>
            </a:prstGeom>
          </p:spPr>
        </p:pic>
        <p:cxnSp>
          <p:nvCxnSpPr>
            <p:cNvPr id="39" name="Connecteur droit 38"/>
            <p:cNvCxnSpPr/>
            <p:nvPr/>
          </p:nvCxnSpPr>
          <p:spPr>
            <a:xfrm flipV="1">
              <a:off x="6613085" y="3642334"/>
              <a:ext cx="587311" cy="185952"/>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H="1">
              <a:off x="8209592" y="3181573"/>
              <a:ext cx="394874" cy="124599"/>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flipV="1">
              <a:off x="8175041" y="3639527"/>
              <a:ext cx="441889" cy="162691"/>
            </a:xfrm>
            <a:prstGeom prst="line">
              <a:avLst/>
            </a:prstGeom>
            <a:ln w="12700">
              <a:solidFill>
                <a:srgbClr val="1A979E"/>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888409" y="1692399"/>
            <a:ext cx="3817061" cy="4596643"/>
          </a:xfrm>
          <a:prstGeom prst="rect">
            <a:avLst/>
          </a:prstGeom>
        </p:spPr>
        <p:txBody>
          <a:bodyPr wrap="square">
            <a:spAutoFit/>
          </a:bodyPr>
          <a:lstStyle/>
          <a:p>
            <a:pPr lvl="0" defTabSz="711200">
              <a:lnSpc>
                <a:spcPct val="90000"/>
              </a:lnSpc>
              <a:spcBef>
                <a:spcPct val="0"/>
              </a:spcBef>
              <a:spcAft>
                <a:spcPct val="35000"/>
              </a:spcAft>
            </a:pPr>
            <a:endParaRPr lang="fr-FR" sz="600" b="1" dirty="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r>
              <a:rPr lang="fr-FR" sz="1400" b="1" dirty="0" smtClean="0">
                <a:latin typeface="Calibri" panose="020F0502020204030204" pitchFamily="34" charset="0"/>
                <a:cs typeface="Calibri" panose="020F0502020204030204" pitchFamily="34" charset="0"/>
              </a:rPr>
              <a:t>700 entreprises </a:t>
            </a:r>
            <a:r>
              <a:rPr lang="fr-FR" sz="1400" dirty="0" smtClean="0">
                <a:latin typeface="Calibri" panose="020F0502020204030204" pitchFamily="34" charset="0"/>
                <a:cs typeface="Calibri" panose="020F0502020204030204" pitchFamily="34" charset="0"/>
              </a:rPr>
              <a:t>(3 %)</a:t>
            </a:r>
          </a:p>
          <a:p>
            <a:pPr lvl="0" defTabSz="711200">
              <a:lnSpc>
                <a:spcPct val="90000"/>
              </a:lnSpc>
              <a:spcBef>
                <a:spcPct val="0"/>
              </a:spcBef>
              <a:spcAft>
                <a:spcPct val="35000"/>
              </a:spcAft>
            </a:pPr>
            <a:r>
              <a:rPr lang="fr-FR" sz="1400" dirty="0" smtClean="0">
                <a:solidFill>
                  <a:schemeClr val="tx2"/>
                </a:solidFill>
                <a:latin typeface="Calibri" panose="020F0502020204030204" pitchFamily="34" charset="0"/>
                <a:cs typeface="Calibri" panose="020F0502020204030204" pitchFamily="34" charset="0"/>
              </a:rPr>
              <a:t>(- 13 % par rapport à 2015)</a:t>
            </a:r>
          </a:p>
          <a:p>
            <a:pPr lvl="0" defTabSz="711200">
              <a:lnSpc>
                <a:spcPct val="90000"/>
              </a:lnSpc>
              <a:spcBef>
                <a:spcPct val="0"/>
              </a:spcBef>
              <a:spcAft>
                <a:spcPct val="35000"/>
              </a:spcAft>
            </a:pPr>
            <a:endParaRPr lang="fr-FR" sz="1400" dirty="0">
              <a:solidFill>
                <a:schemeClr val="tx2"/>
              </a:solidFill>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endParaRPr lang="fr-FR" sz="600" dirty="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r>
              <a:rPr lang="fr-FR" sz="1400" b="1" dirty="0" smtClean="0">
                <a:latin typeface="Calibri" panose="020F0502020204030204" pitchFamily="34" charset="0"/>
                <a:cs typeface="Calibri" panose="020F0502020204030204" pitchFamily="34" charset="0"/>
              </a:rPr>
              <a:t>1.250 </a:t>
            </a:r>
            <a:r>
              <a:rPr lang="fr-FR" sz="1400" b="1" dirty="0">
                <a:latin typeface="Calibri" panose="020F0502020204030204" pitchFamily="34" charset="0"/>
                <a:cs typeface="Calibri" panose="020F0502020204030204" pitchFamily="34" charset="0"/>
              </a:rPr>
              <a:t>actifs </a:t>
            </a:r>
            <a:r>
              <a:rPr lang="fr-FR" sz="1400" dirty="0" smtClean="0">
                <a:latin typeface="Calibri" panose="020F0502020204030204" pitchFamily="34" charset="0"/>
                <a:cs typeface="Calibri" panose="020F0502020204030204" pitchFamily="34" charset="0"/>
              </a:rPr>
              <a:t>(2 </a:t>
            </a:r>
            <a:r>
              <a:rPr lang="fr-FR" sz="1400" dirty="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présents fin </a:t>
            </a:r>
            <a:r>
              <a:rPr lang="fr-FR" sz="1400" dirty="0">
                <a:latin typeface="Calibri" panose="020F0502020204030204" pitchFamily="34" charset="0"/>
                <a:cs typeface="Calibri" panose="020F0502020204030204" pitchFamily="34" charset="0"/>
              </a:rPr>
              <a:t>2021</a:t>
            </a:r>
          </a:p>
          <a:p>
            <a:pPr lvl="0" defTabSz="711200">
              <a:lnSpc>
                <a:spcPct val="90000"/>
              </a:lnSpc>
              <a:spcBef>
                <a:spcPct val="0"/>
              </a:spcBef>
              <a:spcAft>
                <a:spcPct val="35000"/>
              </a:spcAft>
            </a:pPr>
            <a:r>
              <a:rPr lang="fr-FR" sz="1400" i="1" dirty="0">
                <a:latin typeface="Calibri" panose="020F0502020204030204" pitchFamily="34" charset="0"/>
                <a:cs typeface="Calibri" panose="020F0502020204030204" pitchFamily="34" charset="0"/>
              </a:rPr>
              <a:t>soit </a:t>
            </a:r>
            <a:r>
              <a:rPr lang="fr-FR" sz="1400" i="1" dirty="0" smtClean="0">
                <a:latin typeface="Calibri" panose="020F0502020204030204" pitchFamily="34" charset="0"/>
                <a:cs typeface="Calibri" panose="020F0502020204030204" pitchFamily="34" charset="0"/>
              </a:rPr>
              <a:t>2 actifs </a:t>
            </a:r>
            <a:r>
              <a:rPr lang="fr-FR" sz="1400" i="1" dirty="0">
                <a:latin typeface="Calibri" panose="020F0502020204030204" pitchFamily="34" charset="0"/>
                <a:cs typeface="Calibri" panose="020F0502020204030204" pitchFamily="34" charset="0"/>
              </a:rPr>
              <a:t>en moyenne / </a:t>
            </a:r>
            <a:r>
              <a:rPr lang="fr-FR" sz="1400" i="1" dirty="0" smtClean="0">
                <a:latin typeface="Calibri" panose="020F0502020204030204" pitchFamily="34" charset="0"/>
                <a:cs typeface="Calibri" panose="020F0502020204030204" pitchFamily="34" charset="0"/>
              </a:rPr>
              <a:t>entreprise</a:t>
            </a:r>
          </a:p>
          <a:p>
            <a:pPr defTabSz="711200">
              <a:lnSpc>
                <a:spcPct val="90000"/>
              </a:lnSpc>
              <a:spcBef>
                <a:spcPct val="0"/>
              </a:spcBef>
              <a:spcAft>
                <a:spcPct val="35000"/>
              </a:spcAft>
            </a:pPr>
            <a:r>
              <a:rPr lang="fr-FR" sz="1400" dirty="0" smtClean="0">
                <a:solidFill>
                  <a:schemeClr val="tx2"/>
                </a:solidFill>
                <a:latin typeface="Calibri" panose="020F0502020204030204" pitchFamily="34" charset="0"/>
                <a:cs typeface="Calibri" panose="020F0502020204030204" pitchFamily="34" charset="0"/>
              </a:rPr>
              <a:t>(- 32 </a:t>
            </a:r>
            <a:r>
              <a:rPr lang="fr-FR" sz="1400" dirty="0">
                <a:solidFill>
                  <a:schemeClr val="tx2"/>
                </a:solidFill>
                <a:latin typeface="Calibri" panose="020F0502020204030204" pitchFamily="34" charset="0"/>
                <a:cs typeface="Calibri" panose="020F0502020204030204" pitchFamily="34" charset="0"/>
              </a:rPr>
              <a:t>% par rapport à 2015</a:t>
            </a:r>
            <a:r>
              <a:rPr lang="fr-FR" sz="1400" dirty="0" smtClean="0">
                <a:solidFill>
                  <a:schemeClr val="tx2"/>
                </a:solidFill>
                <a:latin typeface="Calibri" panose="020F0502020204030204" pitchFamily="34" charset="0"/>
                <a:cs typeface="Calibri" panose="020F0502020204030204" pitchFamily="34" charset="0"/>
              </a:rPr>
              <a:t>)</a:t>
            </a:r>
          </a:p>
          <a:p>
            <a:pPr defTabSz="711200">
              <a:lnSpc>
                <a:spcPct val="90000"/>
              </a:lnSpc>
              <a:spcBef>
                <a:spcPct val="0"/>
              </a:spcBef>
              <a:spcAft>
                <a:spcPct val="35000"/>
              </a:spcAft>
            </a:pPr>
            <a:endParaRPr lang="fr-FR" sz="1400" dirty="0" smtClean="0">
              <a:latin typeface="Calibri" panose="020F0502020204030204" pitchFamily="34" charset="0"/>
              <a:cs typeface="Calibri" panose="020F0502020204030204" pitchFamily="34" charset="0"/>
            </a:endParaRPr>
          </a:p>
          <a:p>
            <a:pPr defTabSz="711200">
              <a:lnSpc>
                <a:spcPct val="90000"/>
              </a:lnSpc>
              <a:spcBef>
                <a:spcPct val="0"/>
              </a:spcBef>
              <a:spcAft>
                <a:spcPct val="35000"/>
              </a:spcAft>
            </a:pPr>
            <a:r>
              <a:rPr lang="fr-FR" sz="1400" dirty="0" smtClean="0">
                <a:latin typeface="Calibri" panose="020F0502020204030204" pitchFamily="34" charset="0"/>
                <a:cs typeface="Calibri" panose="020F0502020204030204" pitchFamily="34" charset="0"/>
              </a:rPr>
              <a:t>Age moyen du chef d’entreprise : </a:t>
            </a:r>
            <a:r>
              <a:rPr lang="fr-FR" sz="1400" b="1" dirty="0" smtClean="0">
                <a:latin typeface="Calibri" panose="020F0502020204030204" pitchFamily="34" charset="0"/>
                <a:cs typeface="Calibri" panose="020F0502020204030204" pitchFamily="34" charset="0"/>
              </a:rPr>
              <a:t>55 ans</a:t>
            </a:r>
          </a:p>
          <a:p>
            <a:pPr defTabSz="711200">
              <a:lnSpc>
                <a:spcPct val="90000"/>
              </a:lnSpc>
              <a:spcBef>
                <a:spcPct val="0"/>
              </a:spcBef>
              <a:spcAft>
                <a:spcPct val="35000"/>
              </a:spcAft>
            </a:pPr>
            <a:r>
              <a:rPr lang="fr-FR" sz="1400" b="1" dirty="0" smtClean="0">
                <a:latin typeface="Calibri" panose="020F0502020204030204" pitchFamily="34" charset="0"/>
                <a:cs typeface="Calibri" panose="020F0502020204030204" pitchFamily="34" charset="0"/>
              </a:rPr>
              <a:t>26 % </a:t>
            </a:r>
            <a:r>
              <a:rPr lang="fr-FR" sz="1400" dirty="0" smtClean="0">
                <a:latin typeface="Calibri" panose="020F0502020204030204" pitchFamily="34" charset="0"/>
                <a:cs typeface="Calibri" panose="020F0502020204030204" pitchFamily="34" charset="0"/>
              </a:rPr>
              <a:t>des chefs d’entreprises envisagent la transmission de leur entreprise</a:t>
            </a:r>
            <a:endParaRPr lang="fr-FR" sz="1400" b="1" dirty="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endParaRPr lang="fr-FR" sz="1400" i="1" dirty="0" smtClean="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endParaRPr lang="fr-FR" sz="600" dirty="0" smtClean="0">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r>
              <a:rPr lang="fr-FR" sz="1400" b="1" dirty="0" smtClean="0">
                <a:latin typeface="Calibri" panose="020F0502020204030204" pitchFamily="34" charset="0"/>
                <a:cs typeface="Calibri" panose="020F0502020204030204" pitchFamily="34" charset="0"/>
              </a:rPr>
              <a:t>750 salariés </a:t>
            </a:r>
            <a:r>
              <a:rPr lang="fr-FR" sz="1400" dirty="0" smtClean="0">
                <a:latin typeface="Calibri" panose="020F0502020204030204" pitchFamily="34" charset="0"/>
                <a:cs typeface="Calibri" panose="020F0502020204030204" pitchFamily="34" charset="0"/>
              </a:rPr>
              <a:t>(2 %) fin 2021</a:t>
            </a:r>
          </a:p>
          <a:p>
            <a:pPr defTabSz="711200">
              <a:lnSpc>
                <a:spcPct val="90000"/>
              </a:lnSpc>
              <a:spcBef>
                <a:spcPct val="0"/>
              </a:spcBef>
              <a:spcAft>
                <a:spcPct val="35000"/>
              </a:spcAft>
            </a:pPr>
            <a:r>
              <a:rPr lang="fr-FR" sz="1400" dirty="0">
                <a:solidFill>
                  <a:schemeClr val="tx2"/>
                </a:solidFill>
                <a:latin typeface="Calibri" panose="020F0502020204030204" pitchFamily="34" charset="0"/>
                <a:cs typeface="Calibri" panose="020F0502020204030204" pitchFamily="34" charset="0"/>
              </a:rPr>
              <a:t>(- </a:t>
            </a:r>
            <a:r>
              <a:rPr lang="fr-FR" sz="1400" dirty="0" smtClean="0">
                <a:solidFill>
                  <a:schemeClr val="tx2"/>
                </a:solidFill>
                <a:latin typeface="Calibri" panose="020F0502020204030204" pitchFamily="34" charset="0"/>
                <a:cs typeface="Calibri" panose="020F0502020204030204" pitchFamily="34" charset="0"/>
              </a:rPr>
              <a:t>17 </a:t>
            </a:r>
            <a:r>
              <a:rPr lang="fr-FR" sz="1400" dirty="0">
                <a:solidFill>
                  <a:schemeClr val="tx2"/>
                </a:solidFill>
                <a:latin typeface="Calibri" panose="020F0502020204030204" pitchFamily="34" charset="0"/>
                <a:cs typeface="Calibri" panose="020F0502020204030204" pitchFamily="34" charset="0"/>
              </a:rPr>
              <a:t>% par rapport à 2015</a:t>
            </a:r>
            <a:r>
              <a:rPr lang="fr-FR" sz="1400" dirty="0" smtClean="0">
                <a:solidFill>
                  <a:schemeClr val="tx2"/>
                </a:solidFill>
                <a:latin typeface="Calibri" panose="020F0502020204030204" pitchFamily="34" charset="0"/>
                <a:cs typeface="Calibri" panose="020F0502020204030204" pitchFamily="34" charset="0"/>
              </a:rPr>
              <a:t>)</a:t>
            </a:r>
          </a:p>
          <a:p>
            <a:pPr defTabSz="711200">
              <a:lnSpc>
                <a:spcPct val="90000"/>
              </a:lnSpc>
              <a:spcBef>
                <a:spcPct val="0"/>
              </a:spcBef>
              <a:spcAft>
                <a:spcPct val="35000"/>
              </a:spcAft>
            </a:pPr>
            <a:endParaRPr lang="fr-FR" sz="1400" dirty="0">
              <a:solidFill>
                <a:schemeClr val="tx2"/>
              </a:solidFill>
              <a:latin typeface="Calibri" panose="020F0502020204030204" pitchFamily="34" charset="0"/>
              <a:cs typeface="Calibri" panose="020F0502020204030204" pitchFamily="34" charset="0"/>
            </a:endParaRPr>
          </a:p>
          <a:p>
            <a:pPr defTabSz="711200">
              <a:lnSpc>
                <a:spcPct val="90000"/>
              </a:lnSpc>
              <a:spcBef>
                <a:spcPct val="0"/>
              </a:spcBef>
              <a:spcAft>
                <a:spcPct val="35000"/>
              </a:spcAft>
            </a:pPr>
            <a:endParaRPr lang="fr-FR" sz="1400" dirty="0">
              <a:solidFill>
                <a:schemeClr val="tx2"/>
              </a:solidFill>
              <a:latin typeface="Calibri" panose="020F0502020204030204" pitchFamily="34" charset="0"/>
              <a:cs typeface="Calibri" panose="020F0502020204030204" pitchFamily="34" charset="0"/>
            </a:endParaRPr>
          </a:p>
          <a:p>
            <a:pPr lvl="0" defTabSz="711200">
              <a:lnSpc>
                <a:spcPct val="90000"/>
              </a:lnSpc>
              <a:spcBef>
                <a:spcPct val="0"/>
              </a:spcBef>
              <a:spcAft>
                <a:spcPct val="35000"/>
              </a:spcAft>
            </a:pPr>
            <a:endParaRPr lang="fr-F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85667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Contact</a:t>
            </a:r>
          </a:p>
          <a:p>
            <a:r>
              <a:rPr lang="fr-FR" dirty="0" smtClean="0"/>
              <a:t>Laurent FRELAT</a:t>
            </a:r>
          </a:p>
          <a:p>
            <a:r>
              <a:rPr lang="fr-FR" dirty="0" smtClean="0"/>
              <a:t>Directeur Général</a:t>
            </a:r>
          </a:p>
          <a:p>
            <a:r>
              <a:rPr lang="fr-FR" dirty="0" smtClean="0"/>
              <a:t>+33(0)6 11 07 48 14</a:t>
            </a:r>
          </a:p>
          <a:p>
            <a:r>
              <a:rPr lang="fr-FR" dirty="0" smtClean="0"/>
              <a:t>lfrelat@xerfi.fr</a:t>
            </a:r>
          </a:p>
          <a:p>
            <a:r>
              <a:rPr lang="fr-FR" dirty="0" smtClean="0"/>
              <a:t>www.xerfi.com/xerfi-specific</a:t>
            </a:r>
            <a:endParaRPr lang="fr-FR" dirty="0"/>
          </a:p>
        </p:txBody>
      </p:sp>
    </p:spTree>
    <p:extLst>
      <p:ext uri="{BB962C8B-B14F-4D97-AF65-F5344CB8AC3E}">
        <p14:creationId xmlns:p14="http://schemas.microsoft.com/office/powerpoint/2010/main" val="3163357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4"/>
          <p:cNvSpPr>
            <a:spLocks noGrp="1"/>
          </p:cNvSpPr>
          <p:nvPr>
            <p:ph sz="quarter" idx="18"/>
          </p:nvPr>
        </p:nvSpPr>
        <p:spPr>
          <a:xfrm>
            <a:off x="719666" y="1476000"/>
            <a:ext cx="9252000" cy="5148943"/>
          </a:xfrm>
          <a:ln>
            <a:noFill/>
          </a:ln>
        </p:spPr>
        <p:txBody>
          <a:bodyPr/>
          <a:lstStyle/>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Entre 2015 et 2021, le nombre d’entreprises employant au moins 1 salarié a diminué. </a:t>
            </a:r>
            <a:endParaRPr lang="fr-FR" sz="1500" b="0" dirty="0">
              <a:latin typeface="Calibri" pitchFamily="34" charset="0"/>
              <a:cs typeface="Times New Roman" pitchFamily="18" charset="0"/>
            </a:endParaRPr>
          </a:p>
          <a:p>
            <a:pPr marL="715963" indent="-273050" algn="just">
              <a:spcBef>
                <a:spcPts val="300"/>
              </a:spcBef>
              <a:buClr>
                <a:srgbClr val="336699"/>
              </a:buClr>
              <a:tabLst>
                <a:tab pos="177800" algn="l"/>
              </a:tabLst>
            </a:pPr>
            <a:r>
              <a:rPr lang="fr-FR" sz="1500" b="0" dirty="0" smtClean="0">
                <a:latin typeface="Calibri" pitchFamily="34" charset="0"/>
                <a:cs typeface="Times New Roman" pitchFamily="18" charset="0"/>
              </a:rPr>
              <a:t>La progression du nombre total d’entreprises enregistrée sur cet intervalle ne résulte que de la forte augmentation des sociétés n’employant aucun salarié qui composent désormais plus des deux tiers des entreprises du secteur.</a:t>
            </a:r>
            <a:endParaRPr lang="fr-FR" sz="1500" b="0" dirty="0">
              <a:latin typeface="Calibri" pitchFamily="34" charset="0"/>
              <a:cs typeface="Times New Roman" pitchFamily="18"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a:lstStyle/>
          <a:p>
            <a:pPr>
              <a:tabLst>
                <a:tab pos="452438" algn="l"/>
              </a:tabLst>
            </a:pPr>
            <a:r>
              <a:rPr lang="fr-FR" dirty="0" smtClean="0"/>
              <a:t> 1. ANALYSE GLOBALE</a:t>
            </a:r>
            <a:br>
              <a:rPr lang="fr-FR" dirty="0" smtClean="0"/>
            </a:br>
            <a:r>
              <a:rPr lang="fr-FR" dirty="0"/>
              <a:t>	</a:t>
            </a:r>
            <a:r>
              <a:rPr lang="fr-FR" sz="2000" b="0" dirty="0" smtClean="0"/>
              <a:t>a. Dénombrement des entreprises</a:t>
            </a:r>
            <a:br>
              <a:rPr lang="fr-FR" sz="2000" b="0" dirty="0" smtClean="0"/>
            </a:br>
            <a:endParaRPr lang="fr-FR" sz="2000" b="0" dirty="0"/>
          </a:p>
        </p:txBody>
      </p:sp>
      <p:sp>
        <p:nvSpPr>
          <p:cNvPr id="13" name="Text Box 31"/>
          <p:cNvSpPr txBox="1">
            <a:spLocks noChangeArrowheads="1"/>
          </p:cNvSpPr>
          <p:nvPr/>
        </p:nvSpPr>
        <p:spPr bwMode="auto">
          <a:xfrm>
            <a:off x="719666" y="6432730"/>
            <a:ext cx="1584176" cy="246221"/>
          </a:xfrm>
          <a:prstGeom prst="rect">
            <a:avLst/>
          </a:prstGeom>
          <a:noFill/>
          <a:ln w="9525">
            <a:noFill/>
            <a:miter lim="800000"/>
            <a:headEnd/>
            <a:tailEnd/>
          </a:ln>
        </p:spPr>
        <p:txBody>
          <a:bodyPr wrap="square">
            <a:spAutoFit/>
          </a:bodyPr>
          <a:lstStyle/>
          <a:p>
            <a:pPr marL="342900" indent="-342900">
              <a:spcBef>
                <a:spcPts val="0"/>
              </a:spcBef>
            </a:pPr>
            <a:r>
              <a:rPr lang="fr-FR" sz="1000" i="1" dirty="0">
                <a:solidFill>
                  <a:srgbClr val="2B6384"/>
                </a:solidFill>
                <a:latin typeface="Calibri" pitchFamily="34" charset="0"/>
              </a:rPr>
              <a:t>* </a:t>
            </a:r>
            <a:r>
              <a:rPr lang="fr-FR" sz="1000" i="1" dirty="0" smtClean="0">
                <a:solidFill>
                  <a:srgbClr val="2B6384"/>
                </a:solidFill>
                <a:latin typeface="Calibri" pitchFamily="34" charset="0"/>
              </a:rPr>
              <a:t>Y compris les apprentis</a:t>
            </a:r>
            <a:endParaRPr lang="fr-FR" sz="1000" i="1" dirty="0">
              <a:solidFill>
                <a:srgbClr val="2B6384"/>
              </a:solidFill>
              <a:latin typeface="Calibri" pitchFamily="34" charset="0"/>
            </a:endParaRPr>
          </a:p>
        </p:txBody>
      </p:sp>
      <p:graphicFrame>
        <p:nvGraphicFramePr>
          <p:cNvPr id="14" name="Graphique 13"/>
          <p:cNvGraphicFramePr/>
          <p:nvPr>
            <p:extLst>
              <p:ext uri="{D42A27DB-BD31-4B8C-83A1-F6EECF244321}">
                <p14:modId xmlns:p14="http://schemas.microsoft.com/office/powerpoint/2010/main" val="3011588671"/>
              </p:ext>
            </p:extLst>
          </p:nvPr>
        </p:nvGraphicFramePr>
        <p:xfrm>
          <a:off x="5345666" y="3055259"/>
          <a:ext cx="4606041" cy="3324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phique 15"/>
          <p:cNvGraphicFramePr/>
          <p:nvPr>
            <p:extLst>
              <p:ext uri="{D42A27DB-BD31-4B8C-83A1-F6EECF244321}">
                <p14:modId xmlns:p14="http://schemas.microsoft.com/office/powerpoint/2010/main" val="1373210709"/>
              </p:ext>
            </p:extLst>
          </p:nvPr>
        </p:nvGraphicFramePr>
        <p:xfrm>
          <a:off x="686367" y="2760322"/>
          <a:ext cx="4339002" cy="3636448"/>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u numéro de diapositive 2"/>
          <p:cNvSpPr>
            <a:spLocks noGrp="1"/>
          </p:cNvSpPr>
          <p:nvPr>
            <p:ph type="sldNum" sz="quarter" idx="16"/>
          </p:nvPr>
        </p:nvSpPr>
        <p:spPr/>
        <p:txBody>
          <a:bodyPr/>
          <a:lstStyle/>
          <a:p>
            <a:fld id="{F22EDA1E-E195-49C0-AE38-35560FA6B1C3}" type="slidenum">
              <a:rPr lang="fr-FR" smtClean="0"/>
              <a:pPr/>
              <a:t>8</a:t>
            </a:fld>
            <a:endParaRPr lang="fr-FR"/>
          </a:p>
        </p:txBody>
      </p:sp>
    </p:spTree>
    <p:extLst>
      <p:ext uri="{BB962C8B-B14F-4D97-AF65-F5344CB8AC3E}">
        <p14:creationId xmlns:p14="http://schemas.microsoft.com/office/powerpoint/2010/main" val="186271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3286014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4" name="Diapositive think-cell" r:id="rId5" imgW="383" imgH="384" progId="TCLayout.ActiveDocument.1">
                  <p:embed/>
                </p:oleObj>
              </mc:Choice>
              <mc:Fallback>
                <p:oleObj name="Diapositive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2" name="Image 61"/>
          <p:cNvPicPr>
            <a:picLocks noChangeAspect="1"/>
          </p:cNvPicPr>
          <p:nvPr/>
        </p:nvPicPr>
        <p:blipFill>
          <a:blip r:embed="rId7"/>
          <a:stretch>
            <a:fillRect/>
          </a:stretch>
        </p:blipFill>
        <p:spPr>
          <a:xfrm>
            <a:off x="4120509" y="1369518"/>
            <a:ext cx="5180952" cy="5361905"/>
          </a:xfrm>
          <a:prstGeom prst="rect">
            <a:avLst/>
          </a:prstGeom>
        </p:spPr>
      </p:pic>
      <p:sp>
        <p:nvSpPr>
          <p:cNvPr id="19" name="Espace réservé du contenu 4"/>
          <p:cNvSpPr>
            <a:spLocks noGrp="1"/>
          </p:cNvSpPr>
          <p:nvPr>
            <p:ph sz="quarter" idx="18"/>
          </p:nvPr>
        </p:nvSpPr>
        <p:spPr>
          <a:xfrm>
            <a:off x="719666" y="1476000"/>
            <a:ext cx="9252000" cy="5148943"/>
          </a:xfrm>
          <a:ln>
            <a:noFill/>
          </a:ln>
        </p:spPr>
        <p:txBody>
          <a:bodyPr/>
          <a:lstStyle/>
          <a:p>
            <a:pPr marL="0" indent="0" algn="just">
              <a:spcBef>
                <a:spcPts val="300"/>
              </a:spcBef>
              <a:buClr>
                <a:srgbClr val="336699"/>
              </a:buClr>
              <a:buNone/>
              <a:tabLst>
                <a:tab pos="177800" algn="l"/>
              </a:tabLst>
            </a:pPr>
            <a:r>
              <a:rPr lang="fr-FR" sz="1300" dirty="0">
                <a:solidFill>
                  <a:srgbClr val="005377"/>
                </a:solidFill>
                <a:latin typeface="Calibri" pitchFamily="34" charset="0"/>
              </a:rPr>
              <a:t>Répartition des </a:t>
            </a:r>
            <a:r>
              <a:rPr lang="fr-FR" sz="1300" dirty="0" smtClean="0">
                <a:solidFill>
                  <a:srgbClr val="005377"/>
                </a:solidFill>
                <a:latin typeface="Calibri" pitchFamily="34" charset="0"/>
              </a:rPr>
              <a:t>23 300 </a:t>
            </a:r>
            <a:r>
              <a:rPr lang="fr-FR" sz="1300" dirty="0">
                <a:solidFill>
                  <a:srgbClr val="005377"/>
                </a:solidFill>
                <a:latin typeface="Calibri" pitchFamily="34" charset="0"/>
              </a:rPr>
              <a:t>entreprises </a:t>
            </a:r>
            <a:r>
              <a:rPr lang="fr-FR" sz="1300" dirty="0" smtClean="0">
                <a:solidFill>
                  <a:srgbClr val="005377"/>
                </a:solidFill>
                <a:latin typeface="Calibri" pitchFamily="34" charset="0"/>
              </a:rPr>
              <a:t>selon </a:t>
            </a:r>
            <a:r>
              <a:rPr lang="fr-FR" sz="1300" dirty="0">
                <a:solidFill>
                  <a:srgbClr val="005377"/>
                </a:solidFill>
                <a:latin typeface="Calibri" pitchFamily="34" charset="0"/>
              </a:rPr>
              <a:t>les </a:t>
            </a:r>
            <a:r>
              <a:rPr lang="fr-FR" sz="1300" dirty="0" smtClean="0">
                <a:solidFill>
                  <a:srgbClr val="005377"/>
                </a:solidFill>
                <a:latin typeface="Calibri" pitchFamily="34" charset="0"/>
              </a:rPr>
              <a:t>13 régions </a:t>
            </a:r>
            <a:r>
              <a:rPr lang="fr-FR" sz="1300" dirty="0">
                <a:solidFill>
                  <a:srgbClr val="005377"/>
                </a:solidFill>
                <a:latin typeface="Calibri" pitchFamily="34" charset="0"/>
              </a:rPr>
              <a:t>en </a:t>
            </a:r>
            <a:r>
              <a:rPr lang="fr-FR" sz="1300" dirty="0" smtClean="0">
                <a:solidFill>
                  <a:srgbClr val="005377"/>
                </a:solidFill>
                <a:latin typeface="Calibri" pitchFamily="34" charset="0"/>
              </a:rPr>
              <a:t>2021</a:t>
            </a:r>
            <a:endParaRPr lang="fr-FR" sz="1300" dirty="0">
              <a:solidFill>
                <a:srgbClr val="005377"/>
              </a:solidFill>
              <a:latin typeface="Calibri" pitchFamily="34" charset="0"/>
            </a:endParaRPr>
          </a:p>
        </p:txBody>
      </p:sp>
      <p:sp>
        <p:nvSpPr>
          <p:cNvPr id="2" name="Espace réservé du pied de page 1"/>
          <p:cNvSpPr>
            <a:spLocks noGrp="1"/>
          </p:cNvSpPr>
          <p:nvPr>
            <p:ph type="ftr" sz="quarter" idx="15"/>
          </p:nvPr>
        </p:nvSpPr>
        <p:spPr/>
        <p:txBody>
          <a:bodyPr/>
          <a:lstStyle/>
          <a:p>
            <a:r>
              <a:rPr lang="fr-FR" b="1" smtClean="0"/>
              <a:t>Etude structurelle des métiers de l'artisanat de l'ameublement (données 2021) - Juillet 2022</a:t>
            </a:r>
            <a:endParaRPr lang="fr-FR" dirty="0"/>
          </a:p>
        </p:txBody>
      </p:sp>
      <p:sp>
        <p:nvSpPr>
          <p:cNvPr id="4" name="Titre 3"/>
          <p:cNvSpPr>
            <a:spLocks noGrp="1"/>
          </p:cNvSpPr>
          <p:nvPr>
            <p:ph type="title"/>
          </p:nvPr>
        </p:nvSpPr>
        <p:spPr/>
        <p:txBody>
          <a:bodyPr vert="horz"/>
          <a:lstStyle/>
          <a:p>
            <a:pPr>
              <a:tabLst>
                <a:tab pos="452438" algn="l"/>
              </a:tabLst>
            </a:pPr>
            <a:r>
              <a:rPr lang="fr-FR" dirty="0" smtClean="0"/>
              <a:t> 1. ANALYSE GLOBALE</a:t>
            </a:r>
            <a:br>
              <a:rPr lang="fr-FR" dirty="0" smtClean="0"/>
            </a:br>
            <a:r>
              <a:rPr lang="fr-FR" dirty="0"/>
              <a:t>	</a:t>
            </a:r>
            <a:r>
              <a:rPr lang="fr-FR" sz="2000" b="0" dirty="0" smtClean="0"/>
              <a:t>a. Dénombrement des entreprises</a:t>
            </a:r>
            <a:br>
              <a:rPr lang="fr-FR" sz="2000" b="0" dirty="0" smtClean="0"/>
            </a:br>
            <a:endParaRPr lang="fr-FR" sz="2000" b="0" dirty="0"/>
          </a:p>
        </p:txBody>
      </p:sp>
      <p:grpSp>
        <p:nvGrpSpPr>
          <p:cNvPr id="9" name="Groupe 8"/>
          <p:cNvGrpSpPr/>
          <p:nvPr/>
        </p:nvGrpSpPr>
        <p:grpSpPr>
          <a:xfrm>
            <a:off x="719666" y="5123218"/>
            <a:ext cx="2542550" cy="1286334"/>
            <a:chOff x="6660232" y="5013208"/>
            <a:chExt cx="2542550" cy="1286334"/>
          </a:xfrm>
        </p:grpSpPr>
        <p:sp>
          <p:nvSpPr>
            <p:cNvPr id="10" name="Rectangle 9"/>
            <p:cNvSpPr/>
            <p:nvPr/>
          </p:nvSpPr>
          <p:spPr bwMode="auto">
            <a:xfrm>
              <a:off x="6660232" y="5157191"/>
              <a:ext cx="2542550" cy="1142351"/>
            </a:xfrm>
            <a:prstGeom prst="rect">
              <a:avLst/>
            </a:prstGeom>
            <a:noFill/>
            <a:ln w="9525" cap="flat" cmpd="sng" algn="ctr">
              <a:solidFill>
                <a:srgbClr val="6E6E6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just" defTabSz="914400" rtl="0" eaLnBrk="1" fontAlgn="base" latinLnBrk="0" hangingPunct="1">
                <a:lnSpc>
                  <a:spcPct val="100000"/>
                </a:lnSpc>
                <a:spcAft>
                  <a:spcPct val="0"/>
                </a:spcAft>
                <a:buClrTx/>
                <a:buSzTx/>
                <a:buFontTx/>
                <a:buNone/>
                <a:tabLst/>
              </a:pPr>
              <a:endParaRPr lang="fr-FR" sz="1200" b="0" dirty="0" smtClean="0">
                <a:solidFill>
                  <a:srgbClr val="6E6E6E"/>
                </a:solidFill>
                <a:latin typeface="Calibri" pitchFamily="34" charset="0"/>
              </a:endParaRPr>
            </a:p>
            <a:p>
              <a:pPr marL="342900" marR="0" indent="-342900" algn="just" defTabSz="914400" rtl="0" eaLnBrk="1" fontAlgn="base" latinLnBrk="0" hangingPunct="1">
                <a:lnSpc>
                  <a:spcPct val="100000"/>
                </a:lnSpc>
                <a:spcAft>
                  <a:spcPct val="0"/>
                </a:spcAft>
                <a:buClrTx/>
                <a:buSzTx/>
                <a:buFontTx/>
                <a:buNone/>
                <a:tabLst/>
              </a:pPr>
              <a:r>
                <a:rPr lang="fr-FR" sz="1100" dirty="0" smtClean="0">
                  <a:solidFill>
                    <a:srgbClr val="6E6E6E"/>
                  </a:solidFill>
                  <a:latin typeface="Calibri" pitchFamily="34" charset="0"/>
                </a:rPr>
                <a:t>Base : Fichiers profession</a:t>
              </a:r>
            </a:p>
            <a:p>
              <a:pPr marL="342900" marR="0" indent="-342900" algn="just" defTabSz="914400" rtl="0" eaLnBrk="1" fontAlgn="base" latinLnBrk="0" hangingPunct="1">
                <a:lnSpc>
                  <a:spcPct val="100000"/>
                </a:lnSpc>
                <a:spcAft>
                  <a:spcPct val="0"/>
                </a:spcAft>
                <a:buClrTx/>
                <a:buSzTx/>
                <a:buFontTx/>
                <a:buNone/>
                <a:tabLst/>
              </a:pPr>
              <a:endParaRPr lang="fr-FR" sz="1100" b="0" dirty="0" smtClean="0">
                <a:solidFill>
                  <a:srgbClr val="6E6E6E"/>
                </a:solidFill>
                <a:latin typeface="Calibri" pitchFamily="34" charset="0"/>
              </a:endParaRPr>
            </a:p>
            <a:p>
              <a:pPr marR="0" algn="just" defTabSz="914400" rtl="0" eaLnBrk="1" fontAlgn="base" latinLnBrk="0" hangingPunct="1">
                <a:lnSpc>
                  <a:spcPct val="100000"/>
                </a:lnSpc>
                <a:spcAft>
                  <a:spcPct val="0"/>
                </a:spcAft>
                <a:buClrTx/>
                <a:buSzTx/>
                <a:buFontTx/>
                <a:buNone/>
                <a:tabLst/>
              </a:pPr>
              <a:r>
                <a:rPr kumimoji="0" lang="fr-FR" sz="1100" b="0" i="0" u="none" strike="noStrike" cap="none" normalizeH="0" baseline="0" dirty="0" smtClean="0">
                  <a:ln>
                    <a:noFill/>
                  </a:ln>
                  <a:solidFill>
                    <a:srgbClr val="6E6E6E"/>
                  </a:solidFill>
                  <a:effectLst/>
                  <a:latin typeface="Calibri" pitchFamily="34" charset="0"/>
                </a:rPr>
                <a:t>Répartition des entreprises de</a:t>
              </a:r>
              <a:r>
                <a:rPr kumimoji="0" lang="fr-FR" sz="1100" b="0" i="0" u="none" strike="noStrike" cap="none" normalizeH="0" dirty="0" smtClean="0">
                  <a:ln>
                    <a:noFill/>
                  </a:ln>
                  <a:solidFill>
                    <a:srgbClr val="6E6E6E"/>
                  </a:solidFill>
                  <a:effectLst/>
                  <a:latin typeface="Calibri" pitchFamily="34" charset="0"/>
                </a:rPr>
                <a:t> </a:t>
              </a:r>
              <a:r>
                <a:rPr kumimoji="0" lang="fr-FR" sz="1100" b="0" i="0" u="none" strike="noStrike" cap="none" normalizeH="0" baseline="0" dirty="0" smtClean="0">
                  <a:ln>
                    <a:noFill/>
                  </a:ln>
                  <a:solidFill>
                    <a:srgbClr val="6E6E6E"/>
                  </a:solidFill>
                  <a:effectLst/>
                  <a:latin typeface="Calibri" pitchFamily="34" charset="0"/>
                </a:rPr>
                <a:t>ces fichiers appliquée à l’ensemble des </a:t>
              </a:r>
              <a:br>
                <a:rPr kumimoji="0" lang="fr-FR" sz="1100" b="0" i="0" u="none" strike="noStrike" cap="none" normalizeH="0" baseline="0" dirty="0" smtClean="0">
                  <a:ln>
                    <a:noFill/>
                  </a:ln>
                  <a:solidFill>
                    <a:srgbClr val="6E6E6E"/>
                  </a:solidFill>
                  <a:effectLst/>
                  <a:latin typeface="Calibri" pitchFamily="34" charset="0"/>
                </a:rPr>
              </a:br>
              <a:r>
                <a:rPr kumimoji="0" lang="fr-FR" sz="1100" b="1" i="0" u="none" strike="noStrike" cap="none" normalizeH="0" baseline="0" dirty="0" smtClean="0">
                  <a:ln>
                    <a:noFill/>
                  </a:ln>
                  <a:solidFill>
                    <a:srgbClr val="6E6E6E"/>
                  </a:solidFill>
                  <a:effectLst/>
                  <a:latin typeface="Calibri" pitchFamily="34" charset="0"/>
                </a:rPr>
                <a:t>23</a:t>
              </a:r>
              <a:r>
                <a:rPr kumimoji="0" lang="fr-FR" sz="1100" b="1" i="0" u="none" strike="noStrike" cap="none" normalizeH="0" dirty="0" smtClean="0">
                  <a:ln>
                    <a:noFill/>
                  </a:ln>
                  <a:solidFill>
                    <a:srgbClr val="6E6E6E"/>
                  </a:solidFill>
                  <a:effectLst/>
                  <a:latin typeface="Calibri" pitchFamily="34" charset="0"/>
                </a:rPr>
                <a:t> 3</a:t>
              </a:r>
              <a:r>
                <a:rPr kumimoji="0" lang="fr-FR" sz="1100" b="1" i="0" u="none" strike="noStrike" cap="none" normalizeH="0" baseline="0" dirty="0" smtClean="0">
                  <a:ln>
                    <a:noFill/>
                  </a:ln>
                  <a:solidFill>
                    <a:srgbClr val="6E6E6E"/>
                  </a:solidFill>
                  <a:effectLst/>
                  <a:latin typeface="Calibri" pitchFamily="34" charset="0"/>
                </a:rPr>
                <a:t>00</a:t>
              </a:r>
              <a:r>
                <a:rPr kumimoji="0" lang="fr-FR" sz="1100" b="0" i="0" u="none" strike="noStrike" cap="none" normalizeH="0" baseline="0" dirty="0" smtClean="0">
                  <a:ln>
                    <a:noFill/>
                  </a:ln>
                  <a:solidFill>
                    <a:srgbClr val="6E6E6E"/>
                  </a:solidFill>
                  <a:effectLst/>
                  <a:latin typeface="Calibri" pitchFamily="34" charset="0"/>
                </a:rPr>
                <a:t> entreprises</a:t>
              </a:r>
              <a:r>
                <a:rPr kumimoji="0" lang="fr-FR" sz="1100" b="0" i="0" u="none" strike="noStrike" cap="none" normalizeH="0" dirty="0" smtClean="0">
                  <a:ln>
                    <a:noFill/>
                  </a:ln>
                  <a:solidFill>
                    <a:srgbClr val="6E6E6E"/>
                  </a:solidFill>
                  <a:effectLst/>
                  <a:latin typeface="Calibri" pitchFamily="34" charset="0"/>
                </a:rPr>
                <a:t> </a:t>
              </a:r>
              <a:r>
                <a:rPr kumimoji="0" lang="fr-FR" sz="1100" b="0" i="0" u="none" strike="noStrike" cap="none" normalizeH="0" dirty="0" smtClean="0">
                  <a:ln>
                    <a:noFill/>
                  </a:ln>
                  <a:solidFill>
                    <a:srgbClr val="6E6E6E"/>
                  </a:solidFill>
                  <a:effectLst/>
                  <a:latin typeface="Calibri" pitchFamily="34" charset="0"/>
                </a:rPr>
                <a:t>du secteur</a:t>
              </a:r>
              <a:endParaRPr kumimoji="0" lang="fr-FR" sz="1100" b="0" i="0" u="none" strike="noStrike" cap="none" normalizeH="0" baseline="0" dirty="0" smtClean="0">
                <a:ln>
                  <a:noFill/>
                </a:ln>
                <a:solidFill>
                  <a:srgbClr val="6E6E6E"/>
                </a:solidFill>
                <a:effectLst/>
                <a:latin typeface="Calibri" pitchFamily="34" charset="0"/>
              </a:endParaRPr>
            </a:p>
          </p:txBody>
        </p:sp>
        <p:sp>
          <p:nvSpPr>
            <p:cNvPr id="11" name="Rectangle 10"/>
            <p:cNvSpPr/>
            <p:nvPr/>
          </p:nvSpPr>
          <p:spPr bwMode="auto">
            <a:xfrm>
              <a:off x="7776488" y="5013208"/>
              <a:ext cx="1188000" cy="288000"/>
            </a:xfrm>
            <a:prstGeom prst="rect">
              <a:avLst/>
            </a:prstGeom>
            <a:solidFill>
              <a:srgbClr val="6E6E6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dirty="0" smtClean="0">
                  <a:ln>
                    <a:noFill/>
                  </a:ln>
                  <a:solidFill>
                    <a:schemeClr val="bg1"/>
                  </a:solidFill>
                  <a:effectLst/>
                  <a:latin typeface="Calibri" pitchFamily="34" charset="0"/>
                </a:rPr>
                <a:t>Méthodologie</a:t>
              </a:r>
            </a:p>
          </p:txBody>
        </p:sp>
      </p:grpSp>
      <p:grpSp>
        <p:nvGrpSpPr>
          <p:cNvPr id="12" name="Groupe 11"/>
          <p:cNvGrpSpPr/>
          <p:nvPr/>
        </p:nvGrpSpPr>
        <p:grpSpPr>
          <a:xfrm>
            <a:off x="753739" y="3776220"/>
            <a:ext cx="2308118" cy="746358"/>
            <a:chOff x="370659" y="4262568"/>
            <a:chExt cx="2308118" cy="746358"/>
          </a:xfrm>
        </p:grpSpPr>
        <p:sp>
          <p:nvSpPr>
            <p:cNvPr id="15" name="Rectangle 14"/>
            <p:cNvSpPr/>
            <p:nvPr/>
          </p:nvSpPr>
          <p:spPr>
            <a:xfrm>
              <a:off x="662553" y="4262568"/>
              <a:ext cx="2016224" cy="746358"/>
            </a:xfrm>
            <a:prstGeom prst="rect">
              <a:avLst/>
            </a:prstGeom>
          </p:spPr>
          <p:txBody>
            <a:bodyPr wrap="square">
              <a:spAutoFit/>
            </a:bodyPr>
            <a:lstStyle/>
            <a:p>
              <a:pPr>
                <a:spcBef>
                  <a:spcPts val="0"/>
                </a:spcBef>
              </a:pPr>
              <a:r>
                <a:rPr lang="fr-FR" sz="1000" b="0" i="1" dirty="0" smtClean="0">
                  <a:solidFill>
                    <a:srgbClr val="2B6384"/>
                  </a:solidFill>
                  <a:latin typeface="Calibri" pitchFamily="34" charset="0"/>
                </a:rPr>
                <a:t>Plus 2 500 entreprises</a:t>
              </a:r>
              <a:endParaRPr lang="fr-FR" sz="1000" b="0" dirty="0" smtClean="0">
                <a:solidFill>
                  <a:srgbClr val="2B6384"/>
                </a:solidFill>
                <a:latin typeface="Calibri" pitchFamily="34" charset="0"/>
              </a:endParaRPr>
            </a:p>
            <a:p>
              <a:pPr>
                <a:spcBef>
                  <a:spcPts val="100"/>
                </a:spcBef>
              </a:pPr>
              <a:r>
                <a:rPr lang="fr-FR" sz="1000" b="0" i="1" dirty="0" smtClean="0">
                  <a:solidFill>
                    <a:srgbClr val="2B6384"/>
                  </a:solidFill>
                  <a:latin typeface="Calibri" pitchFamily="34" charset="0"/>
                </a:rPr>
                <a:t>1 500 - 2 500 entreprises</a:t>
              </a:r>
              <a:endParaRPr lang="fr-FR" sz="1000" b="0" dirty="0" smtClean="0">
                <a:solidFill>
                  <a:srgbClr val="2B6384"/>
                </a:solidFill>
                <a:latin typeface="Calibri" pitchFamily="34" charset="0"/>
              </a:endParaRPr>
            </a:p>
            <a:p>
              <a:pPr>
                <a:spcBef>
                  <a:spcPts val="100"/>
                </a:spcBef>
              </a:pPr>
              <a:r>
                <a:rPr lang="fr-FR" sz="1000" b="0" i="1" dirty="0" smtClean="0">
                  <a:solidFill>
                    <a:srgbClr val="2B6384"/>
                  </a:solidFill>
                  <a:latin typeface="Calibri" pitchFamily="34" charset="0"/>
                </a:rPr>
                <a:t>500 - 1 500 entreprises</a:t>
              </a:r>
              <a:endParaRPr lang="fr-FR" sz="1000" b="0" dirty="0" smtClean="0">
                <a:solidFill>
                  <a:srgbClr val="2B6384"/>
                </a:solidFill>
                <a:latin typeface="Calibri" pitchFamily="34" charset="0"/>
              </a:endParaRPr>
            </a:p>
            <a:p>
              <a:pPr>
                <a:spcBef>
                  <a:spcPts val="100"/>
                </a:spcBef>
              </a:pPr>
              <a:r>
                <a:rPr lang="fr-FR" sz="1000" b="0" i="1" dirty="0" smtClean="0">
                  <a:solidFill>
                    <a:srgbClr val="2B6384"/>
                  </a:solidFill>
                  <a:latin typeface="Calibri" pitchFamily="34" charset="0"/>
                </a:rPr>
                <a:t>Moins de 500 entreprises</a:t>
              </a:r>
              <a:endParaRPr lang="fr-FR" sz="1000" b="0" dirty="0" smtClean="0">
                <a:solidFill>
                  <a:srgbClr val="2B6384"/>
                </a:solidFill>
                <a:latin typeface="Calibri" pitchFamily="34" charset="0"/>
              </a:endParaRPr>
            </a:p>
          </p:txBody>
        </p:sp>
        <p:sp>
          <p:nvSpPr>
            <p:cNvPr id="17" name="Rectangle 4"/>
            <p:cNvSpPr>
              <a:spLocks noChangeArrowheads="1"/>
            </p:cNvSpPr>
            <p:nvPr/>
          </p:nvSpPr>
          <p:spPr bwMode="auto">
            <a:xfrm>
              <a:off x="375179" y="4785143"/>
              <a:ext cx="313666" cy="122240"/>
            </a:xfrm>
            <a:prstGeom prst="rect">
              <a:avLst/>
            </a:prstGeom>
            <a:solidFill>
              <a:srgbClr val="B5E6ED"/>
            </a:solidFill>
            <a:ln w="9525">
              <a:noFill/>
              <a:miter lim="800000"/>
              <a:headEnd/>
              <a:tailEnd/>
            </a:ln>
          </p:spPr>
          <p:txBody>
            <a:bodyPr/>
            <a:lstStyle/>
            <a:p>
              <a:endParaRPr lang="fr-FR" i="1"/>
            </a:p>
          </p:txBody>
        </p:sp>
        <p:sp>
          <p:nvSpPr>
            <p:cNvPr id="18" name="Rectangle 5" descr="5 %"/>
            <p:cNvSpPr>
              <a:spLocks noChangeArrowheads="1"/>
            </p:cNvSpPr>
            <p:nvPr/>
          </p:nvSpPr>
          <p:spPr bwMode="auto">
            <a:xfrm>
              <a:off x="375179" y="4634043"/>
              <a:ext cx="313666" cy="122240"/>
            </a:xfrm>
            <a:prstGeom prst="rect">
              <a:avLst/>
            </a:prstGeom>
            <a:solidFill>
              <a:schemeClr val="accent3">
                <a:lumMod val="75000"/>
              </a:schemeClr>
            </a:solidFill>
            <a:ln w="9525">
              <a:noFill/>
              <a:miter lim="800000"/>
              <a:headEnd/>
              <a:tailEnd/>
            </a:ln>
          </p:spPr>
          <p:txBody>
            <a:bodyPr/>
            <a:lstStyle/>
            <a:p>
              <a:endParaRPr lang="fr-FR" i="1"/>
            </a:p>
          </p:txBody>
        </p:sp>
        <p:sp>
          <p:nvSpPr>
            <p:cNvPr id="20" name="Rectangle 6" descr="5 %"/>
            <p:cNvSpPr>
              <a:spLocks noChangeArrowheads="1"/>
            </p:cNvSpPr>
            <p:nvPr/>
          </p:nvSpPr>
          <p:spPr bwMode="auto">
            <a:xfrm>
              <a:off x="375179" y="4483617"/>
              <a:ext cx="313666" cy="122240"/>
            </a:xfrm>
            <a:prstGeom prst="rect">
              <a:avLst/>
            </a:prstGeom>
            <a:solidFill>
              <a:srgbClr val="2998A8"/>
            </a:solidFill>
            <a:ln w="9525">
              <a:noFill/>
              <a:miter lim="800000"/>
              <a:headEnd/>
              <a:tailEnd/>
            </a:ln>
          </p:spPr>
          <p:txBody>
            <a:bodyPr/>
            <a:lstStyle/>
            <a:p>
              <a:endParaRPr lang="fr-FR" i="1"/>
            </a:p>
          </p:txBody>
        </p:sp>
        <p:sp>
          <p:nvSpPr>
            <p:cNvPr id="21" name="Rectangle 7"/>
            <p:cNvSpPr>
              <a:spLocks noChangeArrowheads="1"/>
            </p:cNvSpPr>
            <p:nvPr/>
          </p:nvSpPr>
          <p:spPr bwMode="auto">
            <a:xfrm>
              <a:off x="370659" y="4328284"/>
              <a:ext cx="313666" cy="122240"/>
            </a:xfrm>
            <a:prstGeom prst="rect">
              <a:avLst/>
            </a:prstGeom>
            <a:solidFill>
              <a:srgbClr val="144C54"/>
            </a:solidFill>
            <a:ln w="9525">
              <a:noFill/>
              <a:miter lim="800000"/>
              <a:headEnd/>
              <a:tailEnd/>
            </a:ln>
          </p:spPr>
          <p:txBody>
            <a:bodyPr/>
            <a:lstStyle/>
            <a:p>
              <a:endParaRPr lang="fr-FR" i="1"/>
            </a:p>
          </p:txBody>
        </p:sp>
      </p:grpSp>
      <p:sp>
        <p:nvSpPr>
          <p:cNvPr id="23" name="Text Box 65"/>
          <p:cNvSpPr txBox="1">
            <a:spLocks noChangeArrowheads="1"/>
          </p:cNvSpPr>
          <p:nvPr/>
        </p:nvSpPr>
        <p:spPr bwMode="auto">
          <a:xfrm>
            <a:off x="6460668" y="1928344"/>
            <a:ext cx="1270000" cy="2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effectLst/>
                <a:latin typeface="Calibri" pitchFamily="34" charset="0"/>
                <a:ea typeface="Times New Roman" pitchFamily="18" charset="0"/>
                <a:cs typeface="Times New Roman" pitchFamily="18" charset="0"/>
              </a:rPr>
              <a:t>Hauts</a:t>
            </a:r>
            <a:r>
              <a:rPr lang="fr-FR" altLang="fr-FR" sz="1000" b="1" dirty="0" smtClean="0">
                <a:latin typeface="Calibri" pitchFamily="34" charset="0"/>
                <a:ea typeface="Times New Roman" pitchFamily="18" charset="0"/>
                <a:cs typeface="Times New Roman" pitchFamily="18" charset="0"/>
              </a:rPr>
              <a:t>-</a:t>
            </a:r>
            <a:r>
              <a:rPr kumimoji="0" lang="fr-FR" altLang="fr-FR" sz="1000" b="1" i="0" u="none" strike="noStrike" cap="none" normalizeH="0" dirty="0" smtClean="0">
                <a:ln>
                  <a:noFill/>
                </a:ln>
                <a:effectLst/>
                <a:latin typeface="Calibri" pitchFamily="34" charset="0"/>
                <a:ea typeface="Times New Roman" pitchFamily="18" charset="0"/>
                <a:cs typeface="Times New Roman" pitchFamily="18" charset="0"/>
              </a:rPr>
              <a:t>de-France</a:t>
            </a:r>
            <a:endParaRPr kumimoji="0" lang="fr-FR" altLang="fr-FR" sz="1000" b="0" i="0" u="none" strike="noStrike" cap="none" normalizeH="0" baseline="0" dirty="0" smtClean="0">
              <a:ln>
                <a:noFill/>
              </a:ln>
              <a:effectLst/>
              <a:latin typeface="Arial" pitchFamily="34" charset="0"/>
              <a:cs typeface="Arial" pitchFamily="34" charset="0"/>
            </a:endParaRPr>
          </a:p>
        </p:txBody>
      </p:sp>
      <p:sp>
        <p:nvSpPr>
          <p:cNvPr id="24" name="Text Box 62"/>
          <p:cNvSpPr txBox="1">
            <a:spLocks noChangeArrowheads="1"/>
          </p:cNvSpPr>
          <p:nvPr/>
        </p:nvSpPr>
        <p:spPr bwMode="auto">
          <a:xfrm>
            <a:off x="6198020" y="3284322"/>
            <a:ext cx="952500" cy="41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Centre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Val de Loire</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25" name="Text Box 60"/>
          <p:cNvSpPr txBox="1">
            <a:spLocks noChangeArrowheads="1"/>
          </p:cNvSpPr>
          <p:nvPr/>
        </p:nvSpPr>
        <p:spPr bwMode="auto">
          <a:xfrm>
            <a:off x="4184293" y="3000016"/>
            <a:ext cx="833215" cy="28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effectLst/>
                <a:latin typeface="Calibri" pitchFamily="34" charset="0"/>
                <a:ea typeface="Times New Roman" pitchFamily="18" charset="0"/>
                <a:cs typeface="Times New Roman" pitchFamily="18" charset="0"/>
              </a:rPr>
              <a:t>Bretagne</a:t>
            </a:r>
            <a:endParaRPr kumimoji="0" lang="fr-FR" altLang="fr-FR" sz="1000" b="0" i="0" u="none" strike="noStrike" cap="none" normalizeH="0" baseline="0" dirty="0" smtClean="0">
              <a:ln>
                <a:noFill/>
              </a:ln>
              <a:effectLst/>
              <a:latin typeface="Arial" pitchFamily="34" charset="0"/>
              <a:cs typeface="Arial" pitchFamily="34" charset="0"/>
            </a:endParaRPr>
          </a:p>
        </p:txBody>
      </p:sp>
      <p:sp>
        <p:nvSpPr>
          <p:cNvPr id="26" name="Text Box 57"/>
          <p:cNvSpPr txBox="1">
            <a:spLocks noChangeArrowheads="1"/>
          </p:cNvSpPr>
          <p:nvPr/>
        </p:nvSpPr>
        <p:spPr bwMode="auto">
          <a:xfrm>
            <a:off x="5660058" y="4375055"/>
            <a:ext cx="952500" cy="48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Nouvelle Aquitaine</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27" name="Text Box 56"/>
          <p:cNvSpPr txBox="1">
            <a:spLocks noChangeArrowheads="1"/>
          </p:cNvSpPr>
          <p:nvPr/>
        </p:nvSpPr>
        <p:spPr bwMode="auto">
          <a:xfrm>
            <a:off x="8792842" y="6015014"/>
            <a:ext cx="571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Corse</a:t>
            </a:r>
            <a:endParaRPr kumimoji="0" lang="fr-FR" alt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55"/>
          <p:cNvSpPr txBox="1">
            <a:spLocks noChangeArrowheads="1"/>
          </p:cNvSpPr>
          <p:nvPr/>
        </p:nvSpPr>
        <p:spPr bwMode="auto">
          <a:xfrm>
            <a:off x="6312366" y="5454040"/>
            <a:ext cx="9525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Occitanie</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29" name="Text Box 53"/>
          <p:cNvSpPr txBox="1">
            <a:spLocks noChangeArrowheads="1"/>
          </p:cNvSpPr>
          <p:nvPr/>
        </p:nvSpPr>
        <p:spPr bwMode="auto">
          <a:xfrm>
            <a:off x="7065986" y="4478136"/>
            <a:ext cx="148183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Auvergne - Rhône-Alpes</a:t>
            </a:r>
            <a:endParaRPr kumimoji="0" lang="fr-FR" alt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 Box 52"/>
          <p:cNvSpPr txBox="1">
            <a:spLocks noChangeArrowheads="1"/>
          </p:cNvSpPr>
          <p:nvPr/>
        </p:nvSpPr>
        <p:spPr bwMode="auto">
          <a:xfrm>
            <a:off x="7969871" y="5398577"/>
            <a:ext cx="962397"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000" b="1" dirty="0" smtClean="0">
                <a:solidFill>
                  <a:srgbClr val="FFFFFF"/>
                </a:solidFill>
                <a:latin typeface="Calibri" pitchFamily="34" charset="0"/>
                <a:cs typeface="Times New Roman" pitchFamily="18" charset="0"/>
              </a:rPr>
              <a:t>PACA</a:t>
            </a:r>
            <a:endParaRPr kumimoji="0" lang="fr-FR" alt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51"/>
          <p:cNvSpPr txBox="1">
            <a:spLocks noChangeArrowheads="1"/>
          </p:cNvSpPr>
          <p:nvPr/>
        </p:nvSpPr>
        <p:spPr bwMode="auto">
          <a:xfrm>
            <a:off x="6448187" y="2710585"/>
            <a:ext cx="95183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Ile de France</a:t>
            </a:r>
            <a:endParaRPr kumimoji="0" lang="fr-FR" alt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Text Box 48"/>
          <p:cNvSpPr txBox="1">
            <a:spLocks noChangeArrowheads="1"/>
          </p:cNvSpPr>
          <p:nvPr/>
        </p:nvSpPr>
        <p:spPr bwMode="auto">
          <a:xfrm>
            <a:off x="5575273" y="2612866"/>
            <a:ext cx="877888" cy="20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effectLst/>
                <a:latin typeface="Calibri" pitchFamily="34" charset="0"/>
                <a:ea typeface="Times New Roman" pitchFamily="18" charset="0"/>
                <a:cs typeface="Times New Roman" pitchFamily="18" charset="0"/>
              </a:rPr>
              <a:t>Normandie</a:t>
            </a:r>
            <a:endParaRPr kumimoji="0" lang="fr-FR" altLang="fr-FR" sz="1000" b="0" i="0" u="none" strike="noStrike" cap="none" normalizeH="0" baseline="0" dirty="0" smtClean="0">
              <a:ln>
                <a:noFill/>
              </a:ln>
              <a:effectLst/>
              <a:latin typeface="Arial" pitchFamily="34" charset="0"/>
              <a:cs typeface="Arial" pitchFamily="34" charset="0"/>
            </a:endParaRPr>
          </a:p>
        </p:txBody>
      </p:sp>
      <p:sp>
        <p:nvSpPr>
          <p:cNvPr id="33" name="Text Box 45"/>
          <p:cNvSpPr txBox="1">
            <a:spLocks noChangeArrowheads="1"/>
          </p:cNvSpPr>
          <p:nvPr/>
        </p:nvSpPr>
        <p:spPr bwMode="auto">
          <a:xfrm>
            <a:off x="7065986" y="3412826"/>
            <a:ext cx="107907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Bourgogne - Franche-Comté</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34" name="Text Box 44"/>
          <p:cNvSpPr txBox="1">
            <a:spLocks noChangeArrowheads="1"/>
          </p:cNvSpPr>
          <p:nvPr/>
        </p:nvSpPr>
        <p:spPr bwMode="auto">
          <a:xfrm>
            <a:off x="7629278" y="2602179"/>
            <a:ext cx="889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Grand</a:t>
            </a:r>
            <a:r>
              <a:rPr kumimoji="0" lang="fr-FR" altLang="fr-FR" sz="1000" b="1" i="0" u="none" strike="noStrike" cap="none" normalizeH="0" dirty="0" smtClean="0">
                <a:ln>
                  <a:noFill/>
                </a:ln>
                <a:solidFill>
                  <a:schemeClr val="bg1"/>
                </a:solidFill>
                <a:effectLst/>
                <a:latin typeface="Calibri" pitchFamily="34" charset="0"/>
                <a:ea typeface="Times New Roman" pitchFamily="18" charset="0"/>
                <a:cs typeface="Times New Roman" pitchFamily="18" charset="0"/>
              </a:rPr>
              <a:t> Est</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35" name="Text Box 64"/>
          <p:cNvSpPr txBox="1">
            <a:spLocks noChangeArrowheads="1"/>
          </p:cNvSpPr>
          <p:nvPr/>
        </p:nvSpPr>
        <p:spPr bwMode="auto">
          <a:xfrm>
            <a:off x="6723160" y="2093383"/>
            <a:ext cx="906118" cy="29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sz="1800" b="1" dirty="0" smtClean="0">
                <a:latin typeface="Calibri" pitchFamily="34" charset="0"/>
                <a:cs typeface="Times New Roman" pitchFamily="18" charset="0"/>
              </a:rPr>
              <a:t>1 050</a:t>
            </a:r>
            <a:endParaRPr kumimoji="0" lang="fr-FR" altLang="fr-FR" sz="1800" b="0" i="0" u="none" strike="noStrike" cap="none" normalizeH="0" baseline="0" dirty="0" smtClean="0">
              <a:ln>
                <a:noFill/>
              </a:ln>
              <a:effectLst/>
              <a:latin typeface="Arial" pitchFamily="34" charset="0"/>
              <a:cs typeface="Arial" pitchFamily="34" charset="0"/>
            </a:endParaRPr>
          </a:p>
        </p:txBody>
      </p:sp>
      <p:sp>
        <p:nvSpPr>
          <p:cNvPr id="36" name="Text Box 41"/>
          <p:cNvSpPr txBox="1">
            <a:spLocks noChangeArrowheads="1"/>
          </p:cNvSpPr>
          <p:nvPr/>
        </p:nvSpPr>
        <p:spPr bwMode="auto">
          <a:xfrm>
            <a:off x="5627220" y="2687451"/>
            <a:ext cx="9496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effectLst/>
                <a:latin typeface="Calibri" pitchFamily="34" charset="0"/>
                <a:ea typeface="Times New Roman" pitchFamily="18" charset="0"/>
                <a:cs typeface="Times New Roman" pitchFamily="18" charset="0"/>
              </a:rPr>
              <a:t>1 100</a:t>
            </a:r>
            <a:endParaRPr kumimoji="0" lang="fr-FR" altLang="fr-FR" sz="1800" b="0" i="0" u="none" strike="noStrike" cap="none" normalizeH="0" baseline="0" dirty="0" smtClean="0">
              <a:ln>
                <a:noFill/>
              </a:ln>
              <a:effectLst/>
              <a:latin typeface="Arial" pitchFamily="34" charset="0"/>
              <a:cs typeface="Arial" pitchFamily="34" charset="0"/>
            </a:endParaRPr>
          </a:p>
        </p:txBody>
      </p:sp>
      <p:sp>
        <p:nvSpPr>
          <p:cNvPr id="37" name="Text Box 39"/>
          <p:cNvSpPr txBox="1">
            <a:spLocks noChangeArrowheads="1"/>
          </p:cNvSpPr>
          <p:nvPr/>
        </p:nvSpPr>
        <p:spPr bwMode="auto">
          <a:xfrm>
            <a:off x="4731533" y="3134880"/>
            <a:ext cx="944999" cy="3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effectLst/>
                <a:latin typeface="Calibri" pitchFamily="34" charset="0"/>
                <a:ea typeface="Times New Roman" pitchFamily="18" charset="0"/>
                <a:cs typeface="Times New Roman" pitchFamily="18" charset="0"/>
              </a:rPr>
              <a:t>1</a:t>
            </a:r>
            <a:r>
              <a:rPr kumimoji="0" lang="fr-FR" altLang="fr-FR" sz="1800" b="1" i="0" u="none" strike="noStrike" cap="none" normalizeH="0" dirty="0" smtClean="0">
                <a:ln>
                  <a:noFill/>
                </a:ln>
                <a:effectLst/>
                <a:latin typeface="Calibri" pitchFamily="34" charset="0"/>
                <a:ea typeface="Times New Roman" pitchFamily="18" charset="0"/>
                <a:cs typeface="Times New Roman" pitchFamily="18" charset="0"/>
              </a:rPr>
              <a:t> </a:t>
            </a:r>
            <a:r>
              <a:rPr kumimoji="0" lang="fr-FR" altLang="fr-FR" sz="1800" b="1" i="0" u="none" strike="noStrike" cap="none" normalizeH="0" baseline="0" dirty="0" smtClean="0">
                <a:ln>
                  <a:noFill/>
                </a:ln>
                <a:effectLst/>
                <a:latin typeface="Calibri" pitchFamily="34" charset="0"/>
                <a:ea typeface="Times New Roman" pitchFamily="18" charset="0"/>
                <a:cs typeface="Times New Roman" pitchFamily="18" charset="0"/>
              </a:rPr>
              <a:t>300</a:t>
            </a:r>
            <a:endParaRPr kumimoji="0" lang="fr-FR" altLang="fr-FR" sz="1800" b="0" i="0" u="none" strike="noStrike" cap="none" normalizeH="0" baseline="0" dirty="0" smtClean="0">
              <a:ln>
                <a:noFill/>
              </a:ln>
              <a:effectLst/>
              <a:latin typeface="Arial" pitchFamily="34" charset="0"/>
              <a:cs typeface="Arial" pitchFamily="34" charset="0"/>
            </a:endParaRPr>
          </a:p>
        </p:txBody>
      </p:sp>
      <p:sp>
        <p:nvSpPr>
          <p:cNvPr id="38" name="Text Box 37"/>
          <p:cNvSpPr txBox="1">
            <a:spLocks noChangeArrowheads="1"/>
          </p:cNvSpPr>
          <p:nvPr/>
        </p:nvSpPr>
        <p:spPr bwMode="auto">
          <a:xfrm>
            <a:off x="7666897" y="2788805"/>
            <a:ext cx="847753" cy="3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800" b="1" dirty="0" smtClean="0">
                <a:solidFill>
                  <a:schemeClr val="bg1"/>
                </a:solidFill>
                <a:latin typeface="Calibri" pitchFamily="34" charset="0"/>
                <a:cs typeface="Times New Roman" pitchFamily="18" charset="0"/>
              </a:rPr>
              <a:t>1 850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39" name="Text Box 35"/>
          <p:cNvSpPr txBox="1">
            <a:spLocks noChangeArrowheads="1"/>
          </p:cNvSpPr>
          <p:nvPr/>
        </p:nvSpPr>
        <p:spPr bwMode="auto">
          <a:xfrm>
            <a:off x="6580524" y="2809236"/>
            <a:ext cx="88679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2</a:t>
            </a:r>
            <a:r>
              <a:rPr kumimoji="0" lang="fr-FR" altLang="fr-FR" sz="1800" b="1" i="0" u="none" strike="noStrike" cap="none" normalizeH="0" dirty="0" smtClean="0">
                <a:ln>
                  <a:noFill/>
                </a:ln>
                <a:solidFill>
                  <a:srgbClr val="FFFFFF"/>
                </a:solidFill>
                <a:effectLst/>
                <a:latin typeface="Calibri" pitchFamily="34" charset="0"/>
                <a:ea typeface="Times New Roman" pitchFamily="18" charset="0"/>
                <a:cs typeface="Times New Roman" pitchFamily="18" charset="0"/>
              </a:rPr>
              <a:t>  45</a:t>
            </a:r>
            <a:r>
              <a:rPr kumimoji="0" lang="fr-FR" altLang="fr-FR" sz="1800" b="1" i="0"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0</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Text Box 34"/>
          <p:cNvSpPr txBox="1">
            <a:spLocks noChangeArrowheads="1"/>
          </p:cNvSpPr>
          <p:nvPr/>
        </p:nvSpPr>
        <p:spPr bwMode="auto">
          <a:xfrm>
            <a:off x="7476676" y="3747155"/>
            <a:ext cx="901319"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2</a:t>
            </a:r>
            <a:r>
              <a:rPr kumimoji="0" lang="fr-FR" altLang="fr-FR" sz="1800" b="1" i="0" u="none" strike="noStrike" cap="none" normalizeH="0" dirty="0" smtClean="0">
                <a:ln>
                  <a:noFill/>
                </a:ln>
                <a:solidFill>
                  <a:schemeClr val="bg1"/>
                </a:solidFill>
                <a:effectLst/>
                <a:latin typeface="Calibri" pitchFamily="34" charset="0"/>
                <a:ea typeface="Times New Roman" pitchFamily="18" charset="0"/>
                <a:cs typeface="Times New Roman" pitchFamily="18" charset="0"/>
              </a:rPr>
              <a:t> </a:t>
            </a:r>
            <a:r>
              <a:rPr kumimoji="0" lang="fr-FR" altLang="fr-FR" sz="18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400</a:t>
            </a:r>
            <a:endParaRPr kumimoji="0" lang="fr-FR" altLang="fr-F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41" name="Text Box 32"/>
          <p:cNvSpPr txBox="1">
            <a:spLocks noChangeArrowheads="1"/>
          </p:cNvSpPr>
          <p:nvPr/>
        </p:nvSpPr>
        <p:spPr bwMode="auto">
          <a:xfrm>
            <a:off x="6198688" y="3637314"/>
            <a:ext cx="913828" cy="38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1 750</a:t>
            </a:r>
            <a:endParaRPr kumimoji="0" lang="fr-FR" altLang="fr-F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42" name="Text Box 27"/>
          <p:cNvSpPr txBox="1">
            <a:spLocks noChangeArrowheads="1"/>
          </p:cNvSpPr>
          <p:nvPr/>
        </p:nvSpPr>
        <p:spPr bwMode="auto">
          <a:xfrm>
            <a:off x="7406877" y="4685652"/>
            <a:ext cx="738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800" b="1" dirty="0" smtClean="0">
                <a:solidFill>
                  <a:srgbClr val="FFFFFF"/>
                </a:solidFill>
                <a:latin typeface="Calibri" pitchFamily="34" charset="0"/>
                <a:ea typeface="Times New Roman" pitchFamily="18" charset="0"/>
                <a:cs typeface="Times New Roman" pitchFamily="18" charset="0"/>
              </a:rPr>
              <a:t>3</a:t>
            </a:r>
            <a:r>
              <a:rPr lang="fr-FR" altLang="fr-FR" sz="1800" b="1" dirty="0">
                <a:solidFill>
                  <a:srgbClr val="FFFFFF"/>
                </a:solidFill>
                <a:latin typeface="Calibri" pitchFamily="34" charset="0"/>
                <a:ea typeface="Times New Roman" pitchFamily="18" charset="0"/>
                <a:cs typeface="Times New Roman" pitchFamily="18" charset="0"/>
              </a:rPr>
              <a:t> </a:t>
            </a:r>
            <a:r>
              <a:rPr lang="fr-FR" altLang="fr-FR" sz="1800" b="1" dirty="0" smtClean="0">
                <a:solidFill>
                  <a:srgbClr val="FFFFFF"/>
                </a:solidFill>
                <a:latin typeface="Calibri" pitchFamily="34" charset="0"/>
                <a:ea typeface="Times New Roman" pitchFamily="18" charset="0"/>
                <a:cs typeface="Times New Roman" pitchFamily="18" charset="0"/>
              </a:rPr>
              <a:t>050</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26"/>
          <p:cNvSpPr txBox="1">
            <a:spLocks noChangeArrowheads="1"/>
          </p:cNvSpPr>
          <p:nvPr/>
        </p:nvSpPr>
        <p:spPr bwMode="auto">
          <a:xfrm>
            <a:off x="8026070" y="5561650"/>
            <a:ext cx="723434" cy="37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1</a:t>
            </a:r>
            <a:r>
              <a:rPr kumimoji="0" lang="fr-FR" altLang="fr-FR" sz="1800" b="1" i="0" u="none" strike="noStrike" cap="none" normalizeH="0" dirty="0" smtClean="0">
                <a:ln>
                  <a:noFill/>
                </a:ln>
                <a:solidFill>
                  <a:srgbClr val="FFFFFF"/>
                </a:solidFill>
                <a:effectLst/>
                <a:latin typeface="Calibri" pitchFamily="34" charset="0"/>
                <a:ea typeface="Times New Roman" pitchFamily="18" charset="0"/>
                <a:cs typeface="Times New Roman" pitchFamily="18" charset="0"/>
              </a:rPr>
              <a:t> 70</a:t>
            </a:r>
            <a:r>
              <a:rPr kumimoji="0" lang="fr-FR" altLang="fr-FR" sz="1800" b="1" i="0"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0</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24"/>
          <p:cNvSpPr txBox="1">
            <a:spLocks noChangeArrowheads="1"/>
          </p:cNvSpPr>
          <p:nvPr/>
        </p:nvSpPr>
        <p:spPr bwMode="auto">
          <a:xfrm>
            <a:off x="6428591" y="5632231"/>
            <a:ext cx="7743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2</a:t>
            </a:r>
            <a:r>
              <a:rPr kumimoji="0" lang="fr-FR" altLang="fr-FR" sz="1800" b="1" i="0" u="none" strike="noStrike" cap="none" normalizeH="0" dirty="0" smtClean="0">
                <a:ln>
                  <a:noFill/>
                </a:ln>
                <a:solidFill>
                  <a:schemeClr val="bg1"/>
                </a:solidFill>
                <a:effectLst/>
                <a:latin typeface="Calibri" pitchFamily="34" charset="0"/>
                <a:ea typeface="Times New Roman" pitchFamily="18" charset="0"/>
                <a:cs typeface="Times New Roman" pitchFamily="18" charset="0"/>
              </a:rPr>
              <a:t> </a:t>
            </a:r>
            <a:r>
              <a:rPr kumimoji="0" lang="fr-FR" altLang="fr-FR" sz="18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100</a:t>
            </a:r>
            <a:endParaRPr kumimoji="0" lang="fr-FR" altLang="fr-F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45" name="Text Box 23"/>
          <p:cNvSpPr txBox="1">
            <a:spLocks noChangeArrowheads="1"/>
          </p:cNvSpPr>
          <p:nvPr/>
        </p:nvSpPr>
        <p:spPr bwMode="auto">
          <a:xfrm>
            <a:off x="5716390" y="4716330"/>
            <a:ext cx="8001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2 800</a:t>
            </a:r>
            <a:endParaRPr kumimoji="0" lang="fr-FR" altLang="fr-F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46" name="Text Box 22"/>
          <p:cNvSpPr txBox="1">
            <a:spLocks noChangeArrowheads="1"/>
          </p:cNvSpPr>
          <p:nvPr/>
        </p:nvSpPr>
        <p:spPr bwMode="auto">
          <a:xfrm>
            <a:off x="8819664" y="6114223"/>
            <a:ext cx="467321" cy="29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50</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Text Box 63"/>
          <p:cNvSpPr txBox="1">
            <a:spLocks noChangeArrowheads="1"/>
          </p:cNvSpPr>
          <p:nvPr/>
        </p:nvSpPr>
        <p:spPr bwMode="auto">
          <a:xfrm>
            <a:off x="6802618" y="2346321"/>
            <a:ext cx="635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effectLst/>
                <a:latin typeface="Calibri" pitchFamily="34" charset="0"/>
                <a:ea typeface="Times New Roman" pitchFamily="18" charset="0"/>
                <a:cs typeface="Times New Roman" pitchFamily="18" charset="0"/>
              </a:rPr>
              <a:t>(4,5%)</a:t>
            </a:r>
            <a:endParaRPr kumimoji="0" lang="fr-FR" altLang="fr-FR" sz="1000" b="0" i="0" u="none" strike="noStrike" cap="none" normalizeH="0" baseline="0" dirty="0" smtClean="0">
              <a:ln>
                <a:noFill/>
              </a:ln>
              <a:effectLst/>
              <a:latin typeface="Arial" pitchFamily="34" charset="0"/>
              <a:cs typeface="Arial" pitchFamily="34" charset="0"/>
            </a:endParaRPr>
          </a:p>
        </p:txBody>
      </p:sp>
      <p:sp>
        <p:nvSpPr>
          <p:cNvPr id="48" name="Text Box 21"/>
          <p:cNvSpPr txBox="1">
            <a:spLocks noChangeArrowheads="1"/>
          </p:cNvSpPr>
          <p:nvPr/>
        </p:nvSpPr>
        <p:spPr bwMode="auto">
          <a:xfrm>
            <a:off x="5813187" y="2917625"/>
            <a:ext cx="635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effectLst/>
                <a:latin typeface="Calibri" pitchFamily="34" charset="0"/>
                <a:ea typeface="Times New Roman" pitchFamily="18" charset="0"/>
                <a:cs typeface="Times New Roman" pitchFamily="18" charset="0"/>
              </a:rPr>
              <a:t>(4,5%)</a:t>
            </a:r>
            <a:endParaRPr kumimoji="0" lang="fr-FR" altLang="fr-FR" sz="1000" b="0" i="0" u="none" strike="noStrike" cap="none" normalizeH="0" baseline="0" dirty="0" smtClean="0">
              <a:ln>
                <a:noFill/>
              </a:ln>
              <a:effectLst/>
              <a:latin typeface="Arial" pitchFamily="34" charset="0"/>
              <a:cs typeface="Arial" pitchFamily="34" charset="0"/>
            </a:endParaRPr>
          </a:p>
        </p:txBody>
      </p:sp>
      <p:sp>
        <p:nvSpPr>
          <p:cNvPr id="49" name="Text Box 16"/>
          <p:cNvSpPr txBox="1">
            <a:spLocks noChangeArrowheads="1"/>
          </p:cNvSpPr>
          <p:nvPr/>
        </p:nvSpPr>
        <p:spPr bwMode="auto">
          <a:xfrm>
            <a:off x="7797690" y="3036704"/>
            <a:ext cx="58030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(8%)</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50" name="Text Box 14"/>
          <p:cNvSpPr txBox="1">
            <a:spLocks noChangeArrowheads="1"/>
          </p:cNvSpPr>
          <p:nvPr/>
        </p:nvSpPr>
        <p:spPr bwMode="auto">
          <a:xfrm>
            <a:off x="6343234" y="3920192"/>
            <a:ext cx="668592" cy="28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(7,5%)</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51" name="Text Box 12"/>
          <p:cNvSpPr txBox="1">
            <a:spLocks noChangeArrowheads="1"/>
          </p:cNvSpPr>
          <p:nvPr/>
        </p:nvSpPr>
        <p:spPr bwMode="auto">
          <a:xfrm>
            <a:off x="7594639" y="4021512"/>
            <a:ext cx="63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(10,5%)</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52" name="Text Box 10"/>
          <p:cNvSpPr txBox="1">
            <a:spLocks noChangeArrowheads="1"/>
          </p:cNvSpPr>
          <p:nvPr/>
        </p:nvSpPr>
        <p:spPr bwMode="auto">
          <a:xfrm>
            <a:off x="4827095" y="3394990"/>
            <a:ext cx="547812"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effectLst/>
                <a:latin typeface="Calibri" pitchFamily="34" charset="0"/>
                <a:ea typeface="Times New Roman" pitchFamily="18" charset="0"/>
                <a:cs typeface="Times New Roman" pitchFamily="18" charset="0"/>
              </a:rPr>
              <a:t>(5,5%)</a:t>
            </a:r>
            <a:endParaRPr kumimoji="0" lang="fr-FR" altLang="fr-FR" sz="1000" b="0" i="0" u="none" strike="noStrike" cap="none" normalizeH="0" baseline="0" dirty="0" smtClean="0">
              <a:ln>
                <a:noFill/>
              </a:ln>
              <a:effectLst/>
              <a:latin typeface="Arial" pitchFamily="34" charset="0"/>
              <a:cs typeface="Arial" pitchFamily="34" charset="0"/>
            </a:endParaRPr>
          </a:p>
        </p:txBody>
      </p:sp>
      <p:sp>
        <p:nvSpPr>
          <p:cNvPr id="53" name="Text Box 9"/>
          <p:cNvSpPr txBox="1">
            <a:spLocks noChangeArrowheads="1"/>
          </p:cNvSpPr>
          <p:nvPr/>
        </p:nvSpPr>
        <p:spPr bwMode="auto">
          <a:xfrm>
            <a:off x="5753469" y="5037333"/>
            <a:ext cx="70282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(12%)</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54" name="Text Box 8"/>
          <p:cNvSpPr txBox="1">
            <a:spLocks noChangeArrowheads="1"/>
          </p:cNvSpPr>
          <p:nvPr/>
        </p:nvSpPr>
        <p:spPr bwMode="auto">
          <a:xfrm>
            <a:off x="6529287" y="5907697"/>
            <a:ext cx="529357" cy="32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(9%)</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55" name="Text Box 6"/>
          <p:cNvSpPr txBox="1">
            <a:spLocks noChangeArrowheads="1"/>
          </p:cNvSpPr>
          <p:nvPr/>
        </p:nvSpPr>
        <p:spPr bwMode="auto">
          <a:xfrm>
            <a:off x="7430608" y="4982666"/>
            <a:ext cx="59546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a:t>
            </a:r>
            <a:r>
              <a:rPr lang="fr-FR" altLang="fr-FR" sz="1000" i="1" dirty="0" smtClean="0">
                <a:solidFill>
                  <a:srgbClr val="FFFFFF"/>
                </a:solidFill>
                <a:latin typeface="Calibri" pitchFamily="34" charset="0"/>
                <a:ea typeface="Times New Roman" pitchFamily="18" charset="0"/>
                <a:cs typeface="Times New Roman" pitchFamily="18" charset="0"/>
              </a:rPr>
              <a:t>13</a:t>
            </a:r>
            <a:r>
              <a:rPr kumimoji="0" lang="fr-FR" altLang="fr-FR" sz="1000" b="1" i="1"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a:t>
            </a:r>
            <a:endParaRPr kumimoji="0" lang="fr-FR" alt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Text Box 4"/>
          <p:cNvSpPr txBox="1">
            <a:spLocks noChangeArrowheads="1"/>
          </p:cNvSpPr>
          <p:nvPr/>
        </p:nvSpPr>
        <p:spPr bwMode="auto">
          <a:xfrm>
            <a:off x="8080865" y="5835447"/>
            <a:ext cx="551706" cy="27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(7,5%)</a:t>
            </a:r>
            <a:endParaRPr kumimoji="0" lang="fr-FR" alt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Text Box 3"/>
          <p:cNvSpPr txBox="1">
            <a:spLocks noChangeArrowheads="1"/>
          </p:cNvSpPr>
          <p:nvPr/>
        </p:nvSpPr>
        <p:spPr bwMode="auto">
          <a:xfrm>
            <a:off x="8697440" y="6344237"/>
            <a:ext cx="814388" cy="22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(&lt;0,5%)</a:t>
            </a:r>
            <a:endParaRPr kumimoji="0" lang="fr-FR" alt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Text Box 46"/>
          <p:cNvSpPr txBox="1">
            <a:spLocks noChangeArrowheads="1"/>
          </p:cNvSpPr>
          <p:nvPr/>
        </p:nvSpPr>
        <p:spPr bwMode="auto">
          <a:xfrm>
            <a:off x="5575273" y="3211761"/>
            <a:ext cx="640804"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Pays de</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la Loire</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59" name="Text Box 31"/>
          <p:cNvSpPr txBox="1">
            <a:spLocks noChangeArrowheads="1"/>
          </p:cNvSpPr>
          <p:nvPr/>
        </p:nvSpPr>
        <p:spPr bwMode="auto">
          <a:xfrm>
            <a:off x="5111922" y="3574117"/>
            <a:ext cx="8396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1 700</a:t>
            </a:r>
            <a:endParaRPr kumimoji="0" lang="fr-FR" altLang="fr-F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60" name="Text Box 18"/>
          <p:cNvSpPr txBox="1">
            <a:spLocks noChangeArrowheads="1"/>
          </p:cNvSpPr>
          <p:nvPr/>
        </p:nvSpPr>
        <p:spPr bwMode="auto">
          <a:xfrm>
            <a:off x="5204286" y="3851032"/>
            <a:ext cx="533876"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(7,5%)</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61" name="Text Box 14"/>
          <p:cNvSpPr txBox="1">
            <a:spLocks noChangeArrowheads="1"/>
          </p:cNvSpPr>
          <p:nvPr/>
        </p:nvSpPr>
        <p:spPr bwMode="auto">
          <a:xfrm>
            <a:off x="6706928" y="3019063"/>
            <a:ext cx="655912" cy="23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t>
            </a:r>
            <a:r>
              <a:rPr lang="fr-FR" altLang="fr-FR" sz="1000" b="1" i="1" dirty="0" smtClean="0">
                <a:solidFill>
                  <a:schemeClr val="bg1"/>
                </a:solidFill>
                <a:latin typeface="Calibri" pitchFamily="34" charset="0"/>
                <a:ea typeface="Times New Roman" pitchFamily="18" charset="0"/>
                <a:cs typeface="Times New Roman" pitchFamily="18" charset="0"/>
              </a:rPr>
              <a:t>10,5</a:t>
            </a:r>
            <a:r>
              <a:rPr kumimoji="0" lang="fr-FR" altLang="fr-FR" sz="10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t>
            </a:r>
            <a:endParaRPr kumimoji="0" lang="fr-FR" altLang="fr-FR" sz="1000" b="0" i="0" u="none" strike="noStrike" cap="none" normalizeH="0" baseline="0" dirty="0" smtClean="0">
              <a:ln>
                <a:noFill/>
              </a:ln>
              <a:solidFill>
                <a:schemeClr val="bg1"/>
              </a:solidFill>
              <a:effectLst/>
              <a:latin typeface="Arial" pitchFamily="34" charset="0"/>
              <a:cs typeface="Arial" pitchFamily="34" charset="0"/>
            </a:endParaRPr>
          </a:p>
        </p:txBody>
      </p:sp>
      <p:sp>
        <p:nvSpPr>
          <p:cNvPr id="7" name="Espace réservé du numéro de diapositive 6"/>
          <p:cNvSpPr>
            <a:spLocks noGrp="1"/>
          </p:cNvSpPr>
          <p:nvPr>
            <p:ph type="sldNum" sz="quarter" idx="16"/>
          </p:nvPr>
        </p:nvSpPr>
        <p:spPr/>
        <p:txBody>
          <a:bodyPr/>
          <a:lstStyle/>
          <a:p>
            <a:fld id="{F22EDA1E-E195-49C0-AE38-35560FA6B1C3}" type="slidenum">
              <a:rPr lang="fr-FR" smtClean="0"/>
              <a:pPr/>
              <a:t>9</a:t>
            </a:fld>
            <a:endParaRPr lang="fr-FR"/>
          </a:p>
        </p:txBody>
      </p:sp>
    </p:spTree>
    <p:extLst>
      <p:ext uri="{BB962C8B-B14F-4D97-AF65-F5344CB8AC3E}">
        <p14:creationId xmlns:p14="http://schemas.microsoft.com/office/powerpoint/2010/main" val="669723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IAAAAAAAAAAwAAAAMAAAAA/////wQAPwwAAAAAAAAAAAAAIAD///////////////8AAAD///////////////8DAAAAAgD///////8DAAAAAwD///////////////////////////////////////////////////////////////////////////////////////////////////////////////////////////////////////////////////////////////////////////////////////////////////////////////////////////////////////////////////////////////////////////////////////////////////////////////////////////////////////////////////////////////////////////////////////////////////////////////////////////////////////////////////////////////////////////////////////////////8BACAA////////////////AAAO////////AwAAAAMA////////////////////////////////////////////////////////////////////////////////////////////////////////////////////////////////////////////////////////////////////////////////////////////////////////////////////////////////////////////////////////////////////////////////////////////////////////////////////////////////////////////////////////////////////////////////////////////////////////////////////////////////////////////////////////////////////////////////////////////////////////////////////////AgABAP///////wQAAAACABAAC5N0LkKmtJtOoMyl5G86IZ8FAAAAAAADAAAAAAADAAAAAwADAAIA////////BAAAAAMAEAALtGd8hJaig0CU58PmY9ZLFwUAAAABAAMAAAACAAMAAAABAA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BQMAAAAAAAAAAAAACAB////////////////AAAA////////////////BAAAAAMA////////BAAAAAMA////////BAAAAAMA////////////////////////////////////////////////////////////////////////////////////////////////////////////////////////////////////////////////////////////////////////////////////////////////////////////////////////////////////////////////////////////////////////////////////////////////////////////////////////////////////////////////////////////////////////////////////////////////////////////////////////////////////////////////////////////////////////////////AQAgAf///////////////wAADv///////wQAAAACAP///////////////////////////////////////////////////////////////////////////////////////////////////////////////////////////////////////////////////////////////////////////////////////////////////////////////////////////////////////////////////////////////////////////////////////////////////////////////////////////////////////////////////////////////////////////////////////////////////////////////////////////////////////////////////////////////////////////////////////////////////////////////////////wIAAQEDAAAAAgD///////8aAAZMaW5rZWRTaGFwZXNEYXRhUHJvcGVydHlfMAUAAAAAAAQAAAADAAQAAAABAAMAAwEDAAAAAwD///////8lAAZMaW5rZWRTaGFwZVByZXNlbnRhdGlvblNldHRpbmdzRGF0YV8wBQAAAAEABAAAAAAABAAAAAIABAAA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JN0LkKmtJtOoMyl5G86IZ8DRGF0YQAbAAAABExpbmtlZFNoYXBlRGF0YQAFAAAAAAACTmFtZQAZAAAATGlua2VkU2hhcGVzRGF0YVByb3BlcnR5ABBWZXJzaW9uAAAAAAAJTGFzdFdyaXRlAJFh1JSAAQAAAAEA/////8YAxgAAAAVfaWQAEAAAAAS0Z3yElqKDQJTnw+Zj1ksXA0RhdGEAUwAAAAhQcmVzZW50YXRpb25TY2FubmVkRm9yTGlua2VkU2hhcGVzAAECTnVtYmVyRm9ybWF0U2VwYXJhdG9yTW9kZQAKAAAAQXV0b21hdGljAAACTmFtZQAkAAAATGlua2VkU2hhcGVQcmVzZW50YXRpb25TZXR0aW5nc0RhdGEAEFZlcnNpb24AAAAAAAlMYXN0V3JpdGUAs2HUl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THINKCELLPRESENTATIONDONOTDELETE" val="&lt;?xml version=&quot;1.0&quot; encoding=&quot;UTF-16&quot; standalone=&quot;yes&quot;?&gt;&lt;root reqver=&quot;27037&quot;&gt;&lt;version val=&quot;32922&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Spécific">
      <a:dk1>
        <a:sysClr val="windowText" lastClr="000000"/>
      </a:dk1>
      <a:lt1>
        <a:sysClr val="window" lastClr="FFFFFF"/>
      </a:lt1>
      <a:dk2>
        <a:srgbClr val="2B6384"/>
      </a:dk2>
      <a:lt2>
        <a:srgbClr val="2BA6B7"/>
      </a:lt2>
      <a:accent1>
        <a:srgbClr val="27CED7"/>
      </a:accent1>
      <a:accent2>
        <a:srgbClr val="6EFCED"/>
      </a:accent2>
      <a:accent3>
        <a:srgbClr val="B5E6ED"/>
      </a:accent3>
      <a:accent4>
        <a:srgbClr val="D9D1BC"/>
      </a:accent4>
      <a:accent5>
        <a:srgbClr val="E1D0A9"/>
      </a:accent5>
      <a:accent6>
        <a:srgbClr val="E0E0E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30257</TotalTime>
  <Words>9657</Words>
  <Application>Microsoft Office PowerPoint</Application>
  <PresentationFormat>Personnalisé</PresentationFormat>
  <Paragraphs>2582</Paragraphs>
  <Slides>77</Slides>
  <Notes>76</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77</vt:i4>
      </vt:variant>
    </vt:vector>
  </HeadingPairs>
  <TitlesOfParts>
    <vt:vector size="85" baseType="lpstr">
      <vt:lpstr>Arial</vt:lpstr>
      <vt:lpstr>Calibri</vt:lpstr>
      <vt:lpstr>Cambria</vt:lpstr>
      <vt:lpstr>Times New Roman</vt:lpstr>
      <vt:lpstr>Webdings</vt:lpstr>
      <vt:lpstr>Wingdings</vt:lpstr>
      <vt:lpstr>Thème Office</vt:lpstr>
      <vt:lpstr>Diapositive think-cell</vt:lpstr>
      <vt:lpstr>Présentation PowerPoint</vt:lpstr>
      <vt:lpstr>SOMMAIRE</vt:lpstr>
      <vt:lpstr>DENOMBREMENT</vt:lpstr>
      <vt:lpstr>UNIVERS ETUDIE ET RAPPELS METHODOLOGIQUES a. Univers étudié</vt:lpstr>
      <vt:lpstr>UNIVERS ETUDIE ET RAPPELS METHODOLOGIQUES b. Rappels méthodologiques</vt:lpstr>
      <vt:lpstr> </vt:lpstr>
      <vt:lpstr> 1. ANALYSE GLOBALE  a. Dénombrement des entreprises </vt:lpstr>
      <vt:lpstr> 1. ANALYSE GLOBALE  a. Dénombrement des entreprises </vt:lpstr>
      <vt:lpstr> 1. ANALYSE GLOBALE  a. Dénombrement des entreprises </vt:lpstr>
      <vt:lpstr> 1. ANALYSE GLOBALE  a. Dénombrement des entreprises </vt:lpstr>
      <vt:lpstr> 1. ANALYSE GLOBALE  b. Chiffre d’affaires du secteur </vt:lpstr>
      <vt:lpstr> 1. ANALYSE GLOBALE  b. Chiffre d’affaires du secteur </vt:lpstr>
      <vt:lpstr> 1. ANALYSE GLOBALE  c. Chiffre d’affaires selon les prestations  d. Chiffre d’affaires selon la clientèle</vt:lpstr>
      <vt:lpstr> 1. ANALYSE GLOBALE  e. Exportation </vt:lpstr>
      <vt:lpstr> 1. ANALYSE GLOBALE  e. Exportation </vt:lpstr>
      <vt:lpstr> 1. ANALYSE GLOBALE  f. Investissements </vt:lpstr>
      <vt:lpstr> 1. ANALYSE GLOBALE  f. Investissements</vt:lpstr>
      <vt:lpstr> 1. ANALYSE GLOBALE  g. Date de création ou de reprise de l’entreprise</vt:lpstr>
      <vt:lpstr> 1. ANALYSE GLOBALE  h. Magasins et salles d’exposition</vt:lpstr>
      <vt:lpstr> 1. ANALYSE GLOBALE  i. Pratiques et méthodes de vente</vt:lpstr>
      <vt:lpstr> 2. ANALYSE DETAILLEE SELON L’ACTIVITE  a. Dénombrement selon l’activité </vt:lpstr>
      <vt:lpstr> 2. ANALYSE DETAILLEE SELON L’ACTIVITE  b. Chiffre d’affaires selon l’activité </vt:lpstr>
      <vt:lpstr> 2. ANALYSE DETAILLEE SELON L’ACTIVITE  c. Chiffre d’affaires selon les prestations et l’activité </vt:lpstr>
      <vt:lpstr> 2. ANALYSE DETAILLEE SELON L’ACTIVITE  d. Chiffre d’affaires selon la clientèle et l’activité </vt:lpstr>
      <vt:lpstr> 2. ANALYSE DETAILLEE SELON L’ACTIVITE  e. Exportation selon l’activité </vt:lpstr>
      <vt:lpstr> 2. ANALYSE DETAILLEE SELON L’ACTIVITE  f. Investissement selon l’activité </vt:lpstr>
      <vt:lpstr> 2. ANALYSE DETAILLEE SELON L’ACTIVITE  g. Date de création ou de reprise de l’entreprise </vt:lpstr>
      <vt:lpstr> 2. ANALYSE DETAILLEE SELON L’ACTIVITE  h. Magasins et salles d’exposition selon l’activité </vt:lpstr>
      <vt:lpstr> 2. ANALYSE DETAILLEE SELON L’ACTIVITE  i. Pratiques et méthodes de vente selon l’activité</vt:lpstr>
      <vt:lpstr> 2. ANALYSE DETAILLEE SELON L’ACTIVITE  j. Détail de l’activité des ébénisteries</vt:lpstr>
      <vt:lpstr> 2. ANALYSE DETAILLEE SELON L’ACTIVITE  k. Détail de l’activité des tapissiers et selliers</vt:lpstr>
      <vt:lpstr> EN RESUME  </vt:lpstr>
      <vt:lpstr> </vt:lpstr>
      <vt:lpstr> 1. EFFECTIFS EMPLOYES  a. Effectifs employés au 31 décembre 2021 </vt:lpstr>
      <vt:lpstr> 1. EFFECTIFS EMPLOYES  a. Effectifs employés au 31 décembre 2021 </vt:lpstr>
      <vt:lpstr> 1. EFFECTIFS EMPLOYES  a. Effectifs employés au 31 décembre 2021 </vt:lpstr>
      <vt:lpstr> 1. EFFECTIFS EMPLOYES   a. Effectifs employés au 31 décembre 2021 </vt:lpstr>
      <vt:lpstr> 1. EFFECTIFS EMPLOYES   a. Effectifs employés au 31 décembre 2021 </vt:lpstr>
      <vt:lpstr> 1. EFFECTIFS EMPLOYES   a. Effectifs employés au 31 décembre 2021 </vt:lpstr>
      <vt:lpstr> 1. EFFECTIFS EMPLOYES   a. Effectifs employés au 31 décembre 2021 </vt:lpstr>
      <vt:lpstr> 1. EFFECTIFS EMPLOYES   a. Effectifs employés au 31 décembre 2021 </vt:lpstr>
      <vt:lpstr> 1. EFFECTIFS EMPLOYES   a. Effectifs employés au 31 décembre 2021 </vt:lpstr>
      <vt:lpstr> 1. EFFECTIFS EMPLOYES   a. Effectifs employés au 31 décembre 2021 </vt:lpstr>
      <vt:lpstr> 1. EFFECTIFS EMPLOYES   a. Effectifs employés au 31 décembre 2021 </vt:lpstr>
      <vt:lpstr> 1. EFFECTIFS EMPLOYES   b. Caractéristiques du chef d’entreprise </vt:lpstr>
      <vt:lpstr> 1. EFFECTIFS EMPLOYES   b. Caractéristiques du chef d’entreprise </vt:lpstr>
      <vt:lpstr> 1. EFFECTIFS EMPLOYES   b. Caractéristiques du chef d’entreprise </vt:lpstr>
      <vt:lpstr> 1. EFFECTIFS EMPLOYES   b. Caractéristiques du chef d’entreprise </vt:lpstr>
      <vt:lpstr> 1. EFFECTIFS EMPLOYES   b. Caractéristiques du chef d’entreprise </vt:lpstr>
      <vt:lpstr> 1. EFFECTIFS EMPLOYES   b. Caractéristiques du chef d’entreprise </vt:lpstr>
      <vt:lpstr> 1. EFFECTIFS EMPLOYES   b. Caractéristiques du chef d’entreprise </vt:lpstr>
      <vt:lpstr> 1. EFFECTIFS EMPLOYES   c. Structure des effectifs salariés </vt:lpstr>
      <vt:lpstr> 1. EFFECTIFS EMPLOYES   c. Structure des effectifs salariés </vt:lpstr>
      <vt:lpstr> 1. EFFECTIFS EMPLOYES   c. Structure des effectifs salariés </vt:lpstr>
      <vt:lpstr> 1. EFFECTIFS EMPLOYES   c. Structure des effectifs salariés</vt:lpstr>
      <vt:lpstr> 1. EFFECTIFS EMPLOYES   c. Structure des effectifs salariés</vt:lpstr>
      <vt:lpstr> 1. EFFECTIFS EMPLOYES   c. Structure des effectifs salariés</vt:lpstr>
      <vt:lpstr> 1. EFFECTIFS EMPLOYES   c. Structure des effectifs salariés</vt:lpstr>
      <vt:lpstr> 1. EFFECTIFS EMPLOYES  c. Structure des effectifs salariés </vt:lpstr>
      <vt:lpstr> 1. EFFECTIFS EMPLOYES  c. Structure des effectifs salariés </vt:lpstr>
      <vt:lpstr> 2. EMBAUCHES ET DEPARTS  a. Nombre d’embauches et de départs </vt:lpstr>
      <vt:lpstr> 2. EMBAUCHES ET DEPARTS  a. Nombre d’embauches et de départs </vt:lpstr>
      <vt:lpstr> 2. EMBAUCHES ET DEPARTS  b. Nature des contrats d’embauche </vt:lpstr>
      <vt:lpstr> 2. EMBAUCHES ET DEPARTS  c. Motifs de départs </vt:lpstr>
      <vt:lpstr> 2. EMBAUCHES ET DEPARTS  d. Stagiaires </vt:lpstr>
      <vt:lpstr> 3. REMUNERATIONS  a. Eléments de rémunération non salariale </vt:lpstr>
      <vt:lpstr> 3. REMUNERATIONS  b. Salaires </vt:lpstr>
      <vt:lpstr> 4. FORMATION CONTINUE  a. Attentes concernant la formation continue </vt:lpstr>
      <vt:lpstr> 4. FORMATION CONTINUE  b. Stages effectués au cours des trois dernières années </vt:lpstr>
      <vt:lpstr>Présentation PowerPoint</vt:lpstr>
      <vt:lpstr>Présentation PowerPoint</vt:lpstr>
      <vt:lpstr>Présentation PowerPoint</vt:lpstr>
      <vt:lpstr> EN RESUME  </vt:lpstr>
      <vt:lpstr>L’emploi en bref dans l’ébénisterie</vt:lpstr>
      <vt:lpstr>L’emploi en bref dans la tapisserie/sellerie</vt:lpstr>
      <vt:lpstr>L’emploi en bref dans l’encadrement-dorure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Marine CASSOU</dc:creator>
  <cp:lastModifiedBy>Laurent FRELAT</cp:lastModifiedBy>
  <cp:revision>1281</cp:revision>
  <cp:lastPrinted>2022-07-26T12:10:58Z</cp:lastPrinted>
  <dcterms:created xsi:type="dcterms:W3CDTF">2021-03-22T09:37:13Z</dcterms:created>
  <dcterms:modified xsi:type="dcterms:W3CDTF">2022-08-03T16:45:39Z</dcterms:modified>
</cp:coreProperties>
</file>